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gif" ContentType="image/gi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Lst>
  <p:notesMasterIdLst>
    <p:notesMasterId r:id="rId237"/>
  </p:notesMasterIdLst>
  <p:handoutMasterIdLst>
    <p:handoutMasterId r:id="rId238"/>
  </p:handoutMasterIdLst>
  <p:sldIdLst>
    <p:sldId id="515" r:id="rId2"/>
    <p:sldId id="947" r:id="rId3"/>
    <p:sldId id="948" r:id="rId4"/>
    <p:sldId id="952" r:id="rId5"/>
    <p:sldId id="954" r:id="rId6"/>
    <p:sldId id="1226" r:id="rId7"/>
    <p:sldId id="970" r:id="rId8"/>
    <p:sldId id="1256" r:id="rId9"/>
    <p:sldId id="1259" r:id="rId10"/>
    <p:sldId id="1260" r:id="rId11"/>
    <p:sldId id="1261" r:id="rId12"/>
    <p:sldId id="1262" r:id="rId13"/>
    <p:sldId id="1263" r:id="rId14"/>
    <p:sldId id="1267" r:id="rId15"/>
    <p:sldId id="1264" r:id="rId16"/>
    <p:sldId id="1265" r:id="rId17"/>
    <p:sldId id="1266" r:id="rId18"/>
    <p:sldId id="657" r:id="rId19"/>
    <p:sldId id="1268" r:id="rId20"/>
    <p:sldId id="643" r:id="rId21"/>
    <p:sldId id="644" r:id="rId22"/>
    <p:sldId id="645" r:id="rId23"/>
    <p:sldId id="961" r:id="rId24"/>
    <p:sldId id="1126" r:id="rId25"/>
    <p:sldId id="649" r:id="rId26"/>
    <p:sldId id="319" r:id="rId27"/>
    <p:sldId id="1177" r:id="rId28"/>
    <p:sldId id="1129" r:id="rId29"/>
    <p:sldId id="1179" r:id="rId30"/>
    <p:sldId id="1180" r:id="rId31"/>
    <p:sldId id="1181" r:id="rId32"/>
    <p:sldId id="1182" r:id="rId33"/>
    <p:sldId id="1183" r:id="rId34"/>
    <p:sldId id="1016" r:id="rId35"/>
    <p:sldId id="1184" r:id="rId36"/>
    <p:sldId id="971" r:id="rId37"/>
    <p:sldId id="1185" r:id="rId38"/>
    <p:sldId id="1248" r:id="rId39"/>
    <p:sldId id="1017" r:id="rId40"/>
    <p:sldId id="849" r:id="rId41"/>
    <p:sldId id="1189" r:id="rId42"/>
    <p:sldId id="850" r:id="rId43"/>
    <p:sldId id="852" r:id="rId44"/>
    <p:sldId id="853" r:id="rId45"/>
    <p:sldId id="851" r:id="rId46"/>
    <p:sldId id="1253" r:id="rId47"/>
    <p:sldId id="1269" r:id="rId48"/>
    <p:sldId id="1006" r:id="rId49"/>
    <p:sldId id="1010" r:id="rId50"/>
    <p:sldId id="1011" r:id="rId51"/>
    <p:sldId id="1012" r:id="rId52"/>
    <p:sldId id="1013" r:id="rId53"/>
    <p:sldId id="1014" r:id="rId54"/>
    <p:sldId id="1015" r:id="rId55"/>
    <p:sldId id="1007" r:id="rId56"/>
    <p:sldId id="1008" r:id="rId57"/>
    <p:sldId id="1137" r:id="rId58"/>
    <p:sldId id="1135" r:id="rId59"/>
    <p:sldId id="660" r:id="rId60"/>
    <p:sldId id="1191" r:id="rId61"/>
    <p:sldId id="1019" r:id="rId62"/>
    <p:sldId id="1186" r:id="rId63"/>
    <p:sldId id="1138" r:id="rId64"/>
    <p:sldId id="972" r:id="rId65"/>
    <p:sldId id="1252" r:id="rId66"/>
    <p:sldId id="855" r:id="rId67"/>
    <p:sldId id="856" r:id="rId68"/>
    <p:sldId id="859" r:id="rId69"/>
    <p:sldId id="858" r:id="rId70"/>
    <p:sldId id="857" r:id="rId71"/>
    <p:sldId id="1020" r:id="rId72"/>
    <p:sldId id="1254" r:id="rId73"/>
    <p:sldId id="1270" r:id="rId74"/>
    <p:sldId id="1005" r:id="rId75"/>
    <p:sldId id="1190" r:id="rId76"/>
    <p:sldId id="1187" r:id="rId77"/>
    <p:sldId id="998" r:id="rId78"/>
    <p:sldId id="1245" r:id="rId79"/>
    <p:sldId id="999" r:id="rId80"/>
    <p:sldId id="1246" r:id="rId81"/>
    <p:sldId id="1140" r:id="rId82"/>
    <p:sldId id="1001" r:id="rId83"/>
    <p:sldId id="996" r:id="rId84"/>
    <p:sldId id="673" r:id="rId85"/>
    <p:sldId id="861" r:id="rId86"/>
    <p:sldId id="860" r:id="rId87"/>
    <p:sldId id="1141" r:id="rId88"/>
    <p:sldId id="1227" r:id="rId89"/>
    <p:sldId id="1022" r:id="rId90"/>
    <p:sldId id="1188" r:id="rId91"/>
    <p:sldId id="1003" r:id="rId92"/>
    <p:sldId id="1004" r:id="rId93"/>
    <p:sldId id="1146" r:id="rId94"/>
    <p:sldId id="1147" r:id="rId95"/>
    <p:sldId id="1247" r:id="rId96"/>
    <p:sldId id="680" r:id="rId97"/>
    <p:sldId id="734" r:id="rId98"/>
    <p:sldId id="1142" r:id="rId99"/>
    <p:sldId id="682" r:id="rId100"/>
    <p:sldId id="737" r:id="rId101"/>
    <p:sldId id="735" r:id="rId102"/>
    <p:sldId id="762" r:id="rId103"/>
    <p:sldId id="862" r:id="rId104"/>
    <p:sldId id="683" r:id="rId105"/>
    <p:sldId id="806" r:id="rId106"/>
    <p:sldId id="684" r:id="rId107"/>
    <p:sldId id="685" r:id="rId108"/>
    <p:sldId id="686" r:id="rId109"/>
    <p:sldId id="687" r:id="rId110"/>
    <p:sldId id="688" r:id="rId111"/>
    <p:sldId id="1169" r:id="rId112"/>
    <p:sldId id="1192" r:id="rId113"/>
    <p:sldId id="700" r:id="rId114"/>
    <p:sldId id="701" r:id="rId115"/>
    <p:sldId id="702" r:id="rId116"/>
    <p:sldId id="703" r:id="rId117"/>
    <p:sldId id="704" r:id="rId118"/>
    <p:sldId id="705" r:id="rId119"/>
    <p:sldId id="706" r:id="rId120"/>
    <p:sldId id="843" r:id="rId121"/>
    <p:sldId id="1236" r:id="rId122"/>
    <p:sldId id="1237" r:id="rId123"/>
    <p:sldId id="1271" r:id="rId124"/>
    <p:sldId id="763" r:id="rId125"/>
    <p:sldId id="1232" r:id="rId126"/>
    <p:sldId id="373" r:id="rId127"/>
    <p:sldId id="1027" r:id="rId128"/>
    <p:sldId id="809" r:id="rId129"/>
    <p:sldId id="811" r:id="rId130"/>
    <p:sldId id="810" r:id="rId131"/>
    <p:sldId id="1157" r:id="rId132"/>
    <p:sldId id="1028" r:id="rId133"/>
    <p:sldId id="1193" r:id="rId134"/>
    <p:sldId id="1194" r:id="rId135"/>
    <p:sldId id="1045" r:id="rId136"/>
    <p:sldId id="1029" r:id="rId137"/>
    <p:sldId id="1155" r:id="rId138"/>
    <p:sldId id="1080" r:id="rId139"/>
    <p:sldId id="1101" r:id="rId140"/>
    <p:sldId id="864" r:id="rId141"/>
    <p:sldId id="1143" r:id="rId142"/>
    <p:sldId id="1156" r:id="rId143"/>
    <p:sldId id="814" r:id="rId144"/>
    <p:sldId id="1238" r:id="rId145"/>
    <p:sldId id="1063" r:id="rId146"/>
    <p:sldId id="820" r:id="rId147"/>
    <p:sldId id="1048" r:id="rId148"/>
    <p:sldId id="1148" r:id="rId149"/>
    <p:sldId id="1149" r:id="rId150"/>
    <p:sldId id="1150" r:id="rId151"/>
    <p:sldId id="1151" r:id="rId152"/>
    <p:sldId id="1153" r:id="rId153"/>
    <p:sldId id="1154" r:id="rId154"/>
    <p:sldId id="990" r:id="rId155"/>
    <p:sldId id="1272" r:id="rId156"/>
    <p:sldId id="831" r:id="rId157"/>
    <p:sldId id="1231" r:id="rId158"/>
    <p:sldId id="881" r:id="rId159"/>
    <p:sldId id="812" r:id="rId160"/>
    <p:sldId id="1105" r:id="rId161"/>
    <p:sldId id="882" r:id="rId162"/>
    <p:sldId id="1111" r:id="rId163"/>
    <p:sldId id="897" r:id="rId164"/>
    <p:sldId id="1160" r:id="rId165"/>
    <p:sldId id="1159" r:id="rId166"/>
    <p:sldId id="1104" r:id="rId167"/>
    <p:sldId id="1255" r:id="rId168"/>
    <p:sldId id="886" r:id="rId169"/>
    <p:sldId id="600" r:id="rId170"/>
    <p:sldId id="601" r:id="rId171"/>
    <p:sldId id="602" r:id="rId172"/>
    <p:sldId id="603" r:id="rId173"/>
    <p:sldId id="607" r:id="rId174"/>
    <p:sldId id="610" r:id="rId175"/>
    <p:sldId id="614" r:id="rId176"/>
    <p:sldId id="616" r:id="rId177"/>
    <p:sldId id="617" r:id="rId178"/>
    <p:sldId id="770" r:id="rId179"/>
    <p:sldId id="1273" r:id="rId180"/>
    <p:sldId id="1166" r:id="rId181"/>
    <p:sldId id="1162" r:id="rId182"/>
    <p:sldId id="1249" r:id="rId183"/>
    <p:sldId id="1250" r:id="rId184"/>
    <p:sldId id="1170" r:id="rId185"/>
    <p:sldId id="1171" r:id="rId186"/>
    <p:sldId id="1173" r:id="rId187"/>
    <p:sldId id="1174" r:id="rId188"/>
    <p:sldId id="1175" r:id="rId189"/>
    <p:sldId id="1163" r:id="rId190"/>
    <p:sldId id="1251" r:id="rId191"/>
    <p:sldId id="1164" r:id="rId192"/>
    <p:sldId id="1165" r:id="rId193"/>
    <p:sldId id="1274" r:id="rId194"/>
    <p:sldId id="898" r:id="rId195"/>
    <p:sldId id="1161" r:id="rId196"/>
    <p:sldId id="1086" r:id="rId197"/>
    <p:sldId id="902" r:id="rId198"/>
    <p:sldId id="1107" r:id="rId199"/>
    <p:sldId id="1089" r:id="rId200"/>
    <p:sldId id="1106" r:id="rId201"/>
    <p:sldId id="1102" r:id="rId202"/>
    <p:sldId id="906" r:id="rId203"/>
    <p:sldId id="903" r:id="rId204"/>
    <p:sldId id="1224" r:id="rId205"/>
    <p:sldId id="452" r:id="rId206"/>
    <p:sldId id="1200" r:id="rId207"/>
    <p:sldId id="1201" r:id="rId208"/>
    <p:sldId id="1239" r:id="rId209"/>
    <p:sldId id="1275" r:id="rId210"/>
    <p:sldId id="1112" r:id="rId211"/>
    <p:sldId id="1115" r:id="rId212"/>
    <p:sldId id="1234" r:id="rId213"/>
    <p:sldId id="1233" r:id="rId214"/>
    <p:sldId id="1241" r:id="rId215"/>
    <p:sldId id="1228" r:id="rId216"/>
    <p:sldId id="1229" r:id="rId217"/>
    <p:sldId id="1195" r:id="rId218"/>
    <p:sldId id="451" r:id="rId219"/>
    <p:sldId id="1243" r:id="rId220"/>
    <p:sldId id="1210" r:id="rId221"/>
    <p:sldId id="1211" r:id="rId222"/>
    <p:sldId id="1212" r:id="rId223"/>
    <p:sldId id="1213" r:id="rId224"/>
    <p:sldId id="1214" r:id="rId225"/>
    <p:sldId id="1215" r:id="rId226"/>
    <p:sldId id="1216" r:id="rId227"/>
    <p:sldId id="1217" r:id="rId228"/>
    <p:sldId id="1218" r:id="rId229"/>
    <p:sldId id="1219" r:id="rId230"/>
    <p:sldId id="1220" r:id="rId231"/>
    <p:sldId id="1276" r:id="rId232"/>
    <p:sldId id="1221" r:id="rId233"/>
    <p:sldId id="1230" r:id="rId234"/>
    <p:sldId id="1222" r:id="rId235"/>
    <p:sldId id="1244" r:id="rId236"/>
  </p:sldIdLst>
  <p:sldSz cx="9144000" cy="6858000" type="screen4x3"/>
  <p:notesSz cx="7300913" cy="9586913"/>
  <p:kinsoku lang="ja-JP" invalStChars="、。，．・：；？！゛゜ヽヾゝゞ々ー’”）〕］｝〉》」』】°‰′″℃￠％ぁぃぅぇぉっゃゅょゎァィゥェォッャュョヮヵヶ!%),.:;?]}｡｣､･ｧｨｩｪｫｬｭｮｯｰﾞﾟ" invalEndChars="‘“（〔［｛〈《「『【￥＄$([\{｢￡"/>
  <p:defaultTextStyle>
    <a:defPPr>
      <a:defRPr lang="en-US"/>
    </a:defPPr>
    <a:lvl1pPr algn="l" rtl="0" eaLnBrk="0" fontAlgn="base" hangingPunct="0">
      <a:spcBef>
        <a:spcPct val="0"/>
      </a:spcBef>
      <a:spcAft>
        <a:spcPct val="0"/>
      </a:spcAft>
      <a:defRPr kern="1200">
        <a:solidFill>
          <a:schemeClr val="tx1"/>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457200" rtl="0" eaLnBrk="1" latinLnBrk="0" hangingPunct="1">
      <a:defRPr kern="1200">
        <a:solidFill>
          <a:schemeClr val="tx1"/>
        </a:solidFill>
        <a:latin typeface="Arial" charset="0"/>
        <a:ea typeface="+mn-ea"/>
        <a:cs typeface="+mn-cs"/>
      </a:defRPr>
    </a:lvl6pPr>
    <a:lvl7pPr marL="2743200" algn="l" defTabSz="457200" rtl="0" eaLnBrk="1" latinLnBrk="0" hangingPunct="1">
      <a:defRPr kern="1200">
        <a:solidFill>
          <a:schemeClr val="tx1"/>
        </a:solidFill>
        <a:latin typeface="Arial" charset="0"/>
        <a:ea typeface="+mn-ea"/>
        <a:cs typeface="+mn-cs"/>
      </a:defRPr>
    </a:lvl7pPr>
    <a:lvl8pPr marL="3200400" algn="l" defTabSz="457200" rtl="0" eaLnBrk="1" latinLnBrk="0" hangingPunct="1">
      <a:defRPr kern="1200">
        <a:solidFill>
          <a:schemeClr val="tx1"/>
        </a:solidFill>
        <a:latin typeface="Arial" charset="0"/>
        <a:ea typeface="+mn-ea"/>
        <a:cs typeface="+mn-cs"/>
      </a:defRPr>
    </a:lvl8pPr>
    <a:lvl9pPr marL="3657600" algn="l" defTabSz="4572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useTimings="0">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50F31"/>
    <a:srgbClr val="95072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768" autoAdjust="0"/>
    <p:restoredTop sz="86036" autoAdjust="0"/>
  </p:normalViewPr>
  <p:slideViewPr>
    <p:cSldViewPr>
      <p:cViewPr varScale="1">
        <p:scale>
          <a:sx n="97" d="100"/>
          <a:sy n="97" d="100"/>
        </p:scale>
        <p:origin x="1542" y="72"/>
      </p:cViewPr>
      <p:guideLst>
        <p:guide orient="horz" pos="2160"/>
        <p:guide pos="2880"/>
      </p:guideLst>
    </p:cSldViewPr>
  </p:slideViewPr>
  <p:outlineViewPr>
    <p:cViewPr>
      <p:scale>
        <a:sx n="33" d="100"/>
        <a:sy n="33" d="100"/>
      </p:scale>
      <p:origin x="0" y="0"/>
    </p:cViewPr>
    <p:sldLst>
      <p:sld r:id="rId1" collapse="1"/>
      <p:sld r:id="rId2" collapse="1"/>
    </p:sldLst>
  </p:outlineViewPr>
  <p:notesTextViewPr>
    <p:cViewPr>
      <p:scale>
        <a:sx n="100" d="100"/>
        <a:sy n="100" d="100"/>
      </p:scale>
      <p:origin x="0" y="0"/>
    </p:cViewPr>
  </p:notesTextViewPr>
  <p:sorterViewPr>
    <p:cViewPr varScale="1">
      <p:scale>
        <a:sx n="1" d="1"/>
        <a:sy n="1" d="1"/>
      </p:scale>
      <p:origin x="0" y="-11184"/>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notesMaster" Target="notesMasters/notesMaster1.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01" Type="http://schemas.openxmlformats.org/officeDocument/2006/relationships/slide" Target="slides/slide200.xml"/><Relationship Id="rId222" Type="http://schemas.openxmlformats.org/officeDocument/2006/relationships/slide" Target="slides/slide221.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82" Type="http://schemas.openxmlformats.org/officeDocument/2006/relationships/slide" Target="slides/slide181.xml"/><Relationship Id="rId187" Type="http://schemas.openxmlformats.org/officeDocument/2006/relationships/slide" Target="slides/slide186.xml"/><Relationship Id="rId217" Type="http://schemas.openxmlformats.org/officeDocument/2006/relationships/slide" Target="slides/slide216.xml"/><Relationship Id="rId1" Type="http://schemas.openxmlformats.org/officeDocument/2006/relationships/slideMaster" Target="slideMasters/slideMaster1.xml"/><Relationship Id="rId6" Type="http://schemas.openxmlformats.org/officeDocument/2006/relationships/slide" Target="slides/slide5.xml"/><Relationship Id="rId212" Type="http://schemas.openxmlformats.org/officeDocument/2006/relationships/slide" Target="slides/slide211.xml"/><Relationship Id="rId233" Type="http://schemas.openxmlformats.org/officeDocument/2006/relationships/slide" Target="slides/slide232.xml"/><Relationship Id="rId238" Type="http://schemas.openxmlformats.org/officeDocument/2006/relationships/handoutMaster" Target="handoutMasters/handoutMaster1.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172" Type="http://schemas.openxmlformats.org/officeDocument/2006/relationships/slide" Target="slides/slide171.xml"/><Relationship Id="rId193" Type="http://schemas.openxmlformats.org/officeDocument/2006/relationships/slide" Target="slides/slide192.xml"/><Relationship Id="rId202" Type="http://schemas.openxmlformats.org/officeDocument/2006/relationships/slide" Target="slides/slide201.xml"/><Relationship Id="rId207" Type="http://schemas.openxmlformats.org/officeDocument/2006/relationships/slide" Target="slides/slide206.xml"/><Relationship Id="rId223" Type="http://schemas.openxmlformats.org/officeDocument/2006/relationships/slide" Target="slides/slide222.xml"/><Relationship Id="rId228" Type="http://schemas.openxmlformats.org/officeDocument/2006/relationships/slide" Target="slides/slide227.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13" Type="http://schemas.openxmlformats.org/officeDocument/2006/relationships/slide" Target="slides/slide212.xml"/><Relationship Id="rId218" Type="http://schemas.openxmlformats.org/officeDocument/2006/relationships/slide" Target="slides/slide217.xml"/><Relationship Id="rId234" Type="http://schemas.openxmlformats.org/officeDocument/2006/relationships/slide" Target="slides/slide233.xml"/><Relationship Id="rId239" Type="http://schemas.openxmlformats.org/officeDocument/2006/relationships/presProps" Target="pres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slide" Target="slides/slide202.xml"/><Relationship Id="rId208" Type="http://schemas.openxmlformats.org/officeDocument/2006/relationships/slide" Target="slides/slide207.xml"/><Relationship Id="rId229" Type="http://schemas.openxmlformats.org/officeDocument/2006/relationships/slide" Target="slides/slide228.xml"/><Relationship Id="rId19" Type="http://schemas.openxmlformats.org/officeDocument/2006/relationships/slide" Target="slides/slide18.xml"/><Relationship Id="rId224" Type="http://schemas.openxmlformats.org/officeDocument/2006/relationships/slide" Target="slides/slide223.xml"/><Relationship Id="rId240" Type="http://schemas.openxmlformats.org/officeDocument/2006/relationships/viewProps" Target="viewProps.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219" Type="http://schemas.openxmlformats.org/officeDocument/2006/relationships/slide" Target="slides/slide218.xml"/><Relationship Id="rId3" Type="http://schemas.openxmlformats.org/officeDocument/2006/relationships/slide" Target="slides/slide2.xml"/><Relationship Id="rId214" Type="http://schemas.openxmlformats.org/officeDocument/2006/relationships/slide" Target="slides/slide213.xml"/><Relationship Id="rId230" Type="http://schemas.openxmlformats.org/officeDocument/2006/relationships/slide" Target="slides/slide229.xml"/><Relationship Id="rId235" Type="http://schemas.openxmlformats.org/officeDocument/2006/relationships/slide" Target="slides/slide234.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slide" Target="slides/slide219.xml"/><Relationship Id="rId225" Type="http://schemas.openxmlformats.org/officeDocument/2006/relationships/slide" Target="slides/slide224.xml"/><Relationship Id="rId241" Type="http://schemas.openxmlformats.org/officeDocument/2006/relationships/theme" Target="theme/theme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36" Type="http://schemas.openxmlformats.org/officeDocument/2006/relationships/slide" Target="slides/slide235.xml"/><Relationship Id="rId26" Type="http://schemas.openxmlformats.org/officeDocument/2006/relationships/slide" Target="slides/slide25.xml"/><Relationship Id="rId231" Type="http://schemas.openxmlformats.org/officeDocument/2006/relationships/slide" Target="slides/slide230.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tableStyles" Target="tableStyles.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s>
</file>

<file path=ppt/_rels/viewProps.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slide" Target="slides/slide196.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80.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8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8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8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80.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80.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Rectangle 8"/>
          <p:cNvSpPr>
            <a:spLocks noChangeArrowheads="1"/>
          </p:cNvSpPr>
          <p:nvPr/>
        </p:nvSpPr>
        <p:spPr bwMode="auto">
          <a:xfrm>
            <a:off x="373063" y="8874125"/>
            <a:ext cx="4419600" cy="523875"/>
          </a:xfrm>
          <a:prstGeom prst="rect">
            <a:avLst/>
          </a:prstGeom>
          <a:noFill/>
          <a:ln w="12700">
            <a:noFill/>
            <a:miter lim="800000"/>
            <a:headEnd/>
            <a:tailEnd/>
          </a:ln>
          <a:effectLst/>
        </p:spPr>
        <p:txBody>
          <a:bodyPr lIns="0" tIns="46038" rIns="0" bIns="46038">
            <a:prstTxWarp prst="textNoShape">
              <a:avLst/>
            </a:prstTxWarp>
            <a:spAutoFit/>
          </a:bodyPr>
          <a:lstStyle/>
          <a:p>
            <a:pPr>
              <a:spcBef>
                <a:spcPct val="50000"/>
              </a:spcBef>
              <a:defRPr/>
            </a:pPr>
            <a:r>
              <a:rPr lang="en-US" sz="2800" dirty="0"/>
              <a:t>#-</a:t>
            </a:r>
            <a:fld id="{62E53A52-8C02-174A-95CB-8118CD404809}" type="slidenum">
              <a:rPr lang="en-US" sz="2800"/>
              <a:pPr>
                <a:spcBef>
                  <a:spcPct val="50000"/>
                </a:spcBef>
                <a:defRPr/>
              </a:pPr>
              <a:t>‹#›</a:t>
            </a:fld>
            <a:r>
              <a:rPr lang="en-US" sz="2800" dirty="0"/>
              <a:t> </a:t>
            </a:r>
          </a:p>
        </p:txBody>
      </p:sp>
      <p:sp>
        <p:nvSpPr>
          <p:cNvPr id="4" name="Slide Number Placeholder 3"/>
          <p:cNvSpPr>
            <a:spLocks noGrp="1"/>
          </p:cNvSpPr>
          <p:nvPr>
            <p:ph type="sldNum" sz="quarter" idx="3"/>
          </p:nvPr>
        </p:nvSpPr>
        <p:spPr>
          <a:xfrm>
            <a:off x="3725863" y="8918575"/>
            <a:ext cx="3163887" cy="479425"/>
          </a:xfrm>
          <a:prstGeom prst="rect">
            <a:avLst/>
          </a:prstGeom>
        </p:spPr>
        <p:txBody>
          <a:bodyPr vert="horz" lIns="91440" tIns="45720" rIns="91440" bIns="45720" rtlCol="0" anchor="b"/>
          <a:lstStyle>
            <a:lvl1pPr algn="r">
              <a:defRPr sz="2800"/>
            </a:lvl1pPr>
          </a:lstStyle>
          <a:p>
            <a:pPr>
              <a:defRPr/>
            </a:pPr>
            <a:fld id="{4203A8F2-1016-2241-8F0F-5BA3DBF75C88}" type="slidenum">
              <a:rPr lang="en-US"/>
              <a:pPr>
                <a:defRPr/>
              </a:pPr>
              <a:t>‹#›</a:t>
            </a:fld>
            <a:endParaRPr lang="en-US"/>
          </a:p>
        </p:txBody>
      </p:sp>
    </p:spTree>
    <p:extLst>
      <p:ext uri="{BB962C8B-B14F-4D97-AF65-F5344CB8AC3E}">
        <p14:creationId xmlns:p14="http://schemas.microsoft.com/office/powerpoint/2010/main" val="129830231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body" sz="quarter" idx="3"/>
          </p:nvPr>
        </p:nvSpPr>
        <p:spPr bwMode="auto">
          <a:xfrm>
            <a:off x="973138" y="4554538"/>
            <a:ext cx="5354637" cy="4313237"/>
          </a:xfrm>
          <a:prstGeom prst="rect">
            <a:avLst/>
          </a:prstGeom>
          <a:noFill/>
          <a:ln w="12700">
            <a:noFill/>
            <a:miter lim="800000"/>
            <a:headEnd/>
            <a:tailEnd/>
          </a:ln>
          <a:effectLst/>
        </p:spPr>
        <p:txBody>
          <a:bodyPr vert="horz" wrap="square" lIns="97167" tIns="50259" rIns="97167" bIns="50259"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8195" name="Rectangle 3"/>
          <p:cNvSpPr>
            <a:spLocks noGrp="1" noRot="1" noChangeAspect="1" noChangeArrowheads="1" noTextEdit="1"/>
          </p:cNvSpPr>
          <p:nvPr>
            <p:ph type="sldImg" idx="2"/>
          </p:nvPr>
        </p:nvSpPr>
        <p:spPr bwMode="auto">
          <a:xfrm>
            <a:off x="1262063" y="725488"/>
            <a:ext cx="4775200" cy="3581400"/>
          </a:xfrm>
          <a:prstGeom prst="rect">
            <a:avLst/>
          </a:prstGeom>
          <a:noFill/>
          <a:ln w="12700">
            <a:solidFill>
              <a:schemeClr val="tx1"/>
            </a:solidFill>
            <a:miter lim="800000"/>
            <a:headEnd/>
            <a:tailEnd/>
          </a:ln>
        </p:spPr>
      </p:sp>
    </p:spTree>
    <p:extLst>
      <p:ext uri="{BB962C8B-B14F-4D97-AF65-F5344CB8AC3E}">
        <p14:creationId xmlns:p14="http://schemas.microsoft.com/office/powerpoint/2010/main" val="3075343375"/>
      </p:ext>
    </p:extLst>
  </p:cSld>
  <p:clrMap bg1="lt1" tx1="dk1" bg2="lt2" tx2="dk2" accent1="accent1" accent2="accent2" accent3="accent3" accent4="accent4" accent5="accent5" accent6="accent6" hlink="hlink" folHlink="folHlink"/>
  <p:hf hdr="0" ftr="0" dt="0"/>
  <p:notesStyle>
    <a:lvl1pPr algn="l" defTabSz="949325" rtl="0" eaLnBrk="0" fontAlgn="base" hangingPunct="0">
      <a:spcBef>
        <a:spcPct val="30000"/>
      </a:spcBef>
      <a:spcAft>
        <a:spcPct val="0"/>
      </a:spcAft>
      <a:defRPr sz="1200" kern="1200">
        <a:solidFill>
          <a:schemeClr val="tx1"/>
        </a:solidFill>
        <a:latin typeface="Times New Roman" pitchFamily="18" charset="0"/>
        <a:ea typeface="ＭＳ Ｐゴシック" charset="-128"/>
        <a:cs typeface="ＭＳ Ｐゴシック" charset="-128"/>
      </a:defRPr>
    </a:lvl1pPr>
    <a:lvl2pPr marL="465138" algn="l" defTabSz="949325" rtl="0" eaLnBrk="0" fontAlgn="base" hangingPunct="0">
      <a:spcBef>
        <a:spcPct val="30000"/>
      </a:spcBef>
      <a:spcAft>
        <a:spcPct val="0"/>
      </a:spcAft>
      <a:defRPr sz="1200" kern="1200">
        <a:solidFill>
          <a:schemeClr val="tx1"/>
        </a:solidFill>
        <a:latin typeface="Times New Roman" pitchFamily="18" charset="0"/>
        <a:ea typeface="ＭＳ Ｐゴシック" charset="-128"/>
        <a:cs typeface="+mn-cs"/>
      </a:defRPr>
    </a:lvl2pPr>
    <a:lvl3pPr marL="931863" algn="l" defTabSz="949325" rtl="0" eaLnBrk="0" fontAlgn="base" hangingPunct="0">
      <a:spcBef>
        <a:spcPct val="30000"/>
      </a:spcBef>
      <a:spcAft>
        <a:spcPct val="0"/>
      </a:spcAft>
      <a:defRPr sz="1200" kern="1200">
        <a:solidFill>
          <a:schemeClr val="tx1"/>
        </a:solidFill>
        <a:latin typeface="Times New Roman" pitchFamily="18" charset="0"/>
        <a:ea typeface="ＭＳ Ｐゴシック" charset="-128"/>
        <a:cs typeface="+mn-cs"/>
      </a:defRPr>
    </a:lvl3pPr>
    <a:lvl4pPr marL="1397000" algn="l" defTabSz="949325" rtl="0" eaLnBrk="0" fontAlgn="base" hangingPunct="0">
      <a:spcBef>
        <a:spcPct val="30000"/>
      </a:spcBef>
      <a:spcAft>
        <a:spcPct val="0"/>
      </a:spcAft>
      <a:defRPr sz="1200" kern="1200">
        <a:solidFill>
          <a:schemeClr val="tx1"/>
        </a:solidFill>
        <a:latin typeface="Times New Roman" pitchFamily="18" charset="0"/>
        <a:ea typeface="ＭＳ Ｐゴシック" charset="-128"/>
        <a:cs typeface="+mn-cs"/>
      </a:defRPr>
    </a:lvl4pPr>
    <a:lvl5pPr marL="1862138" algn="l" defTabSz="949325" rtl="0" eaLnBrk="0" fontAlgn="base" hangingPunct="0">
      <a:spcBef>
        <a:spcPct val="30000"/>
      </a:spcBef>
      <a:spcAft>
        <a:spcPct val="0"/>
      </a:spcAft>
      <a:defRPr sz="1200" kern="1200">
        <a:solidFill>
          <a:schemeClr val="tx1"/>
        </a:solidFill>
        <a:latin typeface="Times New Roman" pitchFamily="18" charset="0"/>
        <a:ea typeface="ＭＳ Ｐゴシック"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Slide Image Placeholder 1"/>
          <p:cNvSpPr>
            <a:spLocks noGrp="1" noRot="1" noChangeAspect="1"/>
          </p:cNvSpPr>
          <p:nvPr>
            <p:ph type="sldImg"/>
          </p:nvPr>
        </p:nvSpPr>
        <p:spPr>
          <a:ln/>
        </p:spPr>
      </p:sp>
      <p:sp>
        <p:nvSpPr>
          <p:cNvPr id="12291" name="Notes Placeholder 2"/>
          <p:cNvSpPr>
            <a:spLocks noGrp="1"/>
          </p:cNvSpPr>
          <p:nvPr>
            <p:ph type="body" idx="1"/>
          </p:nvPr>
        </p:nvSpPr>
        <p:spPr>
          <a:noFill/>
          <a:ln w="9525"/>
        </p:spPr>
        <p:txBody>
          <a:bodyPr/>
          <a:lstStyle/>
          <a:p>
            <a:endParaRPr lang="en-US">
              <a:latin typeface="Times New Roman" charset="0"/>
            </a:endParaRPr>
          </a:p>
        </p:txBody>
      </p:sp>
    </p:spTree>
    <p:extLst>
      <p:ext uri="{BB962C8B-B14F-4D97-AF65-F5344CB8AC3E}">
        <p14:creationId xmlns:p14="http://schemas.microsoft.com/office/powerpoint/2010/main" val="26684445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49325"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effectLst/>
                <a:latin typeface="Times New Roman" pitchFamily="18" charset="0"/>
                <a:ea typeface="ＭＳ Ｐゴシック" charset="-128"/>
                <a:cs typeface="ＭＳ Ｐゴシック" charset="-128"/>
              </a:rPr>
              <a:t>39.  Let’s clearly distinguish natural identifying attributes that are part of the subject matter (tail number, license number, address) from the arbitrary sort generated by the system (</a:t>
            </a:r>
            <a:r>
              <a:rPr lang="en-US" sz="1200" kern="1200" dirty="0" err="1" smtClean="0">
                <a:solidFill>
                  <a:schemeClr val="tx1"/>
                </a:solidFill>
                <a:effectLst/>
                <a:latin typeface="Times New Roman" pitchFamily="18" charset="0"/>
                <a:ea typeface="ＭＳ Ｐゴシック" charset="-128"/>
                <a:cs typeface="ＭＳ Ｐゴシック" charset="-128"/>
              </a:rPr>
              <a:t>requestID</a:t>
            </a:r>
            <a:r>
              <a:rPr lang="en-US" sz="1200" kern="1200" dirty="0" smtClean="0">
                <a:solidFill>
                  <a:schemeClr val="tx1"/>
                </a:solidFill>
                <a:effectLst/>
                <a:latin typeface="Times New Roman" pitchFamily="18" charset="0"/>
                <a:ea typeface="ＭＳ Ｐゴシック" charset="-128"/>
                <a:cs typeface="ＭＳ Ｐゴシック" charset="-128"/>
              </a:rPr>
              <a:t>).  </a:t>
            </a:r>
          </a:p>
          <a:p>
            <a:endParaRPr lang="en-US" dirty="0"/>
          </a:p>
        </p:txBody>
      </p:sp>
    </p:spTree>
    <p:extLst>
      <p:ext uri="{BB962C8B-B14F-4D97-AF65-F5344CB8AC3E}">
        <p14:creationId xmlns:p14="http://schemas.microsoft.com/office/powerpoint/2010/main" val="39227921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49325"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effectLst/>
                <a:latin typeface="Times New Roman" pitchFamily="18" charset="0"/>
                <a:ea typeface="ＭＳ Ｐゴシック" charset="-128"/>
                <a:cs typeface="ＭＳ Ｐゴシック" charset="-128"/>
              </a:rPr>
              <a:t>43.  Add a line pointing out that IMEI, ICCID, and phone number are three ways to identify a phone, and that all three fall into the natural identifying attribute category.  We could also have an interesting discussion about the fact that a SIM is a separate class from the phone, the association between the two classes, a referential attribute that also happens to be an identifier for the referring class, and what happens when a phone is associated with a SIM.  This is probably good fodder for an example, and it might make sense to put one into the slides right here.</a:t>
            </a:r>
          </a:p>
          <a:p>
            <a:endParaRPr lang="en-US" dirty="0"/>
          </a:p>
        </p:txBody>
      </p:sp>
    </p:spTree>
    <p:extLst>
      <p:ext uri="{BB962C8B-B14F-4D97-AF65-F5344CB8AC3E}">
        <p14:creationId xmlns:p14="http://schemas.microsoft.com/office/powerpoint/2010/main" val="33021382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604742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Empty operating weight in </a:t>
            </a:r>
            <a:r>
              <a:rPr lang="en-US" dirty="0" err="1" smtClean="0"/>
              <a:t>megagrams</a:t>
            </a:r>
            <a:r>
              <a:rPr lang="en-US" dirty="0" smtClean="0"/>
              <a:t>. range</a:t>
            </a:r>
            <a:r>
              <a:rPr lang="en-US" baseline="0" dirty="0" smtClean="0"/>
              <a:t> in </a:t>
            </a:r>
            <a:r>
              <a:rPr lang="en-US" baseline="0" dirty="0" err="1" smtClean="0"/>
              <a:t>megameters</a:t>
            </a:r>
            <a:r>
              <a:rPr lang="en-US" baseline="0" dirty="0" smtClean="0"/>
              <a:t>, speed in </a:t>
            </a:r>
            <a:r>
              <a:rPr lang="en-US" baseline="0" smtClean="0"/>
              <a:t>kmh</a:t>
            </a:r>
            <a:endParaRPr lang="en-US" dirty="0"/>
          </a:p>
        </p:txBody>
      </p:sp>
    </p:spTree>
    <p:extLst>
      <p:ext uri="{BB962C8B-B14F-4D97-AF65-F5344CB8AC3E}">
        <p14:creationId xmlns:p14="http://schemas.microsoft.com/office/powerpoint/2010/main" val="9324510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Image Placeholder 1"/>
          <p:cNvSpPr>
            <a:spLocks noGrp="1" noRot="1" noChangeAspect="1"/>
          </p:cNvSpPr>
          <p:nvPr>
            <p:ph type="sldImg"/>
          </p:nvPr>
        </p:nvSpPr>
        <p:spPr>
          <a:ln/>
        </p:spPr>
      </p:sp>
      <p:sp>
        <p:nvSpPr>
          <p:cNvPr id="35843" name="Notes Placeholder 2"/>
          <p:cNvSpPr>
            <a:spLocks noGrp="1"/>
          </p:cNvSpPr>
          <p:nvPr>
            <p:ph type="body" idx="1"/>
          </p:nvPr>
        </p:nvSpPr>
        <p:spPr>
          <a:noFill/>
          <a:ln w="9525"/>
        </p:spPr>
        <p:txBody>
          <a:bodyPr/>
          <a:lstStyle/>
          <a:p>
            <a:r>
              <a:rPr lang="en-US" smtClean="0">
                <a:latin typeface="Times New Roman" charset="0"/>
              </a:rPr>
              <a:t>Association classes are used to contain attributes that hold data that isn’t properly part of either of the participating classes. An associative class is denoted by a dashed line drawn from another relationship line.</a:t>
            </a:r>
          </a:p>
          <a:p>
            <a:endParaRPr lang="en-US" smtClean="0">
              <a:latin typeface="Times New Roman" charset="0"/>
            </a:endParaRPr>
          </a:p>
          <a:p>
            <a:r>
              <a:rPr lang="en-US" smtClean="0">
                <a:latin typeface="Times New Roman" charset="0"/>
              </a:rPr>
              <a:t>Instances of an association class come into existence when a relationship is created between the other two classes. Every pairing spawns one instance of an associative class. When the participating classes are unrelated, the association class is destroyed.</a:t>
            </a:r>
          </a:p>
          <a:p>
            <a:endParaRPr lang="en-US" smtClean="0">
              <a:latin typeface="Times New Roman" charset="0"/>
            </a:endParaRPr>
          </a:p>
          <a:p>
            <a:r>
              <a:rPr lang="en-US" smtClean="0">
                <a:latin typeface="Times New Roman" charset="0"/>
              </a:rPr>
              <a:t>This type of class association is very common in communications.</a:t>
            </a:r>
          </a:p>
        </p:txBody>
      </p:sp>
    </p:spTree>
    <p:extLst>
      <p:ext uri="{BB962C8B-B14F-4D97-AF65-F5344CB8AC3E}">
        <p14:creationId xmlns:p14="http://schemas.microsoft.com/office/powerpoint/2010/main" val="27736129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Slide Image Placeholder 1"/>
          <p:cNvSpPr>
            <a:spLocks noGrp="1" noRot="1" noChangeAspect="1"/>
          </p:cNvSpPr>
          <p:nvPr>
            <p:ph type="sldImg"/>
          </p:nvPr>
        </p:nvSpPr>
        <p:spPr>
          <a:ln/>
        </p:spPr>
      </p:sp>
      <p:sp>
        <p:nvSpPr>
          <p:cNvPr id="83971" name="Notes Placeholder 2"/>
          <p:cNvSpPr>
            <a:spLocks noGrp="1"/>
          </p:cNvSpPr>
          <p:nvPr>
            <p:ph type="body" idx="1"/>
          </p:nvPr>
        </p:nvSpPr>
        <p:spPr>
          <a:noFill/>
          <a:ln w="9525"/>
        </p:spPr>
        <p:txBody>
          <a:bodyPr/>
          <a:lstStyle/>
          <a:p>
            <a:r>
              <a:rPr lang="en-US" smtClean="0">
                <a:latin typeface="Times New Roman" charset="0"/>
              </a:rPr>
              <a:t>CORRECT UPDATED GRAPHIC</a:t>
            </a:r>
          </a:p>
        </p:txBody>
      </p:sp>
    </p:spTree>
    <p:extLst>
      <p:ext uri="{BB962C8B-B14F-4D97-AF65-F5344CB8AC3E}">
        <p14:creationId xmlns:p14="http://schemas.microsoft.com/office/powerpoint/2010/main" val="14529690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Grp="1" noRot="1" noChangeAspect="1" noChangeArrowheads="1" noTextEdit="1"/>
          </p:cNvSpPr>
          <p:nvPr>
            <p:ph type="sldImg"/>
          </p:nvPr>
        </p:nvSpPr>
        <p:spPr>
          <a:ln/>
        </p:spPr>
      </p:sp>
      <p:sp>
        <p:nvSpPr>
          <p:cNvPr id="101379" name="Rectangle 3"/>
          <p:cNvSpPr>
            <a:spLocks noGrp="1" noChangeArrowheads="1"/>
          </p:cNvSpPr>
          <p:nvPr>
            <p:ph type="body" idx="1"/>
          </p:nvPr>
        </p:nvSpPr>
        <p:spPr>
          <a:noFill/>
          <a:ln w="9525"/>
        </p:spPr>
        <p:txBody>
          <a:bodyPr/>
          <a:lstStyle/>
          <a:p>
            <a:r>
              <a:rPr lang="en-GB" dirty="0">
                <a:latin typeface="Times New Roman" charset="0"/>
              </a:rPr>
              <a:t>State machines handle the sequencing of the system over time.</a:t>
            </a:r>
            <a:endParaRPr lang="en-US" dirty="0">
              <a:latin typeface="Times New Roman" charset="0"/>
            </a:endParaRPr>
          </a:p>
        </p:txBody>
      </p:sp>
    </p:spTree>
    <p:extLst>
      <p:ext uri="{BB962C8B-B14F-4D97-AF65-F5344CB8AC3E}">
        <p14:creationId xmlns:p14="http://schemas.microsoft.com/office/powerpoint/2010/main" val="17295589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Grp="1" noRot="1" noChangeAspect="1" noChangeArrowheads="1" noTextEdit="1"/>
          </p:cNvSpPr>
          <p:nvPr>
            <p:ph type="sldImg"/>
          </p:nvPr>
        </p:nvSpPr>
        <p:spPr>
          <a:ln/>
        </p:spPr>
      </p:sp>
      <p:sp>
        <p:nvSpPr>
          <p:cNvPr id="101379" name="Rectangle 3"/>
          <p:cNvSpPr>
            <a:spLocks noGrp="1" noChangeArrowheads="1"/>
          </p:cNvSpPr>
          <p:nvPr>
            <p:ph type="body" idx="1"/>
          </p:nvPr>
        </p:nvSpPr>
        <p:spPr>
          <a:noFill/>
          <a:ln w="9525"/>
        </p:spPr>
        <p:txBody>
          <a:bodyPr/>
          <a:lstStyle/>
          <a:p>
            <a:r>
              <a:rPr lang="en-GB" dirty="0">
                <a:latin typeface="Times New Roman" charset="0"/>
              </a:rPr>
              <a:t>State machines handle the sequencing of the system over time.</a:t>
            </a:r>
            <a:endParaRPr lang="en-US" dirty="0">
              <a:latin typeface="Times New Roman" charset="0"/>
            </a:endParaRPr>
          </a:p>
        </p:txBody>
      </p:sp>
    </p:spTree>
    <p:extLst>
      <p:ext uri="{BB962C8B-B14F-4D97-AF65-F5344CB8AC3E}">
        <p14:creationId xmlns:p14="http://schemas.microsoft.com/office/powerpoint/2010/main" val="34247178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49325"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effectLst/>
                <a:latin typeface="Times New Roman" pitchFamily="18" charset="0"/>
                <a:ea typeface="ＭＳ Ｐゴシック" charset="-128"/>
                <a:cs typeface="ＭＳ Ｐゴシック" charset="-128"/>
              </a:rPr>
              <a:t>that </a:t>
            </a:r>
            <a:r>
              <a:rPr lang="en-US" sz="1200" kern="1200" dirty="0" err="1" smtClean="0">
                <a:solidFill>
                  <a:schemeClr val="tx1"/>
                </a:solidFill>
                <a:effectLst/>
                <a:latin typeface="Times New Roman" pitchFamily="18" charset="0"/>
                <a:ea typeface="ＭＳ Ｐゴシック" charset="-128"/>
                <a:cs typeface="ＭＳ Ｐゴシック" charset="-128"/>
              </a:rPr>
              <a:t>xtUML</a:t>
            </a:r>
            <a:r>
              <a:rPr lang="en-US" sz="1200" kern="1200" dirty="0" smtClean="0">
                <a:solidFill>
                  <a:schemeClr val="tx1"/>
                </a:solidFill>
                <a:effectLst/>
                <a:latin typeface="Times New Roman" pitchFamily="18" charset="0"/>
                <a:ea typeface="ＭＳ Ｐゴシック" charset="-128"/>
                <a:cs typeface="ＭＳ Ｐゴシック" charset="-128"/>
              </a:rPr>
              <a:t> does </a:t>
            </a:r>
            <a:r>
              <a:rPr lang="en-US" sz="1200" i="1" kern="1200" dirty="0" smtClean="0">
                <a:solidFill>
                  <a:schemeClr val="tx1"/>
                </a:solidFill>
                <a:effectLst/>
                <a:latin typeface="Times New Roman" pitchFamily="18" charset="0"/>
                <a:ea typeface="ＭＳ Ｐゴシック" charset="-128"/>
                <a:cs typeface="ＭＳ Ｐゴシック" charset="-128"/>
              </a:rPr>
              <a:t>not</a:t>
            </a:r>
            <a:r>
              <a:rPr lang="en-US" sz="1200" kern="1200" dirty="0" smtClean="0">
                <a:solidFill>
                  <a:schemeClr val="tx1"/>
                </a:solidFill>
                <a:effectLst/>
                <a:latin typeface="Times New Roman" pitchFamily="18" charset="0"/>
                <a:ea typeface="ＭＳ Ｐゴシック" charset="-128"/>
                <a:cs typeface="ＭＳ Ｐゴシック" charset="-128"/>
              </a:rPr>
              <a:t> use that definition.</a:t>
            </a:r>
          </a:p>
          <a:p>
            <a:endParaRPr lang="en-US" dirty="0"/>
          </a:p>
        </p:txBody>
      </p:sp>
    </p:spTree>
    <p:extLst>
      <p:ext uri="{BB962C8B-B14F-4D97-AF65-F5344CB8AC3E}">
        <p14:creationId xmlns:p14="http://schemas.microsoft.com/office/powerpoint/2010/main" val="14152472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Slide Image Placeholder 1"/>
          <p:cNvSpPr>
            <a:spLocks noGrp="1" noRot="1" noChangeAspect="1"/>
          </p:cNvSpPr>
          <p:nvPr>
            <p:ph type="sldImg"/>
          </p:nvPr>
        </p:nvSpPr>
        <p:spPr>
          <a:ln/>
        </p:spPr>
      </p:sp>
      <p:sp>
        <p:nvSpPr>
          <p:cNvPr id="90115" name="Notes Placeholder 2"/>
          <p:cNvSpPr>
            <a:spLocks noGrp="1"/>
          </p:cNvSpPr>
          <p:nvPr>
            <p:ph type="body" idx="1"/>
          </p:nvPr>
        </p:nvSpPr>
        <p:spPr>
          <a:noFill/>
          <a:ln w="9525"/>
        </p:spPr>
        <p:txBody>
          <a:bodyPr/>
          <a:lstStyle/>
          <a:p>
            <a:r>
              <a:rPr lang="en-US" dirty="0" smtClean="0">
                <a:latin typeface="Times New Roman" charset="0"/>
              </a:rPr>
              <a:t>Taken from http://www.maperformance.com/blitz-fatt-advance-boost-sensor-set-for-touch-brain-fatt-advance-plus-blz_19240.html</a:t>
            </a:r>
          </a:p>
          <a:p>
            <a:endParaRPr lang="en-US" dirty="0" smtClean="0">
              <a:latin typeface="Times New Roman" charset="0"/>
            </a:endParaRPr>
          </a:p>
          <a:p>
            <a:pPr marL="0" marR="0" indent="0" algn="l" defTabSz="949325" rtl="0" eaLnBrk="0" fontAlgn="base" latinLnBrk="0" hangingPunct="0">
              <a:lnSpc>
                <a:spcPct val="100000"/>
              </a:lnSpc>
              <a:spcBef>
                <a:spcPct val="30000"/>
              </a:spcBef>
              <a:spcAft>
                <a:spcPct val="0"/>
              </a:spcAft>
              <a:buClrTx/>
              <a:buSzTx/>
              <a:buFontTx/>
              <a:buNone/>
              <a:tabLst/>
              <a:defRPr/>
            </a:pPr>
            <a:r>
              <a:rPr lang="en-US" sz="1200" b="1" kern="1200" dirty="0" smtClean="0">
                <a:solidFill>
                  <a:schemeClr val="tx1"/>
                </a:solidFill>
                <a:latin typeface="Times New Roman" pitchFamily="18" charset="0"/>
                <a:ea typeface="ＭＳ Ｐゴシック" charset="-128"/>
                <a:cs typeface="ＭＳ Ｐゴシック" charset="-128"/>
              </a:rPr>
              <a:t>“Blitz </a:t>
            </a:r>
            <a:r>
              <a:rPr lang="en-US" sz="1200" b="1" kern="1200" dirty="0" err="1" smtClean="0">
                <a:solidFill>
                  <a:schemeClr val="tx1"/>
                </a:solidFill>
                <a:latin typeface="Times New Roman" pitchFamily="18" charset="0"/>
                <a:ea typeface="ＭＳ Ｐゴシック" charset="-128"/>
                <a:cs typeface="ＭＳ Ｐゴシック" charset="-128"/>
              </a:rPr>
              <a:t>Fatt</a:t>
            </a:r>
            <a:r>
              <a:rPr lang="en-US" sz="1200" b="1" kern="1200" dirty="0" smtClean="0">
                <a:solidFill>
                  <a:schemeClr val="tx1"/>
                </a:solidFill>
                <a:latin typeface="Times New Roman" pitchFamily="18" charset="0"/>
                <a:ea typeface="ＭＳ Ｐゴシック" charset="-128"/>
                <a:cs typeface="ＭＳ Ｐゴシック" charset="-128"/>
              </a:rPr>
              <a:t> Advance Boost Sensor Set for Touch Brain and </a:t>
            </a:r>
            <a:r>
              <a:rPr lang="en-US" sz="1200" b="1" kern="1200" dirty="0" err="1" smtClean="0">
                <a:solidFill>
                  <a:schemeClr val="tx1"/>
                </a:solidFill>
                <a:latin typeface="Times New Roman" pitchFamily="18" charset="0"/>
                <a:ea typeface="ＭＳ Ｐゴシック" charset="-128"/>
                <a:cs typeface="ＭＳ Ｐゴシック" charset="-128"/>
              </a:rPr>
              <a:t>Fatt</a:t>
            </a:r>
            <a:r>
              <a:rPr lang="en-US" sz="1200" b="1" kern="1200" dirty="0" smtClean="0">
                <a:solidFill>
                  <a:schemeClr val="tx1"/>
                </a:solidFill>
                <a:latin typeface="Times New Roman" pitchFamily="18" charset="0"/>
                <a:ea typeface="ＭＳ Ｐゴシック" charset="-128"/>
                <a:cs typeface="ＭＳ Ｐゴシック" charset="-128"/>
              </a:rPr>
              <a:t> Advance Plus”</a:t>
            </a:r>
            <a:endParaRPr lang="en-US" dirty="0">
              <a:latin typeface="Times New Roman" charset="0"/>
            </a:endParaRPr>
          </a:p>
        </p:txBody>
      </p:sp>
      <p:sp>
        <p:nvSpPr>
          <p:cNvPr id="90116" name="Slide Number Placeholder 3"/>
          <p:cNvSpPr>
            <a:spLocks noGrp="1"/>
          </p:cNvSpPr>
          <p:nvPr>
            <p:ph type="sldNum" sz="quarter" idx="4294967295"/>
          </p:nvPr>
        </p:nvSpPr>
        <p:spPr bwMode="auto">
          <a:xfrm>
            <a:off x="4135438" y="9105900"/>
            <a:ext cx="3163887" cy="479425"/>
          </a:xfrm>
          <a:prstGeom prst="rect">
            <a:avLst/>
          </a:prstGeom>
          <a:noFill/>
          <a:ln>
            <a:miter lim="800000"/>
            <a:headEnd/>
            <a:tailEnd/>
          </a:ln>
        </p:spPr>
        <p:txBody>
          <a:bodyPr>
            <a:prstTxWarp prst="textNoShape">
              <a:avLst/>
            </a:prstTxWarp>
          </a:bodyPr>
          <a:lstStyle/>
          <a:p>
            <a:fld id="{9284D587-370A-2446-9DAF-3289CD1FB373}" type="slidenum">
              <a:rPr lang="en-US"/>
              <a:pPr/>
              <a:t>133</a:t>
            </a:fld>
            <a:endParaRPr lang="en-US"/>
          </a:p>
        </p:txBody>
      </p:sp>
    </p:spTree>
    <p:extLst>
      <p:ext uri="{BB962C8B-B14F-4D97-AF65-F5344CB8AC3E}">
        <p14:creationId xmlns:p14="http://schemas.microsoft.com/office/powerpoint/2010/main" val="16951534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Mention</a:t>
            </a:r>
            <a:r>
              <a:rPr lang="en-US" baseline="0" dirty="0" smtClean="0"/>
              <a:t> that some sections may be covered out of order.</a:t>
            </a:r>
            <a:endParaRPr lang="en-US" dirty="0"/>
          </a:p>
        </p:txBody>
      </p:sp>
    </p:spTree>
    <p:extLst>
      <p:ext uri="{BB962C8B-B14F-4D97-AF65-F5344CB8AC3E}">
        <p14:creationId xmlns:p14="http://schemas.microsoft.com/office/powerpoint/2010/main" val="16339425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Image Placeholder 1"/>
          <p:cNvSpPr>
            <a:spLocks noGrp="1" noRot="1" noChangeAspect="1"/>
          </p:cNvSpPr>
          <p:nvPr>
            <p:ph type="sldImg"/>
          </p:nvPr>
        </p:nvSpPr>
        <p:spPr>
          <a:ln/>
        </p:spPr>
      </p:sp>
      <p:sp>
        <p:nvSpPr>
          <p:cNvPr id="44035" name="Notes Placeholder 2"/>
          <p:cNvSpPr>
            <a:spLocks noGrp="1"/>
          </p:cNvSpPr>
          <p:nvPr>
            <p:ph type="body" idx="1"/>
          </p:nvPr>
        </p:nvSpPr>
        <p:spPr>
          <a:noFill/>
          <a:ln w="9525"/>
        </p:spPr>
        <p:txBody>
          <a:bodyPr/>
          <a:lstStyle/>
          <a:p>
            <a:endParaRPr lang="en-US" dirty="0" smtClean="0">
              <a:latin typeface="Times New Roman" charset="0"/>
            </a:endParaRPr>
          </a:p>
        </p:txBody>
      </p:sp>
    </p:spTree>
    <p:extLst>
      <p:ext uri="{BB962C8B-B14F-4D97-AF65-F5344CB8AC3E}">
        <p14:creationId xmlns:p14="http://schemas.microsoft.com/office/powerpoint/2010/main" val="23253150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1852841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http://sarisl.wordpress.com/2013/07/28/egocentrism-is-not-the-same-as-narcissism/</a:t>
            </a:r>
            <a:endParaRPr lang="en-US" dirty="0"/>
          </a:p>
        </p:txBody>
      </p:sp>
    </p:spTree>
    <p:extLst>
      <p:ext uri="{BB962C8B-B14F-4D97-AF65-F5344CB8AC3E}">
        <p14:creationId xmlns:p14="http://schemas.microsoft.com/office/powerpoint/2010/main" val="17922080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2"/>
          <p:cNvSpPr>
            <a:spLocks noGrp="1" noRot="1" noChangeAspect="1" noChangeArrowheads="1" noTextEdit="1"/>
          </p:cNvSpPr>
          <p:nvPr>
            <p:ph type="sldImg"/>
          </p:nvPr>
        </p:nvSpPr>
        <p:spPr>
          <a:ln/>
        </p:spPr>
      </p:sp>
      <p:sp>
        <p:nvSpPr>
          <p:cNvPr id="142339" name="Rectangle 3"/>
          <p:cNvSpPr>
            <a:spLocks noGrp="1" noChangeArrowheads="1"/>
          </p:cNvSpPr>
          <p:nvPr>
            <p:ph type="body" idx="1"/>
          </p:nvPr>
        </p:nvSpPr>
        <p:spPr>
          <a:noFill/>
          <a:ln w="9525"/>
        </p:spPr>
        <p:txBody>
          <a:bodyPr/>
          <a:lstStyle/>
          <a:p>
            <a:endParaRPr lang="en-US">
              <a:latin typeface="Times New Roman" charset="0"/>
            </a:endParaRPr>
          </a:p>
        </p:txBody>
      </p:sp>
    </p:spTree>
    <p:extLst>
      <p:ext uri="{BB962C8B-B14F-4D97-AF65-F5344CB8AC3E}">
        <p14:creationId xmlns:p14="http://schemas.microsoft.com/office/powerpoint/2010/main" val="221730926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http://blog.softlayer.com/2013/virtual-magic-the-cloud</a:t>
            </a:r>
            <a:endParaRPr lang="en-US" dirty="0"/>
          </a:p>
        </p:txBody>
      </p:sp>
    </p:spTree>
    <p:extLst>
      <p:ext uri="{BB962C8B-B14F-4D97-AF65-F5344CB8AC3E}">
        <p14:creationId xmlns:p14="http://schemas.microsoft.com/office/powerpoint/2010/main" val="49858560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4294967295"/>
          </p:nvPr>
        </p:nvSpPr>
        <p:spPr bwMode="auto">
          <a:xfrm>
            <a:off x="4137025" y="9105900"/>
            <a:ext cx="3162300" cy="479425"/>
          </a:xfrm>
          <a:prstGeom prst="rect">
            <a:avLst/>
          </a:prstGeom>
          <a:noFill/>
          <a:ln>
            <a:miter lim="800000"/>
            <a:headEnd/>
            <a:tailEnd/>
          </a:ln>
        </p:spPr>
        <p:txBody>
          <a:bodyPr>
            <a:prstTxWarp prst="textNoShape">
              <a:avLst/>
            </a:prstTxWarp>
          </a:bodyPr>
          <a:lstStyle/>
          <a:p>
            <a:fld id="{A5110CFD-0E6F-CA4B-89C6-BB92880AF64F}" type="slidenum">
              <a:rPr lang="en-US"/>
              <a:pPr/>
              <a:t>163</a:t>
            </a:fld>
            <a:endParaRPr lang="en-US"/>
          </a:p>
        </p:txBody>
      </p:sp>
      <p:sp>
        <p:nvSpPr>
          <p:cNvPr id="159747" name="Rectangle 2"/>
          <p:cNvSpPr>
            <a:spLocks noGrp="1" noRot="1" noChangeAspect="1" noChangeArrowheads="1" noTextEdit="1"/>
          </p:cNvSpPr>
          <p:nvPr>
            <p:ph type="sldImg"/>
          </p:nvPr>
        </p:nvSpPr>
        <p:spPr>
          <a:xfrm>
            <a:off x="1252538" y="715963"/>
            <a:ext cx="4797425" cy="3597275"/>
          </a:xfrm>
          <a:ln/>
        </p:spPr>
      </p:sp>
      <p:sp>
        <p:nvSpPr>
          <p:cNvPr id="159748" name="Rectangle 3"/>
          <p:cNvSpPr>
            <a:spLocks noGrp="1" noChangeArrowheads="1"/>
          </p:cNvSpPr>
          <p:nvPr>
            <p:ph type="body" idx="1"/>
          </p:nvPr>
        </p:nvSpPr>
        <p:spPr>
          <a:xfrm>
            <a:off x="1555750" y="4556125"/>
            <a:ext cx="4565650" cy="4311650"/>
          </a:xfrm>
          <a:noFill/>
          <a:ln w="9525"/>
        </p:spPr>
        <p:txBody>
          <a:bodyPr/>
          <a:lstStyle/>
          <a:p>
            <a:endParaRPr lang="en-US">
              <a:latin typeface="Times New Roman" charset="0"/>
            </a:endParaRPr>
          </a:p>
        </p:txBody>
      </p:sp>
    </p:spTree>
    <p:extLst>
      <p:ext uri="{BB962C8B-B14F-4D97-AF65-F5344CB8AC3E}">
        <p14:creationId xmlns:p14="http://schemas.microsoft.com/office/powerpoint/2010/main" val="235613890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2"/>
          <p:cNvSpPr>
            <a:spLocks noGrp="1" noRot="1" noChangeAspect="1" noChangeArrowheads="1" noTextEdit="1"/>
          </p:cNvSpPr>
          <p:nvPr>
            <p:ph type="sldImg"/>
          </p:nvPr>
        </p:nvSpPr>
        <p:spPr>
          <a:ln/>
        </p:spPr>
      </p:sp>
      <p:sp>
        <p:nvSpPr>
          <p:cNvPr id="140291" name="Rectangle 3"/>
          <p:cNvSpPr>
            <a:spLocks noGrp="1" noChangeArrowheads="1"/>
          </p:cNvSpPr>
          <p:nvPr>
            <p:ph type="body" idx="1"/>
          </p:nvPr>
        </p:nvSpPr>
        <p:spPr>
          <a:noFill/>
          <a:ln w="9525"/>
        </p:spPr>
        <p:txBody>
          <a:bodyPr/>
          <a:lstStyle/>
          <a:p>
            <a:endParaRPr lang="en-US">
              <a:latin typeface="Times New Roman" charset="0"/>
            </a:endParaRPr>
          </a:p>
        </p:txBody>
      </p:sp>
    </p:spTree>
    <p:extLst>
      <p:ext uri="{BB962C8B-B14F-4D97-AF65-F5344CB8AC3E}">
        <p14:creationId xmlns:p14="http://schemas.microsoft.com/office/powerpoint/2010/main" val="60413626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2"/>
          <p:cNvSpPr>
            <a:spLocks noGrp="1" noRot="1" noChangeAspect="1" noChangeArrowheads="1" noTextEdit="1"/>
          </p:cNvSpPr>
          <p:nvPr>
            <p:ph type="sldImg"/>
          </p:nvPr>
        </p:nvSpPr>
        <p:spPr>
          <a:ln/>
        </p:spPr>
      </p:sp>
      <p:sp>
        <p:nvSpPr>
          <p:cNvPr id="164867" name="Rectangle 3"/>
          <p:cNvSpPr>
            <a:spLocks noGrp="1" noChangeArrowheads="1"/>
          </p:cNvSpPr>
          <p:nvPr>
            <p:ph type="body" idx="1"/>
          </p:nvPr>
        </p:nvSpPr>
        <p:spPr>
          <a:noFill/>
          <a:ln w="9525"/>
        </p:spPr>
        <p:txBody>
          <a:bodyPr/>
          <a:lstStyle/>
          <a:p>
            <a:r>
              <a:rPr lang="en-US">
                <a:latin typeface="Times New Roman" charset="0"/>
              </a:rPr>
              <a:t>Actions exist outside of the framework of a ‘main()’ function or routine, unlike conventional programming. Other purposes like file I/O, are left to the platform specific implementation of the model. xtUML is focused on the minimum set of specifications that form a functionally complete platform independent model.</a:t>
            </a:r>
          </a:p>
          <a:p>
            <a:endParaRPr lang="sv-SE">
              <a:latin typeface="Times New Roman" charset="0"/>
            </a:endParaRPr>
          </a:p>
          <a:p>
            <a:endParaRPr lang="en-US">
              <a:latin typeface="Times New Roman" charset="0"/>
            </a:endParaRPr>
          </a:p>
        </p:txBody>
      </p:sp>
    </p:spTree>
    <p:extLst>
      <p:ext uri="{BB962C8B-B14F-4D97-AF65-F5344CB8AC3E}">
        <p14:creationId xmlns:p14="http://schemas.microsoft.com/office/powerpoint/2010/main" val="221631800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2"/>
          <p:cNvSpPr>
            <a:spLocks noGrp="1" noRot="1" noChangeAspect="1" noChangeArrowheads="1" noTextEdit="1"/>
          </p:cNvSpPr>
          <p:nvPr>
            <p:ph type="sldImg"/>
          </p:nvPr>
        </p:nvSpPr>
        <p:spPr>
          <a:ln/>
        </p:spPr>
      </p:sp>
      <p:sp>
        <p:nvSpPr>
          <p:cNvPr id="166915" name="Rectangle 3"/>
          <p:cNvSpPr>
            <a:spLocks noGrp="1" noChangeArrowheads="1"/>
          </p:cNvSpPr>
          <p:nvPr>
            <p:ph type="body" idx="1"/>
          </p:nvPr>
        </p:nvSpPr>
        <p:spPr>
          <a:noFill/>
          <a:ln w="9525"/>
        </p:spPr>
        <p:txBody>
          <a:bodyPr/>
          <a:lstStyle/>
          <a:p>
            <a:pPr eaLnBrk="1">
              <a:lnSpc>
                <a:spcPct val="93000"/>
              </a:lnSpc>
              <a:spcBef>
                <a:spcPct val="0"/>
              </a:spcBef>
              <a:buClr>
                <a:srgbClr val="000000"/>
              </a:buClr>
              <a:buSzPct val="45000"/>
              <a:buFont typeface="Wingdings" charset="2"/>
              <a:buNone/>
            </a:pPr>
            <a:r>
              <a:rPr lang="en-US" dirty="0" smtClean="0">
                <a:solidFill>
                  <a:srgbClr val="0000FF"/>
                </a:solidFill>
                <a:latin typeface="Times New Roman" charset="0"/>
              </a:rPr>
              <a:t>https://levels.io/100-to-0-things/servers-server-farm-engine-room/</a:t>
            </a:r>
            <a:endParaRPr lang="en-GB" dirty="0">
              <a:solidFill>
                <a:srgbClr val="0000FF"/>
              </a:solidFill>
              <a:latin typeface="Times New Roman" charset="0"/>
            </a:endParaRPr>
          </a:p>
        </p:txBody>
      </p:sp>
    </p:spTree>
    <p:extLst>
      <p:ext uri="{BB962C8B-B14F-4D97-AF65-F5344CB8AC3E}">
        <p14:creationId xmlns:p14="http://schemas.microsoft.com/office/powerpoint/2010/main" val="272805798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2"/>
          <p:cNvSpPr>
            <a:spLocks noGrp="1" noRot="1" noChangeAspect="1" noChangeArrowheads="1" noTextEdit="1"/>
          </p:cNvSpPr>
          <p:nvPr>
            <p:ph type="sldImg"/>
          </p:nvPr>
        </p:nvSpPr>
        <p:spPr>
          <a:ln/>
        </p:spPr>
      </p:sp>
      <p:sp>
        <p:nvSpPr>
          <p:cNvPr id="168963" name="Rectangle 3"/>
          <p:cNvSpPr>
            <a:spLocks noGrp="1" noChangeArrowheads="1"/>
          </p:cNvSpPr>
          <p:nvPr>
            <p:ph type="body" idx="1"/>
          </p:nvPr>
        </p:nvSpPr>
        <p:spPr>
          <a:noFill/>
          <a:ln w="9525"/>
        </p:spPr>
        <p:txBody>
          <a:bodyPr/>
          <a:lstStyle/>
          <a:p>
            <a:r>
              <a:rPr lang="en-US">
                <a:latin typeface="Times New Roman" charset="0"/>
              </a:rPr>
              <a:t>Rich datatypes allow flexibility in modeling.</a:t>
            </a:r>
          </a:p>
        </p:txBody>
      </p:sp>
    </p:spTree>
    <p:extLst>
      <p:ext uri="{BB962C8B-B14F-4D97-AF65-F5344CB8AC3E}">
        <p14:creationId xmlns:p14="http://schemas.microsoft.com/office/powerpoint/2010/main" val="6840061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3294485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2"/>
          <p:cNvSpPr>
            <a:spLocks noGrp="1" noRot="1" noChangeAspect="1" noChangeArrowheads="1" noTextEdit="1"/>
          </p:cNvSpPr>
          <p:nvPr>
            <p:ph type="sldImg"/>
          </p:nvPr>
        </p:nvSpPr>
        <p:spPr>
          <a:ln/>
        </p:spPr>
      </p:sp>
      <p:sp>
        <p:nvSpPr>
          <p:cNvPr id="171011" name="Rectangle 3"/>
          <p:cNvSpPr>
            <a:spLocks noGrp="1" noChangeArrowheads="1"/>
          </p:cNvSpPr>
          <p:nvPr>
            <p:ph type="body" idx="1"/>
          </p:nvPr>
        </p:nvSpPr>
        <p:spPr>
          <a:noFill/>
          <a:ln w="9525"/>
        </p:spPr>
        <p:txBody>
          <a:bodyPr/>
          <a:lstStyle/>
          <a:p>
            <a:r>
              <a:rPr lang="en-US" dirty="0">
                <a:latin typeface="Times New Roman" charset="0"/>
              </a:rPr>
              <a:t>Comprehensive operator support.</a:t>
            </a:r>
          </a:p>
        </p:txBody>
      </p:sp>
    </p:spTree>
    <p:extLst>
      <p:ext uri="{BB962C8B-B14F-4D97-AF65-F5344CB8AC3E}">
        <p14:creationId xmlns:p14="http://schemas.microsoft.com/office/powerpoint/2010/main" val="395914127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2"/>
          <p:cNvSpPr>
            <a:spLocks noGrp="1" noRot="1" noChangeAspect="1" noChangeArrowheads="1" noTextEdit="1"/>
          </p:cNvSpPr>
          <p:nvPr>
            <p:ph type="sldImg"/>
          </p:nvPr>
        </p:nvSpPr>
        <p:spPr>
          <a:ln/>
        </p:spPr>
      </p:sp>
      <p:sp>
        <p:nvSpPr>
          <p:cNvPr id="177155" name="Rectangle 3"/>
          <p:cNvSpPr>
            <a:spLocks noGrp="1" noChangeArrowheads="1"/>
          </p:cNvSpPr>
          <p:nvPr>
            <p:ph type="body" idx="1"/>
          </p:nvPr>
        </p:nvSpPr>
        <p:spPr>
          <a:noFill/>
          <a:ln w="9525"/>
        </p:spPr>
        <p:txBody>
          <a:bodyPr/>
          <a:lstStyle/>
          <a:p>
            <a:r>
              <a:rPr lang="en-US">
                <a:latin typeface="Times New Roman" charset="0"/>
              </a:rPr>
              <a:t>No FOR loop available, only FOR EACH.  Use the WHILE loop to implement, as is done in the example.</a:t>
            </a:r>
          </a:p>
          <a:p>
            <a:endParaRPr lang="en-US">
              <a:latin typeface="Times New Roman" charset="0"/>
            </a:endParaRPr>
          </a:p>
        </p:txBody>
      </p:sp>
    </p:spTree>
    <p:extLst>
      <p:ext uri="{BB962C8B-B14F-4D97-AF65-F5344CB8AC3E}">
        <p14:creationId xmlns:p14="http://schemas.microsoft.com/office/powerpoint/2010/main" val="345128012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2"/>
          <p:cNvSpPr>
            <a:spLocks noGrp="1" noRot="1" noChangeAspect="1" noChangeArrowheads="1" noTextEdit="1"/>
          </p:cNvSpPr>
          <p:nvPr>
            <p:ph type="sldImg"/>
          </p:nvPr>
        </p:nvSpPr>
        <p:spPr>
          <a:ln/>
        </p:spPr>
      </p:sp>
      <p:sp>
        <p:nvSpPr>
          <p:cNvPr id="183299" name="Rectangle 3"/>
          <p:cNvSpPr>
            <a:spLocks noGrp="1" noChangeArrowheads="1"/>
          </p:cNvSpPr>
          <p:nvPr>
            <p:ph type="body" idx="1"/>
          </p:nvPr>
        </p:nvSpPr>
        <p:spPr>
          <a:noFill/>
          <a:ln w="9525"/>
        </p:spPr>
        <p:txBody>
          <a:bodyPr/>
          <a:lstStyle/>
          <a:p>
            <a:endParaRPr lang="en-US">
              <a:latin typeface="Times New Roman" charset="0"/>
            </a:endParaRPr>
          </a:p>
        </p:txBody>
      </p:sp>
    </p:spTree>
    <p:extLst>
      <p:ext uri="{BB962C8B-B14F-4D97-AF65-F5344CB8AC3E}">
        <p14:creationId xmlns:p14="http://schemas.microsoft.com/office/powerpoint/2010/main" val="400936044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2"/>
          <p:cNvSpPr>
            <a:spLocks noGrp="1" noRot="1" noChangeAspect="1" noChangeArrowheads="1" noTextEdit="1"/>
          </p:cNvSpPr>
          <p:nvPr>
            <p:ph type="sldImg"/>
          </p:nvPr>
        </p:nvSpPr>
        <p:spPr>
          <a:ln/>
        </p:spPr>
      </p:sp>
      <p:sp>
        <p:nvSpPr>
          <p:cNvPr id="191491" name="Rectangle 3"/>
          <p:cNvSpPr>
            <a:spLocks noGrp="1" noChangeArrowheads="1"/>
          </p:cNvSpPr>
          <p:nvPr>
            <p:ph type="body" idx="1"/>
          </p:nvPr>
        </p:nvSpPr>
        <p:spPr>
          <a:noFill/>
          <a:ln w="9525"/>
        </p:spPr>
        <p:txBody>
          <a:bodyPr/>
          <a:lstStyle/>
          <a:p>
            <a:r>
              <a:rPr lang="en-US" dirty="0">
                <a:latin typeface="Times New Roman" charset="0"/>
              </a:rPr>
              <a:t>Relationships are not instantiated as soon as the two involved classes are instantiated, they must be created using the ‘relate’ statement.</a:t>
            </a:r>
          </a:p>
          <a:p>
            <a:r>
              <a:rPr lang="en-US" dirty="0">
                <a:latin typeface="Times New Roman" charset="0"/>
              </a:rPr>
              <a:t>These relationships are a fundamental part of the model specification; can be used for selecting particular instances of classes.</a:t>
            </a:r>
          </a:p>
          <a:p>
            <a:endParaRPr lang="en-US" dirty="0">
              <a:latin typeface="Times New Roman" charset="0"/>
            </a:endParaRPr>
          </a:p>
        </p:txBody>
      </p:sp>
    </p:spTree>
    <p:extLst>
      <p:ext uri="{BB962C8B-B14F-4D97-AF65-F5344CB8AC3E}">
        <p14:creationId xmlns:p14="http://schemas.microsoft.com/office/powerpoint/2010/main" val="129432775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2"/>
          <p:cNvSpPr>
            <a:spLocks noGrp="1" noRot="1" noChangeAspect="1" noChangeArrowheads="1" noTextEdit="1"/>
          </p:cNvSpPr>
          <p:nvPr>
            <p:ph type="sldImg"/>
          </p:nvPr>
        </p:nvSpPr>
        <p:spPr>
          <a:ln/>
        </p:spPr>
      </p:sp>
      <p:sp>
        <p:nvSpPr>
          <p:cNvPr id="195587" name="Rectangle 3"/>
          <p:cNvSpPr>
            <a:spLocks noGrp="1" noChangeArrowheads="1"/>
          </p:cNvSpPr>
          <p:nvPr>
            <p:ph type="body" idx="1"/>
          </p:nvPr>
        </p:nvSpPr>
        <p:spPr>
          <a:noFill/>
          <a:ln w="9525"/>
        </p:spPr>
        <p:txBody>
          <a:bodyPr/>
          <a:lstStyle/>
          <a:p>
            <a:r>
              <a:rPr lang="en-US" dirty="0">
                <a:latin typeface="Times New Roman" charset="0"/>
              </a:rPr>
              <a:t>The ‘select’ statement is a way to select instances of a class, either at random or instances that meet a certain qualification. These selections can be single objects, or a set of multiple objects, called an “object reference set”.</a:t>
            </a:r>
          </a:p>
          <a:p>
            <a:r>
              <a:rPr lang="en-US" dirty="0">
                <a:latin typeface="Times New Roman" charset="0"/>
              </a:rPr>
              <a:t>‘Selected’ refers to the current object, and </a:t>
            </a:r>
            <a:r>
              <a:rPr lang="en-US" dirty="0" err="1">
                <a:latin typeface="Times New Roman" charset="0"/>
              </a:rPr>
              <a:t>serialNumber</a:t>
            </a:r>
            <a:r>
              <a:rPr lang="en-US" dirty="0">
                <a:latin typeface="Times New Roman" charset="0"/>
              </a:rPr>
              <a:t> is an attribute of the object. For a set of selected objects, the ‘where selected…’ clause tests each object in succession.</a:t>
            </a:r>
          </a:p>
          <a:p>
            <a:r>
              <a:rPr lang="en-US" dirty="0">
                <a:latin typeface="Times New Roman" charset="0"/>
              </a:rPr>
              <a:t>‘select any’ returns a single object from the instances of the class. ‘select many’ returns all the objects of the class. Either can be combined with the ‘where’ clause to qualify the selection of objects.</a:t>
            </a:r>
          </a:p>
          <a:p>
            <a:r>
              <a:rPr lang="en-US" dirty="0">
                <a:latin typeface="Times New Roman" charset="0"/>
              </a:rPr>
              <a:t>First code example is known as a “blind” select. The local instance ref variable used should be tested for an empty reference after a blind select.</a:t>
            </a:r>
          </a:p>
          <a:p>
            <a:r>
              <a:rPr lang="en-US" dirty="0">
                <a:latin typeface="Times New Roman" charset="0"/>
              </a:rPr>
              <a:t>Test for empty anytime when selecting over a conditional relationship.</a:t>
            </a:r>
          </a:p>
          <a:p>
            <a:endParaRPr lang="en-US" dirty="0">
              <a:latin typeface="Times New Roman" charset="0"/>
            </a:endParaRPr>
          </a:p>
        </p:txBody>
      </p:sp>
    </p:spTree>
    <p:extLst>
      <p:ext uri="{BB962C8B-B14F-4D97-AF65-F5344CB8AC3E}">
        <p14:creationId xmlns:p14="http://schemas.microsoft.com/office/powerpoint/2010/main" val="188280941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2"/>
          <p:cNvSpPr>
            <a:spLocks noGrp="1" noRot="1" noChangeAspect="1" noChangeArrowheads="1" noTextEdit="1"/>
          </p:cNvSpPr>
          <p:nvPr>
            <p:ph type="sldImg"/>
          </p:nvPr>
        </p:nvSpPr>
        <p:spPr>
          <a:ln/>
        </p:spPr>
      </p:sp>
      <p:sp>
        <p:nvSpPr>
          <p:cNvPr id="197635" name="Rectangle 3"/>
          <p:cNvSpPr>
            <a:spLocks noGrp="1" noChangeArrowheads="1"/>
          </p:cNvSpPr>
          <p:nvPr>
            <p:ph type="body" idx="1"/>
          </p:nvPr>
        </p:nvSpPr>
        <p:spPr>
          <a:noFill/>
          <a:ln w="9525"/>
        </p:spPr>
        <p:txBody>
          <a:bodyPr/>
          <a:lstStyle/>
          <a:p>
            <a:r>
              <a:rPr lang="en-US">
                <a:latin typeface="Times New Roman" charset="0"/>
              </a:rPr>
              <a:t>The ‘select one/many … related by …’ statement is useful for selecting an instance of a class (or instances) that is related to a specific instance of the other participating class. The arrow points to the target class; in this example “call”.</a:t>
            </a:r>
          </a:p>
          <a:p>
            <a:endParaRPr lang="en-US">
              <a:latin typeface="Times New Roman" charset="0"/>
            </a:endParaRPr>
          </a:p>
          <a:p>
            <a:r>
              <a:rPr lang="en-US">
                <a:latin typeface="Times New Roman" charset="0"/>
              </a:rPr>
              <a:t>The ‘select one’ construct is used when the target class (call) has a multiplicity of 1 or 0..1. Use the ‘select many’ construct when the multiplicity of the target class is 0..* or 1..*.</a:t>
            </a:r>
          </a:p>
          <a:p>
            <a:r>
              <a:rPr lang="en-US">
                <a:latin typeface="Times New Roman" charset="0"/>
              </a:rPr>
              <a:t>The ‘select one/many … related by …’ statement is useful for selecting an instance of a class (or instances) that is related to a specific instance of the other participating class. The arrow points to the target class; in this example “call”.</a:t>
            </a:r>
          </a:p>
        </p:txBody>
      </p:sp>
    </p:spTree>
    <p:extLst>
      <p:ext uri="{BB962C8B-B14F-4D97-AF65-F5344CB8AC3E}">
        <p14:creationId xmlns:p14="http://schemas.microsoft.com/office/powerpoint/2010/main" val="71595532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228009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2" name="Rectangle 7"/>
          <p:cNvSpPr>
            <a:spLocks noGrp="1" noChangeArrowheads="1"/>
          </p:cNvSpPr>
          <p:nvPr>
            <p:ph type="sldNum" sz="quarter" idx="4294967295"/>
          </p:nvPr>
        </p:nvSpPr>
        <p:spPr bwMode="auto">
          <a:xfrm>
            <a:off x="4137025" y="9105900"/>
            <a:ext cx="3162300" cy="479425"/>
          </a:xfrm>
          <a:prstGeom prst="rect">
            <a:avLst/>
          </a:prstGeom>
          <a:noFill/>
          <a:ln>
            <a:miter lim="800000"/>
            <a:headEnd/>
            <a:tailEnd/>
          </a:ln>
        </p:spPr>
        <p:txBody>
          <a:bodyPr>
            <a:prstTxWarp prst="textNoShape">
              <a:avLst/>
            </a:prstTxWarp>
          </a:bodyPr>
          <a:lstStyle/>
          <a:p>
            <a:fld id="{553A2E59-7AB4-8742-9CD4-990E130FD2DA}" type="slidenum">
              <a:rPr lang="en-US"/>
              <a:pPr/>
              <a:t>194</a:t>
            </a:fld>
            <a:endParaRPr lang="en-US"/>
          </a:p>
        </p:txBody>
      </p:sp>
      <p:sp>
        <p:nvSpPr>
          <p:cNvPr id="204803" name="Rectangle 2"/>
          <p:cNvSpPr>
            <a:spLocks noGrp="1" noRot="1" noChangeAspect="1" noChangeArrowheads="1" noTextEdit="1"/>
          </p:cNvSpPr>
          <p:nvPr>
            <p:ph type="sldImg"/>
          </p:nvPr>
        </p:nvSpPr>
        <p:spPr>
          <a:xfrm>
            <a:off x="1255713" y="720725"/>
            <a:ext cx="4789487" cy="3590925"/>
          </a:xfrm>
          <a:ln/>
        </p:spPr>
      </p:sp>
      <p:sp>
        <p:nvSpPr>
          <p:cNvPr id="204804" name="Rectangle 3"/>
          <p:cNvSpPr>
            <a:spLocks noGrp="1" noChangeArrowheads="1"/>
          </p:cNvSpPr>
          <p:nvPr>
            <p:ph type="body" idx="1"/>
          </p:nvPr>
        </p:nvSpPr>
        <p:spPr>
          <a:noFill/>
          <a:ln w="9525"/>
        </p:spPr>
        <p:txBody>
          <a:bodyPr/>
          <a:lstStyle/>
          <a:p>
            <a:r>
              <a:rPr lang="en-US">
                <a:latin typeface="Times New Roman" charset="0"/>
              </a:rPr>
              <a:t>Added new section, as discussed</a:t>
            </a:r>
          </a:p>
        </p:txBody>
      </p:sp>
    </p:spTree>
    <p:extLst>
      <p:ext uri="{BB962C8B-B14F-4D97-AF65-F5344CB8AC3E}">
        <p14:creationId xmlns:p14="http://schemas.microsoft.com/office/powerpoint/2010/main" val="255037885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7"/>
          <p:cNvSpPr>
            <a:spLocks noGrp="1" noChangeArrowheads="1"/>
          </p:cNvSpPr>
          <p:nvPr>
            <p:ph type="sldNum" sz="quarter" idx="4294967295"/>
          </p:nvPr>
        </p:nvSpPr>
        <p:spPr bwMode="auto">
          <a:xfrm>
            <a:off x="4137025" y="9105900"/>
            <a:ext cx="3162300" cy="479425"/>
          </a:xfrm>
          <a:prstGeom prst="rect">
            <a:avLst/>
          </a:prstGeom>
          <a:noFill/>
          <a:ln>
            <a:miter lim="800000"/>
            <a:headEnd/>
            <a:tailEnd/>
          </a:ln>
        </p:spPr>
        <p:txBody>
          <a:bodyPr>
            <a:prstTxWarp prst="textNoShape">
              <a:avLst/>
            </a:prstTxWarp>
          </a:bodyPr>
          <a:lstStyle/>
          <a:p>
            <a:fld id="{798CC699-D0A3-D14F-BF21-B583191D8208}" type="slidenum">
              <a:rPr lang="en-US"/>
              <a:pPr/>
              <a:t>196</a:t>
            </a:fld>
            <a:endParaRPr lang="en-US"/>
          </a:p>
        </p:txBody>
      </p:sp>
      <p:sp>
        <p:nvSpPr>
          <p:cNvPr id="108547" name="Rectangle 2"/>
          <p:cNvSpPr>
            <a:spLocks noGrp="1" noRot="1" noChangeAspect="1" noChangeArrowheads="1" noTextEdit="1"/>
          </p:cNvSpPr>
          <p:nvPr>
            <p:ph type="sldImg"/>
          </p:nvPr>
        </p:nvSpPr>
        <p:spPr>
          <a:xfrm>
            <a:off x="1255713" y="719138"/>
            <a:ext cx="4792662" cy="3594100"/>
          </a:xfrm>
          <a:ln/>
        </p:spPr>
      </p:sp>
      <p:sp>
        <p:nvSpPr>
          <p:cNvPr id="108548" name="Rectangle 3"/>
          <p:cNvSpPr>
            <a:spLocks noGrp="1" noChangeArrowheads="1"/>
          </p:cNvSpPr>
          <p:nvPr>
            <p:ph type="body" idx="1"/>
          </p:nvPr>
        </p:nvSpPr>
        <p:spPr>
          <a:noFill/>
          <a:ln w="9525"/>
        </p:spPr>
        <p:txBody>
          <a:bodyPr/>
          <a:lstStyle/>
          <a:p>
            <a:endParaRPr lang="en-US">
              <a:latin typeface="Times New Roman" charset="0"/>
            </a:endParaRPr>
          </a:p>
        </p:txBody>
      </p:sp>
    </p:spTree>
    <p:extLst>
      <p:ext uri="{BB962C8B-B14F-4D97-AF65-F5344CB8AC3E}">
        <p14:creationId xmlns:p14="http://schemas.microsoft.com/office/powerpoint/2010/main" val="242207655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Rectangle 7"/>
          <p:cNvSpPr>
            <a:spLocks noGrp="1" noChangeArrowheads="1"/>
          </p:cNvSpPr>
          <p:nvPr>
            <p:ph type="sldNum" sz="quarter" idx="4294967295"/>
          </p:nvPr>
        </p:nvSpPr>
        <p:spPr bwMode="auto">
          <a:xfrm>
            <a:off x="4137025" y="9105900"/>
            <a:ext cx="3162300" cy="479425"/>
          </a:xfrm>
          <a:prstGeom prst="rect">
            <a:avLst/>
          </a:prstGeom>
          <a:noFill/>
          <a:ln>
            <a:miter lim="800000"/>
            <a:headEnd/>
            <a:tailEnd/>
          </a:ln>
        </p:spPr>
        <p:txBody>
          <a:bodyPr>
            <a:prstTxWarp prst="textNoShape">
              <a:avLst/>
            </a:prstTxWarp>
          </a:bodyPr>
          <a:lstStyle/>
          <a:p>
            <a:fld id="{B8F96D5A-E752-A549-9666-9DDBD0CD0155}" type="slidenum">
              <a:rPr lang="en-US"/>
              <a:pPr/>
              <a:t>197</a:t>
            </a:fld>
            <a:endParaRPr lang="en-US"/>
          </a:p>
        </p:txBody>
      </p:sp>
      <p:sp>
        <p:nvSpPr>
          <p:cNvPr id="219139" name="Rectangle 2"/>
          <p:cNvSpPr>
            <a:spLocks noGrp="1" noRot="1" noChangeAspect="1" noChangeArrowheads="1" noTextEdit="1"/>
          </p:cNvSpPr>
          <p:nvPr>
            <p:ph type="sldImg"/>
          </p:nvPr>
        </p:nvSpPr>
        <p:spPr>
          <a:xfrm>
            <a:off x="1255713" y="719138"/>
            <a:ext cx="4792662" cy="3594100"/>
          </a:xfrm>
          <a:ln/>
        </p:spPr>
      </p:sp>
      <p:sp>
        <p:nvSpPr>
          <p:cNvPr id="219140" name="Rectangle 3"/>
          <p:cNvSpPr>
            <a:spLocks noGrp="1" noChangeArrowheads="1"/>
          </p:cNvSpPr>
          <p:nvPr>
            <p:ph type="body" idx="1"/>
          </p:nvPr>
        </p:nvSpPr>
        <p:spPr>
          <a:noFill/>
          <a:ln w="9525"/>
        </p:spPr>
        <p:txBody>
          <a:bodyPr/>
          <a:lstStyle/>
          <a:p>
            <a:endParaRPr lang="en-US">
              <a:latin typeface="Times New Roman" charset="0"/>
            </a:endParaRPr>
          </a:p>
        </p:txBody>
      </p:sp>
    </p:spTree>
    <p:extLst>
      <p:ext uri="{BB962C8B-B14F-4D97-AF65-F5344CB8AC3E}">
        <p14:creationId xmlns:p14="http://schemas.microsoft.com/office/powerpoint/2010/main" val="31226817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t>
            </a:r>
            <a:r>
              <a:rPr lang="en-US" dirty="0" err="1" smtClean="0"/>
              <a:t>www.q-lab.com</a:t>
            </a:r>
            <a:r>
              <a:rPr lang="en-US" dirty="0" smtClean="0"/>
              <a:t>/resources/standards/</a:t>
            </a:r>
            <a:endParaRPr lang="en-US" dirty="0"/>
          </a:p>
        </p:txBody>
      </p:sp>
    </p:spTree>
    <p:extLst>
      <p:ext uri="{BB962C8B-B14F-4D97-AF65-F5344CB8AC3E}">
        <p14:creationId xmlns:p14="http://schemas.microsoft.com/office/powerpoint/2010/main" val="373294485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7"/>
          <p:cNvSpPr>
            <a:spLocks noGrp="1" noChangeArrowheads="1"/>
          </p:cNvSpPr>
          <p:nvPr>
            <p:ph type="sldNum" sz="quarter" idx="4294967295"/>
          </p:nvPr>
        </p:nvSpPr>
        <p:spPr bwMode="auto">
          <a:xfrm>
            <a:off x="4137025" y="9105900"/>
            <a:ext cx="3162300" cy="479425"/>
          </a:xfrm>
          <a:prstGeom prst="rect">
            <a:avLst/>
          </a:prstGeom>
          <a:noFill/>
          <a:ln>
            <a:miter lim="800000"/>
            <a:headEnd/>
            <a:tailEnd/>
          </a:ln>
        </p:spPr>
        <p:txBody>
          <a:bodyPr>
            <a:prstTxWarp prst="textNoShape">
              <a:avLst/>
            </a:prstTxWarp>
          </a:bodyPr>
          <a:lstStyle/>
          <a:p>
            <a:fld id="{9DADAB3C-98F6-5C47-A296-4D7089BC9B61}" type="slidenum">
              <a:rPr lang="en-US"/>
              <a:pPr/>
              <a:t>198</a:t>
            </a:fld>
            <a:endParaRPr lang="en-US"/>
          </a:p>
        </p:txBody>
      </p:sp>
      <p:sp>
        <p:nvSpPr>
          <p:cNvPr id="225283" name="Rectangle 2"/>
          <p:cNvSpPr>
            <a:spLocks noGrp="1" noRot="1" noChangeAspect="1" noChangeArrowheads="1" noTextEdit="1"/>
          </p:cNvSpPr>
          <p:nvPr>
            <p:ph type="sldImg"/>
          </p:nvPr>
        </p:nvSpPr>
        <p:spPr>
          <a:xfrm>
            <a:off x="1255713" y="719138"/>
            <a:ext cx="4792662" cy="3594100"/>
          </a:xfrm>
          <a:ln/>
        </p:spPr>
      </p:sp>
      <p:sp>
        <p:nvSpPr>
          <p:cNvPr id="225284" name="Rectangle 3"/>
          <p:cNvSpPr>
            <a:spLocks noGrp="1" noChangeArrowheads="1"/>
          </p:cNvSpPr>
          <p:nvPr>
            <p:ph type="body" idx="1"/>
          </p:nvPr>
        </p:nvSpPr>
        <p:spPr>
          <a:noFill/>
          <a:ln w="9525"/>
        </p:spPr>
        <p:txBody>
          <a:bodyPr/>
          <a:lstStyle/>
          <a:p>
            <a:endParaRPr lang="en-US">
              <a:latin typeface="Times New Roman" charset="0"/>
            </a:endParaRPr>
          </a:p>
        </p:txBody>
      </p:sp>
    </p:spTree>
    <p:extLst>
      <p:ext uri="{BB962C8B-B14F-4D97-AF65-F5344CB8AC3E}">
        <p14:creationId xmlns:p14="http://schemas.microsoft.com/office/powerpoint/2010/main" val="417530352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Rectangle 7"/>
          <p:cNvSpPr>
            <a:spLocks noGrp="1" noChangeArrowheads="1"/>
          </p:cNvSpPr>
          <p:nvPr>
            <p:ph type="sldNum" sz="quarter" idx="4294967295"/>
          </p:nvPr>
        </p:nvSpPr>
        <p:spPr bwMode="auto">
          <a:xfrm>
            <a:off x="4137025" y="9105900"/>
            <a:ext cx="3162300" cy="479425"/>
          </a:xfrm>
          <a:prstGeom prst="rect">
            <a:avLst/>
          </a:prstGeom>
          <a:noFill/>
          <a:ln>
            <a:miter lim="800000"/>
            <a:headEnd/>
            <a:tailEnd/>
          </a:ln>
        </p:spPr>
        <p:txBody>
          <a:bodyPr>
            <a:prstTxWarp prst="textNoShape">
              <a:avLst/>
            </a:prstTxWarp>
          </a:bodyPr>
          <a:lstStyle/>
          <a:p>
            <a:fld id="{AA100FD8-23A3-464A-B085-B225D2DF27F8}" type="slidenum">
              <a:rPr lang="en-US"/>
              <a:pPr/>
              <a:t>200</a:t>
            </a:fld>
            <a:endParaRPr lang="en-US"/>
          </a:p>
        </p:txBody>
      </p:sp>
      <p:sp>
        <p:nvSpPr>
          <p:cNvPr id="223235" name="Rectangle 2"/>
          <p:cNvSpPr>
            <a:spLocks noGrp="1" noRot="1" noChangeAspect="1" noChangeArrowheads="1" noTextEdit="1"/>
          </p:cNvSpPr>
          <p:nvPr>
            <p:ph type="sldImg"/>
          </p:nvPr>
        </p:nvSpPr>
        <p:spPr>
          <a:xfrm>
            <a:off x="1255713" y="719138"/>
            <a:ext cx="4792662" cy="3594100"/>
          </a:xfrm>
          <a:ln/>
        </p:spPr>
      </p:sp>
      <p:sp>
        <p:nvSpPr>
          <p:cNvPr id="223236" name="Rectangle 3"/>
          <p:cNvSpPr>
            <a:spLocks noGrp="1" noChangeArrowheads="1"/>
          </p:cNvSpPr>
          <p:nvPr>
            <p:ph type="body" idx="1"/>
          </p:nvPr>
        </p:nvSpPr>
        <p:spPr>
          <a:noFill/>
          <a:ln w="9525"/>
        </p:spPr>
        <p:txBody>
          <a:bodyPr/>
          <a:lstStyle/>
          <a:p>
            <a:endParaRPr lang="en-US">
              <a:latin typeface="Times New Roman" charset="0"/>
            </a:endParaRPr>
          </a:p>
        </p:txBody>
      </p:sp>
    </p:spTree>
    <p:extLst>
      <p:ext uri="{BB962C8B-B14F-4D97-AF65-F5344CB8AC3E}">
        <p14:creationId xmlns:p14="http://schemas.microsoft.com/office/powerpoint/2010/main" val="262527059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7"/>
          <p:cNvSpPr>
            <a:spLocks noGrp="1" noChangeArrowheads="1"/>
          </p:cNvSpPr>
          <p:nvPr>
            <p:ph type="sldNum" sz="quarter" idx="4294967295"/>
          </p:nvPr>
        </p:nvSpPr>
        <p:spPr bwMode="auto">
          <a:xfrm>
            <a:off x="4137025" y="9105900"/>
            <a:ext cx="3162300" cy="479425"/>
          </a:xfrm>
          <a:prstGeom prst="rect">
            <a:avLst/>
          </a:prstGeom>
          <a:noFill/>
          <a:ln>
            <a:miter lim="800000"/>
            <a:headEnd/>
            <a:tailEnd/>
          </a:ln>
        </p:spPr>
        <p:txBody>
          <a:bodyPr>
            <a:prstTxWarp prst="textNoShape">
              <a:avLst/>
            </a:prstTxWarp>
          </a:bodyPr>
          <a:lstStyle/>
          <a:p>
            <a:fld id="{930AD8FA-FFBF-874A-913C-92384B374969}" type="slidenum">
              <a:rPr lang="en-US"/>
              <a:pPr/>
              <a:t>202</a:t>
            </a:fld>
            <a:endParaRPr lang="en-US"/>
          </a:p>
        </p:txBody>
      </p:sp>
      <p:sp>
        <p:nvSpPr>
          <p:cNvPr id="227331" name="Rectangle 2"/>
          <p:cNvSpPr>
            <a:spLocks noGrp="1" noRot="1" noChangeAspect="1" noChangeArrowheads="1" noTextEdit="1"/>
          </p:cNvSpPr>
          <p:nvPr>
            <p:ph type="sldImg"/>
          </p:nvPr>
        </p:nvSpPr>
        <p:spPr>
          <a:xfrm>
            <a:off x="1255713" y="720725"/>
            <a:ext cx="4789487" cy="3590925"/>
          </a:xfrm>
          <a:ln/>
        </p:spPr>
      </p:sp>
      <p:sp>
        <p:nvSpPr>
          <p:cNvPr id="227332" name="Rectangle 3"/>
          <p:cNvSpPr>
            <a:spLocks noGrp="1" noChangeArrowheads="1"/>
          </p:cNvSpPr>
          <p:nvPr>
            <p:ph type="body" idx="1"/>
          </p:nvPr>
        </p:nvSpPr>
        <p:spPr>
          <a:noFill/>
          <a:ln w="9525"/>
        </p:spPr>
        <p:txBody>
          <a:bodyPr/>
          <a:lstStyle/>
          <a:p>
            <a:r>
              <a:rPr lang="en-US">
                <a:latin typeface="Times New Roman" charset="0"/>
              </a:rPr>
              <a:t>If the instance A sends signals A1, then A2, then A3, what order are they received at C? </a:t>
            </a:r>
          </a:p>
          <a:p>
            <a:r>
              <a:rPr lang="en-US">
                <a:latin typeface="Times New Roman" charset="0"/>
              </a:rPr>
              <a:t>In a distributed system, there is no way to guarantee order with respect to A1 and B1 arriving at C (unless otherwise synchronized by additional signals).</a:t>
            </a:r>
          </a:p>
          <a:p>
            <a:endParaRPr lang="en-US">
              <a:latin typeface="Times New Roman" charset="0"/>
            </a:endParaRPr>
          </a:p>
          <a:p>
            <a:r>
              <a:rPr lang="en-US">
                <a:latin typeface="Times New Roman" charset="0"/>
              </a:rPr>
              <a:t>These rules, strictly speaking, are outside the action semantics’ scope.  However, the AS cannot rely on any ordering of the signals.</a:t>
            </a:r>
          </a:p>
        </p:txBody>
      </p:sp>
    </p:spTree>
    <p:extLst>
      <p:ext uri="{BB962C8B-B14F-4D97-AF65-F5344CB8AC3E}">
        <p14:creationId xmlns:p14="http://schemas.microsoft.com/office/powerpoint/2010/main" val="224435792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Rectangle 7"/>
          <p:cNvSpPr>
            <a:spLocks noGrp="1" noChangeArrowheads="1"/>
          </p:cNvSpPr>
          <p:nvPr>
            <p:ph type="sldNum" sz="quarter" idx="4294967295"/>
          </p:nvPr>
        </p:nvSpPr>
        <p:spPr bwMode="auto">
          <a:xfrm>
            <a:off x="4137025" y="9105900"/>
            <a:ext cx="3162300" cy="479425"/>
          </a:xfrm>
          <a:prstGeom prst="rect">
            <a:avLst/>
          </a:prstGeom>
          <a:noFill/>
          <a:ln>
            <a:miter lim="800000"/>
            <a:headEnd/>
            <a:tailEnd/>
          </a:ln>
        </p:spPr>
        <p:txBody>
          <a:bodyPr>
            <a:prstTxWarp prst="textNoShape">
              <a:avLst/>
            </a:prstTxWarp>
          </a:bodyPr>
          <a:lstStyle/>
          <a:p>
            <a:fld id="{32293AB1-B08E-E846-BF5D-5BBC11E73C57}" type="slidenum">
              <a:rPr lang="en-US"/>
              <a:pPr/>
              <a:t>203</a:t>
            </a:fld>
            <a:endParaRPr lang="en-US"/>
          </a:p>
        </p:txBody>
      </p:sp>
      <p:sp>
        <p:nvSpPr>
          <p:cNvPr id="221187" name="Rectangle 2"/>
          <p:cNvSpPr>
            <a:spLocks noGrp="1" noRot="1" noChangeAspect="1" noChangeArrowheads="1" noTextEdit="1"/>
          </p:cNvSpPr>
          <p:nvPr>
            <p:ph type="sldImg"/>
          </p:nvPr>
        </p:nvSpPr>
        <p:spPr>
          <a:xfrm>
            <a:off x="1252538" y="715963"/>
            <a:ext cx="4797425" cy="3597275"/>
          </a:xfrm>
          <a:ln/>
        </p:spPr>
      </p:sp>
      <p:sp>
        <p:nvSpPr>
          <p:cNvPr id="221188" name="Rectangle 3"/>
          <p:cNvSpPr>
            <a:spLocks noGrp="1" noChangeArrowheads="1"/>
          </p:cNvSpPr>
          <p:nvPr>
            <p:ph type="body" idx="1"/>
          </p:nvPr>
        </p:nvSpPr>
        <p:spPr>
          <a:xfrm>
            <a:off x="1555750" y="4556125"/>
            <a:ext cx="4565650" cy="4311650"/>
          </a:xfrm>
          <a:noFill/>
          <a:ln w="9525"/>
        </p:spPr>
        <p:txBody>
          <a:bodyPr/>
          <a:lstStyle/>
          <a:p>
            <a:endParaRPr lang="en-US">
              <a:latin typeface="Times New Roman" charset="0"/>
            </a:endParaRPr>
          </a:p>
        </p:txBody>
      </p:sp>
    </p:spTree>
    <p:extLst>
      <p:ext uri="{BB962C8B-B14F-4D97-AF65-F5344CB8AC3E}">
        <p14:creationId xmlns:p14="http://schemas.microsoft.com/office/powerpoint/2010/main" val="116501060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930" name="Rectangle 2"/>
          <p:cNvSpPr>
            <a:spLocks noGrp="1" noRot="1" noChangeAspect="1" noChangeArrowheads="1" noTextEdit="1"/>
          </p:cNvSpPr>
          <p:nvPr>
            <p:ph type="sldImg"/>
          </p:nvPr>
        </p:nvSpPr>
        <p:spPr>
          <a:ln/>
        </p:spPr>
      </p:sp>
      <p:sp>
        <p:nvSpPr>
          <p:cNvPr id="252931" name="Rectangle 3"/>
          <p:cNvSpPr>
            <a:spLocks noGrp="1" noChangeArrowheads="1"/>
          </p:cNvSpPr>
          <p:nvPr>
            <p:ph type="body" idx="1"/>
          </p:nvPr>
        </p:nvSpPr>
        <p:spPr>
          <a:noFill/>
          <a:ln w="9525"/>
        </p:spPr>
        <p:txBody>
          <a:bodyPr/>
          <a:lstStyle/>
          <a:p>
            <a:endParaRPr lang="en-US">
              <a:latin typeface="Times New Roman" charset="0"/>
            </a:endParaRPr>
          </a:p>
        </p:txBody>
      </p:sp>
    </p:spTree>
    <p:extLst>
      <p:ext uri="{BB962C8B-B14F-4D97-AF65-F5344CB8AC3E}">
        <p14:creationId xmlns:p14="http://schemas.microsoft.com/office/powerpoint/2010/main" val="130550703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Everyone is in the pub except Hugo,</a:t>
            </a:r>
            <a:r>
              <a:rPr lang="en-US" baseline="0" dirty="0" smtClean="0"/>
              <a:t> and everyone is drinking except </a:t>
            </a:r>
            <a:r>
              <a:rPr lang="en-US" baseline="0" dirty="0" err="1" smtClean="0"/>
              <a:t>Zoltan</a:t>
            </a:r>
            <a:r>
              <a:rPr lang="en-US" baseline="0" dirty="0" smtClean="0"/>
              <a:t>. Check Player/Patron</a:t>
            </a:r>
            <a:endParaRPr lang="en-US" dirty="0"/>
          </a:p>
        </p:txBody>
      </p:sp>
    </p:spTree>
    <p:extLst>
      <p:ext uri="{BB962C8B-B14F-4D97-AF65-F5344CB8AC3E}">
        <p14:creationId xmlns:p14="http://schemas.microsoft.com/office/powerpoint/2010/main" val="195491980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78" name="Rectangle 7"/>
          <p:cNvSpPr>
            <a:spLocks noGrp="1" noChangeArrowheads="1"/>
          </p:cNvSpPr>
          <p:nvPr>
            <p:ph type="sldNum" sz="quarter" idx="4294967295"/>
          </p:nvPr>
        </p:nvSpPr>
        <p:spPr bwMode="auto">
          <a:xfrm>
            <a:off x="4137025" y="9105900"/>
            <a:ext cx="3162300" cy="479425"/>
          </a:xfrm>
          <a:prstGeom prst="rect">
            <a:avLst/>
          </a:prstGeom>
          <a:noFill/>
          <a:ln>
            <a:miter lim="800000"/>
            <a:headEnd/>
            <a:tailEnd/>
          </a:ln>
        </p:spPr>
        <p:txBody>
          <a:bodyPr>
            <a:prstTxWarp prst="textNoShape">
              <a:avLst/>
            </a:prstTxWarp>
          </a:bodyPr>
          <a:lstStyle/>
          <a:p>
            <a:fld id="{33EEFFF7-F623-A041-8C11-81C7497EF820}" type="slidenum">
              <a:rPr lang="en-US"/>
              <a:pPr/>
              <a:t>210</a:t>
            </a:fld>
            <a:endParaRPr lang="en-US"/>
          </a:p>
        </p:txBody>
      </p:sp>
      <p:sp>
        <p:nvSpPr>
          <p:cNvPr id="254979" name="Rectangle 2"/>
          <p:cNvSpPr>
            <a:spLocks noGrp="1" noRot="1" noChangeAspect="1" noChangeArrowheads="1" noTextEdit="1"/>
          </p:cNvSpPr>
          <p:nvPr>
            <p:ph type="sldImg"/>
          </p:nvPr>
        </p:nvSpPr>
        <p:spPr>
          <a:xfrm>
            <a:off x="1255713" y="720725"/>
            <a:ext cx="4789487" cy="3590925"/>
          </a:xfrm>
          <a:ln/>
        </p:spPr>
      </p:sp>
      <p:sp>
        <p:nvSpPr>
          <p:cNvPr id="254980" name="Rectangle 3"/>
          <p:cNvSpPr>
            <a:spLocks noGrp="1" noChangeArrowheads="1"/>
          </p:cNvSpPr>
          <p:nvPr>
            <p:ph type="body" idx="1"/>
          </p:nvPr>
        </p:nvSpPr>
        <p:spPr>
          <a:noFill/>
          <a:ln w="9525"/>
        </p:spPr>
        <p:txBody>
          <a:bodyPr/>
          <a:lstStyle/>
          <a:p>
            <a:r>
              <a:rPr lang="en-US">
                <a:latin typeface="Times New Roman" charset="0"/>
              </a:rPr>
              <a:t>Added new section, as discussed</a:t>
            </a:r>
          </a:p>
        </p:txBody>
      </p:sp>
    </p:spTree>
    <p:extLst>
      <p:ext uri="{BB962C8B-B14F-4D97-AF65-F5344CB8AC3E}">
        <p14:creationId xmlns:p14="http://schemas.microsoft.com/office/powerpoint/2010/main" val="307911533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074" name="Rectangle 2"/>
          <p:cNvSpPr>
            <a:spLocks noGrp="1" noRot="1" noChangeAspect="1" noChangeArrowheads="1" noTextEdit="1"/>
          </p:cNvSpPr>
          <p:nvPr>
            <p:ph type="sldImg"/>
          </p:nvPr>
        </p:nvSpPr>
        <p:spPr>
          <a:ln/>
        </p:spPr>
      </p:sp>
      <p:sp>
        <p:nvSpPr>
          <p:cNvPr id="259075" name="Rectangle 3"/>
          <p:cNvSpPr>
            <a:spLocks noGrp="1" noChangeArrowheads="1"/>
          </p:cNvSpPr>
          <p:nvPr>
            <p:ph type="body" idx="1"/>
          </p:nvPr>
        </p:nvSpPr>
        <p:spPr>
          <a:noFill/>
          <a:ln w="9525"/>
        </p:spPr>
        <p:txBody>
          <a:bodyPr/>
          <a:lstStyle/>
          <a:p>
            <a:r>
              <a:rPr lang="en-US" b="1">
                <a:latin typeface="Times New Roman" charset="0"/>
              </a:rPr>
              <a:t>Components</a:t>
            </a:r>
            <a:r>
              <a:rPr lang="en-US">
                <a:latin typeface="Times New Roman" charset="0"/>
              </a:rPr>
              <a:t> are similar to “black boxes” in system design. Their function is not visible from outside, and they must have a well defined set of interfaces at the boundary to facilitate cooperation with other components. There is no way of ‘seeing inside’ the component to access its individual model elements, all communication must be handled through those defined interfaces. </a:t>
            </a:r>
          </a:p>
          <a:p>
            <a:endParaRPr lang="en-US">
              <a:latin typeface="Times New Roman" charset="0"/>
            </a:endParaRPr>
          </a:p>
          <a:p>
            <a:r>
              <a:rPr lang="en-US">
                <a:latin typeface="Times New Roman" charset="0"/>
              </a:rPr>
              <a:t>Being a “black box”, components that have the same interfaces at the boundary can be substituted for each other. This is called the “interface signature”.</a:t>
            </a:r>
          </a:p>
          <a:p>
            <a:endParaRPr lang="en-US">
              <a:latin typeface="Times New Roman" charset="0"/>
            </a:endParaRPr>
          </a:p>
          <a:p>
            <a:endParaRPr lang="en-US">
              <a:latin typeface="Times New Roman" charset="0"/>
            </a:endParaRPr>
          </a:p>
        </p:txBody>
      </p:sp>
    </p:spTree>
    <p:extLst>
      <p:ext uri="{BB962C8B-B14F-4D97-AF65-F5344CB8AC3E}">
        <p14:creationId xmlns:p14="http://schemas.microsoft.com/office/powerpoint/2010/main" val="199978430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266" name="Rectangle 2"/>
          <p:cNvSpPr>
            <a:spLocks noGrp="1" noRot="1" noChangeAspect="1" noChangeArrowheads="1" noTextEdit="1"/>
          </p:cNvSpPr>
          <p:nvPr>
            <p:ph type="sldImg"/>
          </p:nvPr>
        </p:nvSpPr>
        <p:spPr>
          <a:ln/>
        </p:spPr>
      </p:sp>
      <p:sp>
        <p:nvSpPr>
          <p:cNvPr id="267267" name="Rectangle 3"/>
          <p:cNvSpPr>
            <a:spLocks noGrp="1" noChangeArrowheads="1"/>
          </p:cNvSpPr>
          <p:nvPr>
            <p:ph type="body" idx="1"/>
          </p:nvPr>
        </p:nvSpPr>
        <p:spPr>
          <a:noFill/>
          <a:ln w="9525"/>
        </p:spPr>
        <p:txBody>
          <a:bodyPr/>
          <a:lstStyle/>
          <a:p>
            <a:endParaRPr lang="en-US" dirty="0">
              <a:latin typeface="Times New Roman" charset="0"/>
            </a:endParaRPr>
          </a:p>
        </p:txBody>
      </p:sp>
    </p:spTree>
    <p:extLst>
      <p:ext uri="{BB962C8B-B14F-4D97-AF65-F5344CB8AC3E}">
        <p14:creationId xmlns:p14="http://schemas.microsoft.com/office/powerpoint/2010/main" val="133597891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8" name="Rectangle 2"/>
          <p:cNvSpPr>
            <a:spLocks noGrp="1" noRot="1" noChangeAspect="1" noChangeArrowheads="1" noTextEdit="1"/>
          </p:cNvSpPr>
          <p:nvPr>
            <p:ph type="sldImg"/>
          </p:nvPr>
        </p:nvSpPr>
        <p:spPr>
          <a:ln/>
        </p:spPr>
      </p:sp>
      <p:sp>
        <p:nvSpPr>
          <p:cNvPr id="265219" name="Rectangle 3"/>
          <p:cNvSpPr>
            <a:spLocks noGrp="1" noChangeArrowheads="1"/>
          </p:cNvSpPr>
          <p:nvPr>
            <p:ph type="body" idx="1"/>
          </p:nvPr>
        </p:nvSpPr>
        <p:spPr>
          <a:noFill/>
          <a:ln w="9525"/>
        </p:spPr>
        <p:txBody>
          <a:bodyPr/>
          <a:lstStyle/>
          <a:p>
            <a:endParaRPr lang="en-US" dirty="0">
              <a:latin typeface="Times New Roman" charset="0"/>
            </a:endParaRPr>
          </a:p>
        </p:txBody>
      </p:sp>
    </p:spTree>
    <p:extLst>
      <p:ext uri="{BB962C8B-B14F-4D97-AF65-F5344CB8AC3E}">
        <p14:creationId xmlns:p14="http://schemas.microsoft.com/office/powerpoint/2010/main" val="26043414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Slide Image Placeholder 1"/>
          <p:cNvSpPr>
            <a:spLocks noGrp="1" noRot="1" noChangeAspect="1"/>
          </p:cNvSpPr>
          <p:nvPr>
            <p:ph type="sldImg"/>
          </p:nvPr>
        </p:nvSpPr>
        <p:spPr>
          <a:ln/>
        </p:spPr>
      </p:sp>
      <p:sp>
        <p:nvSpPr>
          <p:cNvPr id="90115" name="Notes Placeholder 2"/>
          <p:cNvSpPr>
            <a:spLocks noGrp="1"/>
          </p:cNvSpPr>
          <p:nvPr>
            <p:ph type="body" idx="1"/>
          </p:nvPr>
        </p:nvSpPr>
        <p:spPr>
          <a:noFill/>
          <a:ln w="9525"/>
        </p:spPr>
        <p:txBody>
          <a:bodyPr/>
          <a:lstStyle/>
          <a:p>
            <a:r>
              <a:rPr lang="en-US" dirty="0" smtClean="0">
                <a:latin typeface="Times New Roman" charset="0"/>
              </a:rPr>
              <a:t>http://</a:t>
            </a:r>
            <a:r>
              <a:rPr lang="en-US" dirty="0" err="1" smtClean="0">
                <a:latin typeface="Times New Roman" charset="0"/>
              </a:rPr>
              <a:t>www.learnersdictionary.com</a:t>
            </a:r>
            <a:r>
              <a:rPr lang="en-US" dirty="0" smtClean="0">
                <a:latin typeface="Times New Roman" charset="0"/>
              </a:rPr>
              <a:t>/definition/hurdle</a:t>
            </a:r>
          </a:p>
          <a:p>
            <a:endParaRPr lang="en-US" dirty="0" smtClean="0">
              <a:latin typeface="Times New Roman" charset="0"/>
            </a:endParaRPr>
          </a:p>
          <a:p>
            <a:r>
              <a:rPr lang="en-US" dirty="0" smtClean="0">
                <a:latin typeface="Times New Roman" charset="0"/>
              </a:rPr>
              <a:t>http://</a:t>
            </a:r>
            <a:r>
              <a:rPr lang="en-US" dirty="0" err="1" smtClean="0">
                <a:latin typeface="Times New Roman" charset="0"/>
              </a:rPr>
              <a:t>www.officialpsds.com</a:t>
            </a:r>
            <a:r>
              <a:rPr lang="en-US" dirty="0" smtClean="0">
                <a:latin typeface="Times New Roman" charset="0"/>
              </a:rPr>
              <a:t>/Blank-Notebook-Paper-PSD70135.html</a:t>
            </a:r>
            <a:endParaRPr lang="en-US" dirty="0">
              <a:latin typeface="Times New Roman" charset="0"/>
            </a:endParaRPr>
          </a:p>
        </p:txBody>
      </p:sp>
      <p:sp>
        <p:nvSpPr>
          <p:cNvPr id="90116" name="Slide Number Placeholder 3"/>
          <p:cNvSpPr>
            <a:spLocks noGrp="1"/>
          </p:cNvSpPr>
          <p:nvPr>
            <p:ph type="sldNum" sz="quarter" idx="4294967295"/>
          </p:nvPr>
        </p:nvSpPr>
        <p:spPr bwMode="auto">
          <a:xfrm>
            <a:off x="4135438" y="9105900"/>
            <a:ext cx="3163887" cy="479425"/>
          </a:xfrm>
          <a:prstGeom prst="rect">
            <a:avLst/>
          </a:prstGeom>
          <a:noFill/>
          <a:ln>
            <a:miter lim="800000"/>
            <a:headEnd/>
            <a:tailEnd/>
          </a:ln>
        </p:spPr>
        <p:txBody>
          <a:bodyPr>
            <a:prstTxWarp prst="textNoShape">
              <a:avLst/>
            </a:prstTxWarp>
          </a:bodyPr>
          <a:lstStyle/>
          <a:p>
            <a:fld id="{9284D587-370A-2446-9DAF-3289CD1FB373}" type="slidenum">
              <a:rPr lang="en-US"/>
              <a:pPr/>
              <a:t>24</a:t>
            </a:fld>
            <a:endParaRPr lang="en-US"/>
          </a:p>
        </p:txBody>
      </p:sp>
    </p:spTree>
    <p:extLst>
      <p:ext uri="{BB962C8B-B14F-4D97-AF65-F5344CB8AC3E}">
        <p14:creationId xmlns:p14="http://schemas.microsoft.com/office/powerpoint/2010/main" val="237617213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8" name="Rectangle 2"/>
          <p:cNvSpPr>
            <a:spLocks noGrp="1" noRot="1" noChangeAspect="1" noChangeArrowheads="1" noTextEdit="1"/>
          </p:cNvSpPr>
          <p:nvPr>
            <p:ph type="sldImg"/>
          </p:nvPr>
        </p:nvSpPr>
        <p:spPr>
          <a:ln/>
        </p:spPr>
      </p:sp>
      <p:sp>
        <p:nvSpPr>
          <p:cNvPr id="265219" name="Rectangle 3"/>
          <p:cNvSpPr>
            <a:spLocks noGrp="1" noChangeArrowheads="1"/>
          </p:cNvSpPr>
          <p:nvPr>
            <p:ph type="body" idx="1"/>
          </p:nvPr>
        </p:nvSpPr>
        <p:spPr>
          <a:noFill/>
          <a:ln w="9525"/>
        </p:spPr>
        <p:txBody>
          <a:bodyPr/>
          <a:lstStyle/>
          <a:p>
            <a:endParaRPr lang="en-US" dirty="0">
              <a:latin typeface="Times New Roman" charset="0"/>
            </a:endParaRPr>
          </a:p>
        </p:txBody>
      </p:sp>
    </p:spTree>
    <p:extLst>
      <p:ext uri="{BB962C8B-B14F-4D97-AF65-F5344CB8AC3E}">
        <p14:creationId xmlns:p14="http://schemas.microsoft.com/office/powerpoint/2010/main" val="412930008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266" name="Rectangle 2"/>
          <p:cNvSpPr>
            <a:spLocks noGrp="1" noRot="1" noChangeAspect="1" noChangeArrowheads="1" noTextEdit="1"/>
          </p:cNvSpPr>
          <p:nvPr>
            <p:ph type="sldImg"/>
          </p:nvPr>
        </p:nvSpPr>
        <p:spPr>
          <a:ln/>
        </p:spPr>
      </p:sp>
      <p:sp>
        <p:nvSpPr>
          <p:cNvPr id="267267" name="Rectangle 3"/>
          <p:cNvSpPr>
            <a:spLocks noGrp="1" noChangeArrowheads="1"/>
          </p:cNvSpPr>
          <p:nvPr>
            <p:ph type="body" idx="1"/>
          </p:nvPr>
        </p:nvSpPr>
        <p:spPr>
          <a:noFill/>
          <a:ln w="9525"/>
        </p:spPr>
        <p:txBody>
          <a:bodyPr/>
          <a:lstStyle/>
          <a:p>
            <a:endParaRPr lang="en-US">
              <a:latin typeface="Times New Roman" charset="0"/>
            </a:endParaRPr>
          </a:p>
        </p:txBody>
      </p:sp>
    </p:spTree>
    <p:extLst>
      <p:ext uri="{BB962C8B-B14F-4D97-AF65-F5344CB8AC3E}">
        <p14:creationId xmlns:p14="http://schemas.microsoft.com/office/powerpoint/2010/main" val="159204931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266" name="Rectangle 2"/>
          <p:cNvSpPr>
            <a:spLocks noGrp="1" noRot="1" noChangeAspect="1" noChangeArrowheads="1" noTextEdit="1"/>
          </p:cNvSpPr>
          <p:nvPr>
            <p:ph type="sldImg"/>
          </p:nvPr>
        </p:nvSpPr>
        <p:spPr>
          <a:ln/>
        </p:spPr>
      </p:sp>
      <p:sp>
        <p:nvSpPr>
          <p:cNvPr id="267267" name="Rectangle 3"/>
          <p:cNvSpPr>
            <a:spLocks noGrp="1" noChangeArrowheads="1"/>
          </p:cNvSpPr>
          <p:nvPr>
            <p:ph type="body" idx="1"/>
          </p:nvPr>
        </p:nvSpPr>
        <p:spPr>
          <a:noFill/>
          <a:ln w="9525"/>
        </p:spPr>
        <p:txBody>
          <a:bodyPr/>
          <a:lstStyle/>
          <a:p>
            <a:endParaRPr lang="en-US">
              <a:latin typeface="Times New Roman" charset="0"/>
            </a:endParaRPr>
          </a:p>
        </p:txBody>
      </p:sp>
    </p:spTree>
    <p:extLst>
      <p:ext uri="{BB962C8B-B14F-4D97-AF65-F5344CB8AC3E}">
        <p14:creationId xmlns:p14="http://schemas.microsoft.com/office/powerpoint/2010/main" val="243562116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882" name="Rectangle 2"/>
          <p:cNvSpPr>
            <a:spLocks noGrp="1" noRot="1" noChangeAspect="1" noChangeArrowheads="1" noTextEdit="1"/>
          </p:cNvSpPr>
          <p:nvPr>
            <p:ph type="sldImg"/>
          </p:nvPr>
        </p:nvSpPr>
        <p:spPr>
          <a:ln/>
        </p:spPr>
      </p:sp>
      <p:sp>
        <p:nvSpPr>
          <p:cNvPr id="250883" name="Rectangle 3"/>
          <p:cNvSpPr>
            <a:spLocks noGrp="1" noChangeArrowheads="1"/>
          </p:cNvSpPr>
          <p:nvPr>
            <p:ph type="body" idx="1"/>
          </p:nvPr>
        </p:nvSpPr>
        <p:spPr>
          <a:noFill/>
          <a:ln w="9525"/>
        </p:spPr>
        <p:txBody>
          <a:bodyPr/>
          <a:lstStyle/>
          <a:p>
            <a:endParaRPr lang="en-US">
              <a:latin typeface="Times New Roman" charset="0"/>
            </a:endParaRPr>
          </a:p>
        </p:txBody>
      </p:sp>
    </p:spTree>
    <p:extLst>
      <p:ext uri="{BB962C8B-B14F-4D97-AF65-F5344CB8AC3E}">
        <p14:creationId xmlns:p14="http://schemas.microsoft.com/office/powerpoint/2010/main" val="413176627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Rectangle 7"/>
          <p:cNvSpPr>
            <a:spLocks noGrp="1" noChangeArrowheads="1"/>
          </p:cNvSpPr>
          <p:nvPr>
            <p:ph type="sldNum" sz="quarter" idx="4294967295"/>
          </p:nvPr>
        </p:nvSpPr>
        <p:spPr bwMode="auto">
          <a:xfrm>
            <a:off x="4137025" y="9105900"/>
            <a:ext cx="3162300" cy="479425"/>
          </a:xfrm>
          <a:prstGeom prst="rect">
            <a:avLst/>
          </a:prstGeom>
          <a:noFill/>
          <a:ln>
            <a:miter lim="800000"/>
            <a:headEnd/>
            <a:tailEnd/>
          </a:ln>
        </p:spPr>
        <p:txBody>
          <a:bodyPr>
            <a:prstTxWarp prst="textNoShape">
              <a:avLst/>
            </a:prstTxWarp>
          </a:bodyPr>
          <a:lstStyle/>
          <a:p>
            <a:fld id="{32B49CBA-2CBD-E340-A140-2B0C9E826587}" type="slidenum">
              <a:rPr lang="en-US"/>
              <a:pPr/>
              <a:t>220</a:t>
            </a:fld>
            <a:endParaRPr lang="en-US"/>
          </a:p>
        </p:txBody>
      </p:sp>
      <p:sp>
        <p:nvSpPr>
          <p:cNvPr id="230403" name="Rectangle 2"/>
          <p:cNvSpPr>
            <a:spLocks noGrp="1" noRot="1" noChangeAspect="1" noChangeArrowheads="1" noTextEdit="1"/>
          </p:cNvSpPr>
          <p:nvPr>
            <p:ph type="sldImg"/>
          </p:nvPr>
        </p:nvSpPr>
        <p:spPr>
          <a:xfrm>
            <a:off x="1255713" y="720725"/>
            <a:ext cx="4789487" cy="3590925"/>
          </a:xfrm>
          <a:ln/>
        </p:spPr>
      </p:sp>
      <p:sp>
        <p:nvSpPr>
          <p:cNvPr id="230404" name="Rectangle 3"/>
          <p:cNvSpPr>
            <a:spLocks noGrp="1" noChangeArrowheads="1"/>
          </p:cNvSpPr>
          <p:nvPr>
            <p:ph type="body" idx="1"/>
          </p:nvPr>
        </p:nvSpPr>
        <p:spPr>
          <a:noFill/>
          <a:ln w="9525"/>
        </p:spPr>
        <p:txBody>
          <a:bodyPr/>
          <a:lstStyle/>
          <a:p>
            <a:endParaRPr lang="en-US" dirty="0">
              <a:latin typeface="Times New Roman" charset="0"/>
            </a:endParaRPr>
          </a:p>
        </p:txBody>
      </p:sp>
    </p:spTree>
    <p:extLst>
      <p:ext uri="{BB962C8B-B14F-4D97-AF65-F5344CB8AC3E}">
        <p14:creationId xmlns:p14="http://schemas.microsoft.com/office/powerpoint/2010/main" val="346102635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Tree>
    <p:extLst>
      <p:ext uri="{BB962C8B-B14F-4D97-AF65-F5344CB8AC3E}">
        <p14:creationId xmlns:p14="http://schemas.microsoft.com/office/powerpoint/2010/main" val="209403833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Tree>
    <p:extLst>
      <p:ext uri="{BB962C8B-B14F-4D97-AF65-F5344CB8AC3E}">
        <p14:creationId xmlns:p14="http://schemas.microsoft.com/office/powerpoint/2010/main" val="209403833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Typo:</a:t>
            </a:r>
            <a:r>
              <a:rPr lang="en-US" baseline="0" dirty="0" smtClean="0"/>
              <a:t>  “White-box testing is all…”</a:t>
            </a:r>
            <a:endParaRPr lang="en-US" dirty="0"/>
          </a:p>
        </p:txBody>
      </p:sp>
    </p:spTree>
    <p:extLst>
      <p:ext uri="{BB962C8B-B14F-4D97-AF65-F5344CB8AC3E}">
        <p14:creationId xmlns:p14="http://schemas.microsoft.com/office/powerpoint/2010/main" val="36070392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3835328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Tree>
    <p:extLst>
      <p:ext uri="{BB962C8B-B14F-4D97-AF65-F5344CB8AC3E}">
        <p14:creationId xmlns:p14="http://schemas.microsoft.com/office/powerpoint/2010/main" val="1266580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Image Placeholder 1"/>
          <p:cNvSpPr>
            <a:spLocks noGrp="1" noRot="1" noChangeAspect="1"/>
          </p:cNvSpPr>
          <p:nvPr>
            <p:ph type="sldImg"/>
          </p:nvPr>
        </p:nvSpPr>
        <p:spPr>
          <a:ln/>
        </p:spPr>
      </p:sp>
      <p:sp>
        <p:nvSpPr>
          <p:cNvPr id="44035" name="Notes Placeholder 2"/>
          <p:cNvSpPr>
            <a:spLocks noGrp="1"/>
          </p:cNvSpPr>
          <p:nvPr>
            <p:ph type="body" idx="1"/>
          </p:nvPr>
        </p:nvSpPr>
        <p:spPr>
          <a:noFill/>
          <a:ln w="9525"/>
        </p:spPr>
        <p:txBody>
          <a:bodyPr/>
          <a:lstStyle/>
          <a:p>
            <a:endParaRPr lang="en-US" dirty="0" smtClean="0">
              <a:latin typeface="Times New Roman" charset="0"/>
            </a:endParaRPr>
          </a:p>
        </p:txBody>
      </p:sp>
    </p:spTree>
    <p:extLst>
      <p:ext uri="{BB962C8B-B14F-4D97-AF65-F5344CB8AC3E}">
        <p14:creationId xmlns:p14="http://schemas.microsoft.com/office/powerpoint/2010/main" val="355951858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1046053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0046168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78" name="Rectangle 7"/>
          <p:cNvSpPr>
            <a:spLocks noGrp="1" noChangeArrowheads="1"/>
          </p:cNvSpPr>
          <p:nvPr>
            <p:ph type="sldNum" sz="quarter" idx="4294967295"/>
          </p:nvPr>
        </p:nvSpPr>
        <p:spPr bwMode="auto">
          <a:xfrm>
            <a:off x="4137025" y="9105900"/>
            <a:ext cx="3162300" cy="479425"/>
          </a:xfrm>
          <a:prstGeom prst="rect">
            <a:avLst/>
          </a:prstGeom>
          <a:noFill/>
          <a:ln>
            <a:miter lim="800000"/>
            <a:headEnd/>
            <a:tailEnd/>
          </a:ln>
        </p:spPr>
        <p:txBody>
          <a:bodyPr>
            <a:prstTxWarp prst="textNoShape">
              <a:avLst/>
            </a:prstTxWarp>
          </a:bodyPr>
          <a:lstStyle/>
          <a:p>
            <a:fld id="{33EEFFF7-F623-A041-8C11-81C7497EF820}" type="slidenum">
              <a:rPr lang="en-US"/>
              <a:pPr/>
              <a:t>232</a:t>
            </a:fld>
            <a:endParaRPr lang="en-US"/>
          </a:p>
        </p:txBody>
      </p:sp>
      <p:sp>
        <p:nvSpPr>
          <p:cNvPr id="254979" name="Rectangle 2"/>
          <p:cNvSpPr>
            <a:spLocks noGrp="1" noRot="1" noChangeAspect="1" noChangeArrowheads="1" noTextEdit="1"/>
          </p:cNvSpPr>
          <p:nvPr>
            <p:ph type="sldImg"/>
          </p:nvPr>
        </p:nvSpPr>
        <p:spPr>
          <a:xfrm>
            <a:off x="1255713" y="720725"/>
            <a:ext cx="4789487" cy="3590925"/>
          </a:xfrm>
          <a:ln/>
        </p:spPr>
      </p:sp>
      <p:sp>
        <p:nvSpPr>
          <p:cNvPr id="254980" name="Rectangle 3"/>
          <p:cNvSpPr>
            <a:spLocks noGrp="1" noChangeArrowheads="1"/>
          </p:cNvSpPr>
          <p:nvPr>
            <p:ph type="body" idx="1"/>
          </p:nvPr>
        </p:nvSpPr>
        <p:spPr>
          <a:noFill/>
          <a:ln w="9525"/>
        </p:spPr>
        <p:txBody>
          <a:bodyPr/>
          <a:lstStyle/>
          <a:p>
            <a:r>
              <a:rPr lang="en-US">
                <a:latin typeface="Times New Roman" charset="0"/>
              </a:rPr>
              <a:t>Added new section, as discussed</a:t>
            </a:r>
          </a:p>
        </p:txBody>
      </p:sp>
    </p:spTree>
    <p:extLst>
      <p:ext uri="{BB962C8B-B14F-4D97-AF65-F5344CB8AC3E}">
        <p14:creationId xmlns:p14="http://schemas.microsoft.com/office/powerpoint/2010/main" val="261041069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071008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Rot="1" noChangeAspect="1" noChangeArrowheads="1" noTextEdit="1"/>
          </p:cNvSpPr>
          <p:nvPr>
            <p:ph type="sldImg"/>
          </p:nvPr>
        </p:nvSpPr>
        <p:spPr>
          <a:ln/>
        </p:spPr>
      </p:sp>
      <p:sp>
        <p:nvSpPr>
          <p:cNvPr id="46083" name="Rectangle 3"/>
          <p:cNvSpPr>
            <a:spLocks noGrp="1" noChangeArrowheads="1"/>
          </p:cNvSpPr>
          <p:nvPr>
            <p:ph type="body" idx="1"/>
          </p:nvPr>
        </p:nvSpPr>
        <p:spPr>
          <a:noFill/>
          <a:ln w="9525"/>
        </p:spPr>
        <p:txBody>
          <a:bodyPr/>
          <a:lstStyle/>
          <a:p>
            <a:r>
              <a:rPr lang="sv-SE" smtClean="0">
                <a:latin typeface="Times New Roman" charset="0"/>
              </a:rPr>
              <a:t>The Discovered category includes conceptual classes; things which represnt entities that are in the real word but which cannot be touched, e.g. ”Account’.</a:t>
            </a:r>
          </a:p>
          <a:p>
            <a:endParaRPr lang="en-US" smtClean="0">
              <a:latin typeface="Times New Roman" charset="0"/>
            </a:endParaRPr>
          </a:p>
        </p:txBody>
      </p:sp>
    </p:spTree>
    <p:extLst>
      <p:ext uri="{BB962C8B-B14F-4D97-AF65-F5344CB8AC3E}">
        <p14:creationId xmlns:p14="http://schemas.microsoft.com/office/powerpoint/2010/main" val="14814158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After the blitz, we could ask them to categorize the classes (Yes, Maybe, No).</a:t>
            </a:r>
            <a:endParaRPr lang="en-US" dirty="0"/>
          </a:p>
        </p:txBody>
      </p:sp>
    </p:spTree>
    <p:extLst>
      <p:ext uri="{BB962C8B-B14F-4D97-AF65-F5344CB8AC3E}">
        <p14:creationId xmlns:p14="http://schemas.microsoft.com/office/powerpoint/2010/main" val="23885349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Two teaching points on this page:</a:t>
            </a:r>
          </a:p>
          <a:p>
            <a:r>
              <a:rPr lang="en-US" dirty="0" smtClean="0"/>
              <a:t>	Conventions for writing descriptions</a:t>
            </a:r>
          </a:p>
          <a:p>
            <a:r>
              <a:rPr lang="en-US" dirty="0" smtClean="0"/>
              <a:t>	Make the description describe how the model captures the subject matter</a:t>
            </a:r>
            <a:endParaRPr lang="en-US" dirty="0"/>
          </a:p>
        </p:txBody>
      </p:sp>
    </p:spTree>
    <p:extLst>
      <p:ext uri="{BB962C8B-B14F-4D97-AF65-F5344CB8AC3E}">
        <p14:creationId xmlns:p14="http://schemas.microsoft.com/office/powerpoint/2010/main" val="5000902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smtClean="0"/>
              <a:t>Click to edit Master title style</a:t>
            </a:r>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lvl3pPr>
              <a:buFont typeface="Wingdings" charset="2"/>
              <a:buChar char="§"/>
              <a:defRPr/>
            </a:lvl3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228600"/>
            <a:ext cx="8839200" cy="6858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533400" y="990600"/>
            <a:ext cx="3962400" cy="5105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990600"/>
            <a:ext cx="3962400" cy="5105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152400" y="228600"/>
            <a:ext cx="8839200" cy="685800"/>
          </a:xfrm>
          <a:prstGeom prst="rect">
            <a:avLst/>
          </a:prstGeom>
          <a:noFill/>
          <a:ln w="12700">
            <a:noFill/>
            <a:miter lim="800000"/>
            <a:headEnd/>
            <a:tailEnd/>
          </a:ln>
        </p:spPr>
        <p:txBody>
          <a:bodyPr vert="horz" wrap="square" lIns="90488" tIns="44450" rIns="90488" bIns="44450" numCol="1" anchor="ctr" anchorCtr="0" compatLnSpc="1">
            <a:prstTxWarp prst="textNoShape">
              <a:avLst/>
            </a:prstTxWarp>
          </a:bodyPr>
          <a:lstStyle/>
          <a:p>
            <a:pPr lvl="0"/>
            <a:r>
              <a:rPr lang="en-US" dirty="0"/>
              <a:t>Click to edit Master title style</a:t>
            </a:r>
          </a:p>
        </p:txBody>
      </p:sp>
      <p:sp>
        <p:nvSpPr>
          <p:cNvPr id="1027" name="Rectangle 3"/>
          <p:cNvSpPr>
            <a:spLocks noGrp="1" noChangeArrowheads="1"/>
          </p:cNvSpPr>
          <p:nvPr>
            <p:ph type="body" idx="1"/>
          </p:nvPr>
        </p:nvSpPr>
        <p:spPr bwMode="auto">
          <a:xfrm>
            <a:off x="762000" y="1219200"/>
            <a:ext cx="8077200" cy="5105400"/>
          </a:xfrm>
          <a:prstGeom prst="rect">
            <a:avLst/>
          </a:prstGeom>
          <a:noFill/>
          <a:ln w="12700">
            <a:noFill/>
            <a:miter lim="800000"/>
            <a:headEnd/>
            <a:tailEnd/>
          </a:ln>
        </p:spPr>
        <p:txBody>
          <a:bodyPr vert="horz" wrap="square" lIns="90488" tIns="44450" rIns="90488" bIns="4445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28" name="Line 4"/>
          <p:cNvSpPr>
            <a:spLocks noChangeShapeType="1"/>
          </p:cNvSpPr>
          <p:nvPr/>
        </p:nvSpPr>
        <p:spPr bwMode="auto">
          <a:xfrm>
            <a:off x="0" y="914400"/>
            <a:ext cx="9144000" cy="0"/>
          </a:xfrm>
          <a:prstGeom prst="line">
            <a:avLst/>
          </a:prstGeom>
          <a:noFill/>
          <a:ln w="19050">
            <a:solidFill>
              <a:schemeClr val="hlink"/>
            </a:solidFill>
            <a:round/>
            <a:headEnd/>
            <a:tailEnd/>
          </a:ln>
          <a:effectLst/>
        </p:spPr>
        <p:txBody>
          <a:bodyPr wrap="none" anchor="ctr"/>
          <a:lstStyle/>
          <a:p>
            <a:pPr>
              <a:defRPr/>
            </a:pPr>
            <a:endParaRPr lang="en-US"/>
          </a:p>
        </p:txBody>
      </p:sp>
      <p:sp>
        <p:nvSpPr>
          <p:cNvPr id="1029" name="Line 5"/>
          <p:cNvSpPr>
            <a:spLocks noChangeShapeType="1"/>
          </p:cNvSpPr>
          <p:nvPr/>
        </p:nvSpPr>
        <p:spPr bwMode="auto">
          <a:xfrm>
            <a:off x="0" y="6477000"/>
            <a:ext cx="9144000" cy="0"/>
          </a:xfrm>
          <a:prstGeom prst="line">
            <a:avLst/>
          </a:prstGeom>
          <a:noFill/>
          <a:ln w="19050">
            <a:solidFill>
              <a:schemeClr val="hlink"/>
            </a:solidFill>
            <a:round/>
            <a:headEnd/>
            <a:tailEnd/>
          </a:ln>
          <a:effectLst/>
        </p:spPr>
        <p:txBody>
          <a:bodyPr wrap="none" anchor="ctr"/>
          <a:lstStyle/>
          <a:p>
            <a:pPr>
              <a:defRPr/>
            </a:pPr>
            <a:endParaRPr lang="en-US"/>
          </a:p>
        </p:txBody>
      </p:sp>
      <p:sp>
        <p:nvSpPr>
          <p:cNvPr id="1032" name="Rectangle 8"/>
          <p:cNvSpPr>
            <a:spLocks noChangeArrowheads="1"/>
          </p:cNvSpPr>
          <p:nvPr/>
        </p:nvSpPr>
        <p:spPr bwMode="auto">
          <a:xfrm>
            <a:off x="381000" y="6442075"/>
            <a:ext cx="4419600" cy="339725"/>
          </a:xfrm>
          <a:prstGeom prst="rect">
            <a:avLst/>
          </a:prstGeom>
          <a:noFill/>
          <a:ln w="12700">
            <a:noFill/>
            <a:miter lim="800000"/>
            <a:headEnd/>
            <a:tailEnd/>
          </a:ln>
          <a:effectLst/>
        </p:spPr>
        <p:txBody>
          <a:bodyPr lIns="0" tIns="46038" rIns="0" bIns="46038">
            <a:prstTxWarp prst="textNoShape">
              <a:avLst/>
            </a:prstTxWarp>
            <a:spAutoFit/>
          </a:bodyPr>
          <a:lstStyle/>
          <a:p>
            <a:pPr>
              <a:spcBef>
                <a:spcPct val="50000"/>
              </a:spcBef>
              <a:defRPr/>
            </a:pPr>
            <a:r>
              <a:rPr lang="en-US" sz="1600" dirty="0"/>
              <a:t>#-</a:t>
            </a:r>
            <a:fld id="{B72A04DC-082F-CA45-9400-29339E0E4D9B}" type="slidenum">
              <a:rPr lang="en-US" sz="1600"/>
              <a:pPr>
                <a:spcBef>
                  <a:spcPct val="50000"/>
                </a:spcBef>
                <a:defRPr/>
              </a:pPr>
              <a:t>‹#›</a:t>
            </a:fld>
            <a:r>
              <a:rPr lang="en-US" sz="1600" dirty="0"/>
              <a:t> </a:t>
            </a:r>
          </a:p>
        </p:txBody>
      </p:sp>
      <p:sp>
        <p:nvSpPr>
          <p:cNvPr id="7" name="Slide Number Placeholder 6"/>
          <p:cNvSpPr>
            <a:spLocks noGrp="1"/>
          </p:cNvSpPr>
          <p:nvPr>
            <p:ph type="sldNum" sz="quarter" idx="4"/>
          </p:nvPr>
        </p:nvSpPr>
        <p:spPr>
          <a:xfrm>
            <a:off x="6705600" y="6416675"/>
            <a:ext cx="2133600" cy="365125"/>
          </a:xfrm>
          <a:prstGeom prst="rect">
            <a:avLst/>
          </a:prstGeom>
        </p:spPr>
        <p:txBody>
          <a:bodyPr vert="horz" lIns="91440" tIns="45720" rIns="91440" bIns="45720" rtlCol="0" anchor="ctr"/>
          <a:lstStyle>
            <a:lvl1pPr algn="r">
              <a:defRPr sz="2000">
                <a:solidFill>
                  <a:schemeClr val="tx1"/>
                </a:solidFill>
              </a:defRPr>
            </a:lvl1pPr>
          </a:lstStyle>
          <a:p>
            <a:pPr>
              <a:defRPr/>
            </a:pPr>
            <a:fld id="{4B773301-8DB3-AE43-8279-D1D792CADEB9}" type="slidenum">
              <a:rPr lang="en-US"/>
              <a:pPr>
                <a:defRPr/>
              </a:pPr>
              <a:t>‹#›</a:t>
            </a:fld>
            <a:endParaRPr lang="en-US" dirty="0"/>
          </a:p>
        </p:txBody>
      </p:sp>
    </p:spTree>
  </p:cSld>
  <p:clrMap bg1="lt1" tx1="dk1" bg2="lt2" tx2="dk2" accent1="accent1" accent2="accent2" accent3="accent3" accent4="accent4" accent5="accent5" accent6="accent6" hlink="hlink" folHlink="folHlink"/>
  <p:sldLayoutIdLst>
    <p:sldLayoutId id="2147483985" r:id="rId1"/>
    <p:sldLayoutId id="2147483984" r:id="rId2"/>
    <p:sldLayoutId id="2147483986" r:id="rId3"/>
    <p:sldLayoutId id="2147483988" r:id="rId4"/>
  </p:sldLayoutIdLst>
  <p:timing>
    <p:tnLst>
      <p:par>
        <p:cTn id="1" dur="indefinite" restart="never" nodeType="tmRoot"/>
      </p:par>
    </p:tnLst>
  </p:timing>
  <p:hf hdr="0" ftr="0" dt="0"/>
  <p:txStyles>
    <p:titleStyle>
      <a:lvl1pPr algn="ctr" rtl="0" eaLnBrk="0" fontAlgn="base" hangingPunct="0">
        <a:spcBef>
          <a:spcPct val="0"/>
        </a:spcBef>
        <a:spcAft>
          <a:spcPct val="0"/>
        </a:spcAft>
        <a:defRPr sz="3200" b="1">
          <a:solidFill>
            <a:schemeClr val="tx2"/>
          </a:solidFill>
          <a:latin typeface="+mj-lt"/>
          <a:ea typeface="ＭＳ Ｐゴシック" charset="-128"/>
          <a:cs typeface="ＭＳ Ｐゴシック" charset="-128"/>
        </a:defRPr>
      </a:lvl1pPr>
      <a:lvl2pPr algn="ctr" rtl="0" eaLnBrk="0" fontAlgn="base" hangingPunct="0">
        <a:spcBef>
          <a:spcPct val="0"/>
        </a:spcBef>
        <a:spcAft>
          <a:spcPct val="0"/>
        </a:spcAft>
        <a:defRPr sz="4400" b="1">
          <a:solidFill>
            <a:schemeClr val="tx2"/>
          </a:solidFill>
          <a:latin typeface="Arial" charset="0"/>
          <a:ea typeface="ＭＳ Ｐゴシック" charset="-128"/>
          <a:cs typeface="ＭＳ Ｐゴシック" charset="-128"/>
        </a:defRPr>
      </a:lvl2pPr>
      <a:lvl3pPr algn="ctr" rtl="0" eaLnBrk="0" fontAlgn="base" hangingPunct="0">
        <a:spcBef>
          <a:spcPct val="0"/>
        </a:spcBef>
        <a:spcAft>
          <a:spcPct val="0"/>
        </a:spcAft>
        <a:defRPr sz="4400" b="1">
          <a:solidFill>
            <a:schemeClr val="tx2"/>
          </a:solidFill>
          <a:latin typeface="Arial" charset="0"/>
          <a:ea typeface="ＭＳ Ｐゴシック" charset="-128"/>
          <a:cs typeface="ＭＳ Ｐゴシック" charset="-128"/>
        </a:defRPr>
      </a:lvl3pPr>
      <a:lvl4pPr algn="ctr" rtl="0" eaLnBrk="0" fontAlgn="base" hangingPunct="0">
        <a:spcBef>
          <a:spcPct val="0"/>
        </a:spcBef>
        <a:spcAft>
          <a:spcPct val="0"/>
        </a:spcAft>
        <a:defRPr sz="4400" b="1">
          <a:solidFill>
            <a:schemeClr val="tx2"/>
          </a:solidFill>
          <a:latin typeface="Arial" charset="0"/>
          <a:ea typeface="ＭＳ Ｐゴシック" charset="-128"/>
          <a:cs typeface="ＭＳ Ｐゴシック" charset="-128"/>
        </a:defRPr>
      </a:lvl4pPr>
      <a:lvl5pPr algn="ctr" rtl="0" eaLnBrk="0" fontAlgn="base" hangingPunct="0">
        <a:spcBef>
          <a:spcPct val="0"/>
        </a:spcBef>
        <a:spcAft>
          <a:spcPct val="0"/>
        </a:spcAft>
        <a:defRPr sz="4400" b="1">
          <a:solidFill>
            <a:schemeClr val="tx2"/>
          </a:solidFill>
          <a:latin typeface="Arial" charset="0"/>
          <a:ea typeface="ＭＳ Ｐゴシック" charset="-128"/>
          <a:cs typeface="ＭＳ Ｐゴシック" charset="-128"/>
        </a:defRPr>
      </a:lvl5pPr>
      <a:lvl6pPr marL="457200" algn="ctr" rtl="0" eaLnBrk="0" fontAlgn="base" hangingPunct="0">
        <a:spcBef>
          <a:spcPct val="0"/>
        </a:spcBef>
        <a:spcAft>
          <a:spcPct val="0"/>
        </a:spcAft>
        <a:defRPr sz="2400" b="1">
          <a:solidFill>
            <a:schemeClr val="tx2"/>
          </a:solidFill>
          <a:latin typeface="Arial" charset="0"/>
        </a:defRPr>
      </a:lvl6pPr>
      <a:lvl7pPr marL="914400" algn="ctr" rtl="0" eaLnBrk="0" fontAlgn="base" hangingPunct="0">
        <a:spcBef>
          <a:spcPct val="0"/>
        </a:spcBef>
        <a:spcAft>
          <a:spcPct val="0"/>
        </a:spcAft>
        <a:defRPr sz="2400" b="1">
          <a:solidFill>
            <a:schemeClr val="tx2"/>
          </a:solidFill>
          <a:latin typeface="Arial" charset="0"/>
        </a:defRPr>
      </a:lvl7pPr>
      <a:lvl8pPr marL="1371600" algn="ctr" rtl="0" eaLnBrk="0" fontAlgn="base" hangingPunct="0">
        <a:spcBef>
          <a:spcPct val="0"/>
        </a:spcBef>
        <a:spcAft>
          <a:spcPct val="0"/>
        </a:spcAft>
        <a:defRPr sz="2400" b="1">
          <a:solidFill>
            <a:schemeClr val="tx2"/>
          </a:solidFill>
          <a:latin typeface="Arial" charset="0"/>
        </a:defRPr>
      </a:lvl8pPr>
      <a:lvl9pPr marL="1828800" algn="ctr" rtl="0" eaLnBrk="0" fontAlgn="base" hangingPunct="0">
        <a:spcBef>
          <a:spcPct val="0"/>
        </a:spcBef>
        <a:spcAft>
          <a:spcPct val="0"/>
        </a:spcAft>
        <a:defRPr sz="2400" b="1">
          <a:solidFill>
            <a:schemeClr val="tx2"/>
          </a:solidFill>
          <a:latin typeface="Arial" charset="0"/>
        </a:defRPr>
      </a:lvl9pPr>
    </p:titleStyle>
    <p:bodyStyle>
      <a:lvl1pPr marL="0" indent="0" algn="l" rtl="0" eaLnBrk="0" fontAlgn="base" hangingPunct="0">
        <a:spcBef>
          <a:spcPct val="20000"/>
        </a:spcBef>
        <a:spcAft>
          <a:spcPct val="0"/>
        </a:spcAft>
        <a:buClr>
          <a:schemeClr val="tx2"/>
        </a:buClr>
        <a:buSzPct val="100000"/>
        <a:buFont typeface="Symbol" charset="2"/>
        <a:tabLst>
          <a:tab pos="0" algn="l"/>
        </a:tabLst>
        <a:defRPr sz="2200">
          <a:solidFill>
            <a:schemeClr val="tx1"/>
          </a:solidFill>
          <a:latin typeface="+mn-lt"/>
          <a:ea typeface="ＭＳ Ｐゴシック" charset="-128"/>
          <a:cs typeface="ＭＳ Ｐゴシック" charset="-128"/>
        </a:defRPr>
      </a:lvl1pPr>
      <a:lvl2pPr marL="539750" indent="-360363" algn="l" rtl="0" eaLnBrk="0" fontAlgn="base" hangingPunct="0">
        <a:spcBef>
          <a:spcPct val="20000"/>
        </a:spcBef>
        <a:spcAft>
          <a:spcPct val="0"/>
        </a:spcAft>
        <a:buClr>
          <a:schemeClr val="tx2"/>
        </a:buClr>
        <a:buSzPct val="65000"/>
        <a:buFont typeface="Monotype Sorts" charset="2"/>
        <a:buChar char="l"/>
        <a:defRPr sz="2200">
          <a:solidFill>
            <a:schemeClr val="tx1"/>
          </a:solidFill>
          <a:latin typeface="+mn-lt"/>
          <a:ea typeface="ＭＳ Ｐゴシック" charset="-128"/>
        </a:defRPr>
      </a:lvl2pPr>
      <a:lvl3pPr marL="1143000" indent="-228600" algn="l" rtl="0" eaLnBrk="0" fontAlgn="base" hangingPunct="0">
        <a:spcBef>
          <a:spcPct val="20000"/>
        </a:spcBef>
        <a:spcAft>
          <a:spcPct val="0"/>
        </a:spcAft>
        <a:buClr>
          <a:schemeClr val="tx2"/>
        </a:buClr>
        <a:buSzPct val="100000"/>
        <a:buChar char="–"/>
        <a:defRPr sz="2000">
          <a:solidFill>
            <a:schemeClr val="tx1"/>
          </a:solidFill>
          <a:latin typeface="+mn-lt"/>
          <a:ea typeface="ＭＳ Ｐゴシック" charset="-128"/>
        </a:defRPr>
      </a:lvl3pPr>
      <a:lvl4pPr marL="1600200" indent="-228600" algn="l" rtl="0" eaLnBrk="0" fontAlgn="base" hangingPunct="0">
        <a:spcBef>
          <a:spcPct val="20000"/>
        </a:spcBef>
        <a:spcAft>
          <a:spcPct val="0"/>
        </a:spcAft>
        <a:buClr>
          <a:schemeClr val="tx2"/>
        </a:buClr>
        <a:buSzPct val="100000"/>
        <a:buChar char="•"/>
        <a:defRPr sz="1400">
          <a:solidFill>
            <a:schemeClr val="tx1"/>
          </a:solidFill>
          <a:latin typeface="+mn-lt"/>
          <a:ea typeface="ＭＳ Ｐゴシック" charset="-128"/>
        </a:defRPr>
      </a:lvl4pPr>
      <a:lvl5pPr marL="2057400" indent="-228600" algn="l" rtl="0" eaLnBrk="0" fontAlgn="base" hangingPunct="0">
        <a:spcBef>
          <a:spcPct val="20000"/>
        </a:spcBef>
        <a:spcAft>
          <a:spcPct val="0"/>
        </a:spcAft>
        <a:buClr>
          <a:schemeClr val="tx2"/>
        </a:buClr>
        <a:buSzPct val="100000"/>
        <a:buChar char="–"/>
        <a:defRPr sz="1400">
          <a:solidFill>
            <a:schemeClr val="tx1"/>
          </a:solidFill>
          <a:latin typeface="+mn-lt"/>
          <a:ea typeface="ＭＳ Ｐゴシック" charset="-128"/>
        </a:defRPr>
      </a:lvl5pPr>
      <a:lvl6pPr marL="2514600" indent="-228600" algn="l" rtl="0" eaLnBrk="0" fontAlgn="base" hangingPunct="0">
        <a:spcBef>
          <a:spcPct val="20000"/>
        </a:spcBef>
        <a:spcAft>
          <a:spcPct val="0"/>
        </a:spcAft>
        <a:buClr>
          <a:schemeClr val="tx2"/>
        </a:buClr>
        <a:buSzPct val="100000"/>
        <a:buChar char="–"/>
        <a:defRPr sz="1400" b="1">
          <a:solidFill>
            <a:schemeClr val="tx1"/>
          </a:solidFill>
          <a:latin typeface="+mn-lt"/>
        </a:defRPr>
      </a:lvl6pPr>
      <a:lvl7pPr marL="2971800" indent="-228600" algn="l" rtl="0" eaLnBrk="0" fontAlgn="base" hangingPunct="0">
        <a:spcBef>
          <a:spcPct val="20000"/>
        </a:spcBef>
        <a:spcAft>
          <a:spcPct val="0"/>
        </a:spcAft>
        <a:buClr>
          <a:schemeClr val="tx2"/>
        </a:buClr>
        <a:buSzPct val="100000"/>
        <a:buChar char="–"/>
        <a:defRPr sz="1400" b="1">
          <a:solidFill>
            <a:schemeClr val="tx1"/>
          </a:solidFill>
          <a:latin typeface="+mn-lt"/>
        </a:defRPr>
      </a:lvl7pPr>
      <a:lvl8pPr marL="3429000" indent="-228600" algn="l" rtl="0" eaLnBrk="0" fontAlgn="base" hangingPunct="0">
        <a:spcBef>
          <a:spcPct val="20000"/>
        </a:spcBef>
        <a:spcAft>
          <a:spcPct val="0"/>
        </a:spcAft>
        <a:buClr>
          <a:schemeClr val="tx2"/>
        </a:buClr>
        <a:buSzPct val="100000"/>
        <a:buChar char="–"/>
        <a:defRPr sz="1400" b="1">
          <a:solidFill>
            <a:schemeClr val="tx1"/>
          </a:solidFill>
          <a:latin typeface="+mn-lt"/>
        </a:defRPr>
      </a:lvl8pPr>
      <a:lvl9pPr marL="3886200" indent="-228600" algn="l" rtl="0" eaLnBrk="0" fontAlgn="base" hangingPunct="0">
        <a:spcBef>
          <a:spcPct val="20000"/>
        </a:spcBef>
        <a:spcAft>
          <a:spcPct val="0"/>
        </a:spcAft>
        <a:buClr>
          <a:schemeClr val="tx2"/>
        </a:buClr>
        <a:buSzPct val="100000"/>
        <a:buChar char="–"/>
        <a:defRPr sz="1400" b="1">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3.vml"/><Relationship Id="rId4" Type="http://schemas.openxmlformats.org/officeDocument/2006/relationships/image" Target="../media/image81.emf"/></Relationships>
</file>

<file path=ppt/slides/_rels/slide101.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vmlDrawing" Target="../drawings/vmlDrawing4.vml"/><Relationship Id="rId4" Type="http://schemas.openxmlformats.org/officeDocument/2006/relationships/image" Target="../media/image81.emf"/></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vmlDrawing" Target="../drawings/vmlDrawing5.vml"/><Relationship Id="rId4" Type="http://schemas.openxmlformats.org/officeDocument/2006/relationships/image" Target="../media/image80.wmf"/></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82.emf"/><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82.emf"/><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xml"/><Relationship Id="rId5" Type="http://schemas.openxmlformats.org/officeDocument/2006/relationships/image" Target="../media/image4.png"/><Relationship Id="rId4" Type="http://schemas.openxmlformats.org/officeDocument/2006/relationships/image" Target="../media/image3.png"/></Relationships>
</file>

<file path=ppt/slides/_rels/slide158.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2.xml"/><Relationship Id="rId1" Type="http://schemas.openxmlformats.org/officeDocument/2006/relationships/vmlDrawing" Target="../drawings/vmlDrawing6.vml"/><Relationship Id="rId4" Type="http://schemas.openxmlformats.org/officeDocument/2006/relationships/image" Target="../media/image80.wmf"/></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3" Type="http://schemas.openxmlformats.org/officeDocument/2006/relationships/image" Target="../media/image96.wmf"/><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image" Target="../media/image99.jpeg"/><Relationship Id="rId4" Type="http://schemas.openxmlformats.org/officeDocument/2006/relationships/image" Target="../media/image98.gif"/></Relationships>
</file>

<file path=ppt/slides/_rels/slide204.xml.rels><?xml version="1.0" encoding="UTF-8" standalone="yes"?>
<Relationships xmlns="http://schemas.openxmlformats.org/package/2006/relationships"><Relationship Id="rId2" Type="http://schemas.openxmlformats.org/officeDocument/2006/relationships/image" Target="../media/image98.gif"/><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58.xml"/><Relationship Id="rId1" Type="http://schemas.openxmlformats.org/officeDocument/2006/relationships/slideLayout" Target="../slideLayouts/slideLayout2.xml"/><Relationship Id="rId5" Type="http://schemas.openxmlformats.org/officeDocument/2006/relationships/image" Target="../media/image110.gif"/><Relationship Id="rId4" Type="http://schemas.openxmlformats.org/officeDocument/2006/relationships/image" Target="../media/image77.png"/></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xml"/><Relationship Id="rId5" Type="http://schemas.openxmlformats.org/officeDocument/2006/relationships/image" Target="../media/image4.png"/><Relationship Id="rId4" Type="http://schemas.openxmlformats.org/officeDocument/2006/relationships/image" Target="../media/image3.png"/></Relationships>
</file>

<file path=ppt/slides/_rels/slide234.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7.emf"/><Relationship Id="rId7" Type="http://schemas.openxmlformats.org/officeDocument/2006/relationships/image" Target="../media/image21.emf"/><Relationship Id="rId2" Type="http://schemas.openxmlformats.org/officeDocument/2006/relationships/image" Target="../media/image16.emf"/><Relationship Id="rId1" Type="http://schemas.openxmlformats.org/officeDocument/2006/relationships/slideLayout" Target="../slideLayouts/slideLayout2.xml"/><Relationship Id="rId6" Type="http://schemas.openxmlformats.org/officeDocument/2006/relationships/image" Target="../media/image20.emf"/><Relationship Id="rId5" Type="http://schemas.openxmlformats.org/officeDocument/2006/relationships/image" Target="../media/image19.emf"/><Relationship Id="rId4" Type="http://schemas.openxmlformats.org/officeDocument/2006/relationships/image" Target="../media/image18.emf"/></Relationships>
</file>

<file path=ppt/slides/_rels/slide28.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2.emf"/><Relationship Id="rId1" Type="http://schemas.openxmlformats.org/officeDocument/2006/relationships/slideLayout" Target="../slideLayouts/slideLayout2.xml"/><Relationship Id="rId4" Type="http://schemas.openxmlformats.org/officeDocument/2006/relationships/image" Target="../media/image24.emf"/></Relationships>
</file>

<file path=ppt/slides/_rels/slide29.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25.emf"/><Relationship Id="rId1" Type="http://schemas.openxmlformats.org/officeDocument/2006/relationships/slideLayout" Target="../slideLayouts/slideLayout2.xml"/><Relationship Id="rId5" Type="http://schemas.openxmlformats.org/officeDocument/2006/relationships/image" Target="../media/image28.emf"/><Relationship Id="rId4" Type="http://schemas.openxmlformats.org/officeDocument/2006/relationships/image" Target="../media/image27.emf"/></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29.emf"/><Relationship Id="rId1" Type="http://schemas.openxmlformats.org/officeDocument/2006/relationships/slideLayout" Target="../slideLayouts/slideLayout2.xml"/><Relationship Id="rId4" Type="http://schemas.openxmlformats.org/officeDocument/2006/relationships/image" Target="../media/image31.emf"/></Relationships>
</file>

<file path=ppt/slides/_rels/slide31.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32.xml.rels><?xml version="1.0" encoding="UTF-8" standalone="yes"?>
<Relationships xmlns="http://schemas.openxmlformats.org/package/2006/relationships"><Relationship Id="rId8" Type="http://schemas.openxmlformats.org/officeDocument/2006/relationships/image" Target="../media/image41.emf"/><Relationship Id="rId3" Type="http://schemas.openxmlformats.org/officeDocument/2006/relationships/image" Target="../media/image36.emf"/><Relationship Id="rId7" Type="http://schemas.openxmlformats.org/officeDocument/2006/relationships/image" Target="../media/image40.emf"/><Relationship Id="rId2" Type="http://schemas.openxmlformats.org/officeDocument/2006/relationships/image" Target="../media/image35.emf"/><Relationship Id="rId1" Type="http://schemas.openxmlformats.org/officeDocument/2006/relationships/slideLayout" Target="../slideLayouts/slideLayout2.xml"/><Relationship Id="rId6" Type="http://schemas.openxmlformats.org/officeDocument/2006/relationships/image" Target="../media/image39.emf"/><Relationship Id="rId5" Type="http://schemas.openxmlformats.org/officeDocument/2006/relationships/image" Target="../media/image38.emf"/><Relationship Id="rId10" Type="http://schemas.openxmlformats.org/officeDocument/2006/relationships/image" Target="../media/image43.emf"/><Relationship Id="rId4" Type="http://schemas.openxmlformats.org/officeDocument/2006/relationships/image" Target="../media/image37.emf"/><Relationship Id="rId9" Type="http://schemas.openxmlformats.org/officeDocument/2006/relationships/image" Target="../media/image42.emf"/></Relationships>
</file>

<file path=ppt/slides/_rels/slide33.xml.rels><?xml version="1.0" encoding="UTF-8" standalone="yes"?>
<Relationships xmlns="http://schemas.openxmlformats.org/package/2006/relationships"><Relationship Id="rId8" Type="http://schemas.openxmlformats.org/officeDocument/2006/relationships/image" Target="../media/image41.emf"/><Relationship Id="rId3" Type="http://schemas.openxmlformats.org/officeDocument/2006/relationships/image" Target="../media/image36.emf"/><Relationship Id="rId7" Type="http://schemas.openxmlformats.org/officeDocument/2006/relationships/image" Target="../media/image40.emf"/><Relationship Id="rId2" Type="http://schemas.openxmlformats.org/officeDocument/2006/relationships/image" Target="../media/image35.emf"/><Relationship Id="rId1" Type="http://schemas.openxmlformats.org/officeDocument/2006/relationships/slideLayout" Target="../slideLayouts/slideLayout2.xml"/><Relationship Id="rId6" Type="http://schemas.openxmlformats.org/officeDocument/2006/relationships/image" Target="../media/image39.emf"/><Relationship Id="rId5" Type="http://schemas.openxmlformats.org/officeDocument/2006/relationships/image" Target="../media/image38.emf"/><Relationship Id="rId10" Type="http://schemas.openxmlformats.org/officeDocument/2006/relationships/image" Target="../media/image43.emf"/><Relationship Id="rId4" Type="http://schemas.openxmlformats.org/officeDocument/2006/relationships/image" Target="../media/image37.emf"/><Relationship Id="rId9" Type="http://schemas.openxmlformats.org/officeDocument/2006/relationships/image" Target="../media/image42.emf"/></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5.emf"/><Relationship Id="rId7" Type="http://schemas.openxmlformats.org/officeDocument/2006/relationships/image" Target="../media/image49.emf"/><Relationship Id="rId2" Type="http://schemas.openxmlformats.org/officeDocument/2006/relationships/image" Target="../media/image44.emf"/><Relationship Id="rId1" Type="http://schemas.openxmlformats.org/officeDocument/2006/relationships/slideLayout" Target="../slideLayouts/slideLayout2.xml"/><Relationship Id="rId6" Type="http://schemas.openxmlformats.org/officeDocument/2006/relationships/image" Target="../media/image48.emf"/><Relationship Id="rId5" Type="http://schemas.openxmlformats.org/officeDocument/2006/relationships/image" Target="../media/image47.emf"/><Relationship Id="rId4" Type="http://schemas.openxmlformats.org/officeDocument/2006/relationships/image" Target="../media/image46.em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image" Target="../media/image54.em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9.gif"/><Relationship Id="rId2" Type="http://schemas.openxmlformats.org/officeDocument/2006/relationships/image" Target="../media/image58.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xml"/><Relationship Id="rId5" Type="http://schemas.openxmlformats.org/officeDocument/2006/relationships/image" Target="../media/image4.png"/><Relationship Id="rId4" Type="http://schemas.openxmlformats.org/officeDocument/2006/relationships/image" Target="../media/image3.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8" Type="http://schemas.openxmlformats.org/officeDocument/2006/relationships/image" Target="../media/image66.emf"/><Relationship Id="rId3" Type="http://schemas.openxmlformats.org/officeDocument/2006/relationships/image" Target="../media/image61.emf"/><Relationship Id="rId7" Type="http://schemas.openxmlformats.org/officeDocument/2006/relationships/image" Target="../media/image65.emf"/><Relationship Id="rId2" Type="http://schemas.openxmlformats.org/officeDocument/2006/relationships/image" Target="../media/image60.emf"/><Relationship Id="rId1" Type="http://schemas.openxmlformats.org/officeDocument/2006/relationships/slideLayout" Target="../slideLayouts/slideLayout2.xml"/><Relationship Id="rId6" Type="http://schemas.openxmlformats.org/officeDocument/2006/relationships/image" Target="../media/image64.emf"/><Relationship Id="rId11" Type="http://schemas.openxmlformats.org/officeDocument/2006/relationships/image" Target="../media/image69.emf"/><Relationship Id="rId5" Type="http://schemas.openxmlformats.org/officeDocument/2006/relationships/image" Target="../media/image63.emf"/><Relationship Id="rId10" Type="http://schemas.openxmlformats.org/officeDocument/2006/relationships/image" Target="../media/image68.emf"/><Relationship Id="rId4" Type="http://schemas.openxmlformats.org/officeDocument/2006/relationships/image" Target="../media/image62.emf"/><Relationship Id="rId9" Type="http://schemas.openxmlformats.org/officeDocument/2006/relationships/image" Target="../media/image67.emf"/></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71.emf"/><Relationship Id="rId2" Type="http://schemas.openxmlformats.org/officeDocument/2006/relationships/image" Target="../media/image70.emf"/><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73.emf"/><Relationship Id="rId7" Type="http://schemas.openxmlformats.org/officeDocument/2006/relationships/image" Target="../media/image70.emf"/><Relationship Id="rId2" Type="http://schemas.openxmlformats.org/officeDocument/2006/relationships/image" Target="../media/image72.emf"/><Relationship Id="rId1" Type="http://schemas.openxmlformats.org/officeDocument/2006/relationships/slideLayout" Target="../slideLayouts/slideLayout2.xml"/><Relationship Id="rId6" Type="http://schemas.openxmlformats.org/officeDocument/2006/relationships/image" Target="../media/image76.emf"/><Relationship Id="rId5" Type="http://schemas.openxmlformats.org/officeDocument/2006/relationships/image" Target="../media/image75.emf"/><Relationship Id="rId4" Type="http://schemas.openxmlformats.org/officeDocument/2006/relationships/image" Target="../media/image74.emf"/></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90.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30.emf"/></Relationships>
</file>

<file path=ppt/slides/_rels/slide9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29.emf"/><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80.wmf"/></Relationships>
</file>

<file path=ppt/slides/_rels/slide99.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81.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p:txBody>
          <a:bodyPr/>
          <a:lstStyle/>
          <a:p>
            <a:endParaRPr lang="en-US" dirty="0"/>
          </a:p>
        </p:txBody>
      </p:sp>
      <p:sp>
        <p:nvSpPr>
          <p:cNvPr id="9219" name="Content Placeholder 2"/>
          <p:cNvSpPr>
            <a:spLocks noGrp="1"/>
          </p:cNvSpPr>
          <p:nvPr>
            <p:ph idx="1"/>
          </p:nvPr>
        </p:nvSpPr>
        <p:spPr/>
        <p:txBody>
          <a:bodyPr/>
          <a:lstStyle/>
          <a:p>
            <a:pPr marL="0" indent="0" algn="ctr"/>
            <a:r>
              <a:rPr lang="en-US" sz="9600" dirty="0" smtClean="0">
                <a:solidFill>
                  <a:schemeClr val="tx2"/>
                </a:solidFill>
              </a:rPr>
              <a:t>Basic </a:t>
            </a:r>
            <a:r>
              <a:rPr lang="en-US" sz="9600" dirty="0" err="1" smtClean="0">
                <a:solidFill>
                  <a:schemeClr val="tx2"/>
                </a:solidFill>
              </a:rPr>
              <a:t>xtUML</a:t>
            </a:r>
            <a:r>
              <a:rPr lang="en-US" sz="9600" dirty="0" smtClean="0">
                <a:solidFill>
                  <a:schemeClr val="tx2"/>
                </a:solidFill>
              </a:rPr>
              <a:t> Modeling</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Read the Functional Specification</a:t>
            </a:r>
            <a:endParaRPr lang="en-US" dirty="0"/>
          </a:p>
        </p:txBody>
      </p:sp>
      <p:grpSp>
        <p:nvGrpSpPr>
          <p:cNvPr id="3" name="Group 2"/>
          <p:cNvGrpSpPr/>
          <p:nvPr/>
        </p:nvGrpSpPr>
        <p:grpSpPr>
          <a:xfrm>
            <a:off x="5105400" y="3898900"/>
            <a:ext cx="3242207" cy="2197100"/>
            <a:chOff x="5105400" y="1143000"/>
            <a:chExt cx="3242207" cy="2197100"/>
          </a:xfrm>
        </p:grpSpPr>
        <p:pic>
          <p:nvPicPr>
            <p:cNvPr id="28" name="Picture 5" descr="images.jpeg"/>
            <p:cNvPicPr>
              <a:picLocks noChangeAspect="1"/>
            </p:cNvPicPr>
            <p:nvPr/>
          </p:nvPicPr>
          <p:blipFill>
            <a:blip r:embed="rId3"/>
            <a:srcRect/>
            <a:stretch>
              <a:fillRect/>
            </a:stretch>
          </p:blipFill>
          <p:spPr bwMode="auto">
            <a:xfrm>
              <a:off x="5105400" y="1143000"/>
              <a:ext cx="3242207" cy="2197100"/>
            </a:xfrm>
            <a:prstGeom prst="rect">
              <a:avLst/>
            </a:prstGeom>
            <a:noFill/>
            <a:ln w="9525">
              <a:noFill/>
              <a:miter lim="800000"/>
              <a:headEnd/>
              <a:tailEnd/>
            </a:ln>
          </p:spPr>
        </p:pic>
        <p:sp>
          <p:nvSpPr>
            <p:cNvPr id="30" name="TextBox 29"/>
            <p:cNvSpPr txBox="1"/>
            <p:nvPr/>
          </p:nvSpPr>
          <p:spPr>
            <a:xfrm rot="20739119">
              <a:off x="5771792" y="1505634"/>
              <a:ext cx="1493468" cy="646331"/>
            </a:xfrm>
            <a:prstGeom prst="rect">
              <a:avLst/>
            </a:prstGeom>
            <a:noFill/>
          </p:spPr>
          <p:txBody>
            <a:bodyPr wrap="none" rtlCol="0">
              <a:spAutoFit/>
            </a:bodyPr>
            <a:lstStyle/>
            <a:p>
              <a:r>
                <a:rPr lang="en-US" dirty="0" smtClean="0">
                  <a:solidFill>
                    <a:schemeClr val="bg1"/>
                  </a:solidFill>
                </a:rPr>
                <a:t>Functional </a:t>
              </a:r>
            </a:p>
            <a:p>
              <a:r>
                <a:rPr lang="en-US" dirty="0" smtClean="0">
                  <a:solidFill>
                    <a:schemeClr val="bg1"/>
                  </a:solidFill>
                </a:rPr>
                <a:t>Specification</a:t>
              </a:r>
              <a:endParaRPr lang="en-US" dirty="0">
                <a:solidFill>
                  <a:schemeClr val="bg1"/>
                </a:solidFill>
              </a:endParaRPr>
            </a:p>
          </p:txBody>
        </p:sp>
      </p:grpSp>
      <p:sp>
        <p:nvSpPr>
          <p:cNvPr id="31" name="Content Placeholder 30"/>
          <p:cNvSpPr>
            <a:spLocks noGrp="1"/>
          </p:cNvSpPr>
          <p:nvPr>
            <p:ph idx="1"/>
          </p:nvPr>
        </p:nvSpPr>
        <p:spPr/>
        <p:txBody>
          <a:bodyPr/>
          <a:lstStyle/>
          <a:p>
            <a:r>
              <a:rPr lang="en-US" dirty="0" smtClean="0"/>
              <a:t>The functional specification contains a list of functional requirement describing what the system must do.</a:t>
            </a:r>
          </a:p>
          <a:p>
            <a:endParaRPr lang="en-US" dirty="0"/>
          </a:p>
          <a:p>
            <a:r>
              <a:rPr lang="en-US" dirty="0" smtClean="0"/>
              <a:t>Read it.</a:t>
            </a:r>
          </a:p>
          <a:p>
            <a:endParaRPr lang="en-US" dirty="0"/>
          </a:p>
          <a:p>
            <a:r>
              <a:rPr lang="en-US" dirty="0" smtClean="0"/>
              <a:t>It is expressed in natural language.</a:t>
            </a:r>
            <a:endParaRPr lang="en-US" dirty="0"/>
          </a:p>
        </p:txBody>
      </p:sp>
    </p:spTree>
    <p:extLst>
      <p:ext uri="{BB962C8B-B14F-4D97-AF65-F5344CB8AC3E}">
        <p14:creationId xmlns:p14="http://schemas.microsoft.com/office/powerpoint/2010/main" val="2475775294"/>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7" name="Title 1"/>
          <p:cNvSpPr>
            <a:spLocks noGrp="1"/>
          </p:cNvSpPr>
          <p:nvPr>
            <p:ph type="title"/>
          </p:nvPr>
        </p:nvSpPr>
        <p:spPr/>
        <p:txBody>
          <a:bodyPr/>
          <a:lstStyle/>
          <a:p>
            <a:r>
              <a:rPr lang="en-US" dirty="0" smtClean="0"/>
              <a:t>Workshop</a:t>
            </a:r>
          </a:p>
        </p:txBody>
      </p:sp>
      <p:sp>
        <p:nvSpPr>
          <p:cNvPr id="77828" name="Content Placeholder 2"/>
          <p:cNvSpPr>
            <a:spLocks noGrp="1"/>
          </p:cNvSpPr>
          <p:nvPr>
            <p:ph idx="1"/>
          </p:nvPr>
        </p:nvSpPr>
        <p:spPr/>
        <p:txBody>
          <a:bodyPr/>
          <a:lstStyle/>
          <a:p>
            <a:pPr marL="0" indent="0"/>
            <a:r>
              <a:rPr lang="en-US" smtClean="0"/>
              <a:t>Your job is to move fluid between storage tanks and cooking tanks.</a:t>
            </a:r>
          </a:p>
          <a:p>
            <a:pPr marL="0" indent="0"/>
            <a:endParaRPr lang="en-US" smtClean="0"/>
          </a:p>
          <a:p>
            <a:pPr marL="0" indent="0"/>
            <a:r>
              <a:rPr lang="en-US" smtClean="0"/>
              <a:t>What are the classes? </a:t>
            </a:r>
          </a:p>
          <a:p>
            <a:pPr marL="0" indent="0"/>
            <a:endParaRPr lang="en-US" smtClean="0"/>
          </a:p>
          <a:p>
            <a:pPr marL="0" indent="0"/>
            <a:r>
              <a:rPr lang="en-US" smtClean="0"/>
              <a:t>How are they associated?</a:t>
            </a:r>
          </a:p>
        </p:txBody>
      </p:sp>
      <p:graphicFrame>
        <p:nvGraphicFramePr>
          <p:cNvPr id="77826" name="Object 2"/>
          <p:cNvGraphicFramePr>
            <a:graphicFrameLocks noChangeAspect="1"/>
          </p:cNvGraphicFramePr>
          <p:nvPr/>
        </p:nvGraphicFramePr>
        <p:xfrm>
          <a:off x="4267200" y="2209800"/>
          <a:ext cx="4392613" cy="2759075"/>
        </p:xfrm>
        <a:graphic>
          <a:graphicData uri="http://schemas.openxmlformats.org/presentationml/2006/ole">
            <mc:AlternateContent xmlns:mc="http://schemas.openxmlformats.org/markup-compatibility/2006">
              <mc:Choice xmlns:v="urn:schemas-microsoft-com:vml" Requires="v">
                <p:oleObj spid="_x0000_s77919" name="Slide" r:id="rId3" imgW="6070600" imgH="4584700" progId="">
                  <p:embed/>
                </p:oleObj>
              </mc:Choice>
              <mc:Fallback>
                <p:oleObj name="Slide" r:id="rId3" imgW="6070600" imgH="4584700" progId="">
                  <p:embed/>
                  <p:pic>
                    <p:nvPicPr>
                      <p:cNvPr id="0" name="Picture 11"/>
                      <p:cNvPicPr>
                        <a:picLocks noChangeAspect="1" noChangeArrowheads="1"/>
                      </p:cNvPicPr>
                      <p:nvPr/>
                    </p:nvPicPr>
                    <p:blipFill>
                      <a:blip r:embed="rId4">
                        <a:extLst>
                          <a:ext uri="{28A0092B-C50C-407E-A947-70E740481C1C}">
                            <a14:useLocalDpi xmlns:a14="http://schemas.microsoft.com/office/drawing/2010/main" val="0"/>
                          </a:ext>
                        </a:extLst>
                      </a:blip>
                      <a:srcRect t="16574"/>
                      <a:stretch>
                        <a:fillRect/>
                      </a:stretch>
                    </p:blipFill>
                    <p:spPr bwMode="auto">
                      <a:xfrm>
                        <a:off x="4267200" y="2209800"/>
                        <a:ext cx="4392613" cy="275907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38100">
                            <a:solidFill>
                              <a:srgbClr val="FC0128"/>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1" name="Rectangle 2"/>
          <p:cNvSpPr>
            <a:spLocks noGrp="1" noChangeArrowheads="1"/>
          </p:cNvSpPr>
          <p:nvPr>
            <p:ph type="title"/>
          </p:nvPr>
        </p:nvSpPr>
        <p:spPr/>
        <p:txBody>
          <a:bodyPr/>
          <a:lstStyle/>
          <a:p>
            <a:r>
              <a:rPr lang="en-US" smtClean="0"/>
              <a:t>Simplistic Solution</a:t>
            </a:r>
          </a:p>
        </p:txBody>
      </p:sp>
      <p:sp>
        <p:nvSpPr>
          <p:cNvPr id="78852" name="Text Box 4"/>
          <p:cNvSpPr txBox="1">
            <a:spLocks noChangeArrowheads="1"/>
          </p:cNvSpPr>
          <p:nvPr/>
        </p:nvSpPr>
        <p:spPr bwMode="auto">
          <a:xfrm>
            <a:off x="4586288" y="1219200"/>
            <a:ext cx="4710112" cy="3444875"/>
          </a:xfrm>
          <a:prstGeom prst="rect">
            <a:avLst/>
          </a:prstGeom>
          <a:noFill/>
          <a:ln w="9525">
            <a:noFill/>
            <a:miter lim="800000"/>
            <a:headEnd/>
            <a:tailEnd/>
          </a:ln>
        </p:spPr>
        <p:txBody>
          <a:bodyPr lIns="155911" tIns="73852" rIns="155911" bIns="73852" anchor="ctr">
            <a:prstTxWarp prst="textNoShape">
              <a:avLst/>
            </a:prstTxWarp>
            <a:spAutoFit/>
          </a:bodyPr>
          <a:lstStyle/>
          <a:p>
            <a:pPr defTabSz="820738"/>
            <a:r>
              <a:rPr lang="en-US" b="1" dirty="0">
                <a:latin typeface="Courier" charset="0"/>
              </a:rPr>
              <a:t>Function </a:t>
            </a:r>
            <a:r>
              <a:rPr lang="en-US" b="1" dirty="0" err="1">
                <a:latin typeface="Courier" charset="0"/>
              </a:rPr>
              <a:t>OpenReservedPath</a:t>
            </a:r>
            <a:r>
              <a:rPr lang="en-US" b="1" dirty="0">
                <a:latin typeface="Courier" charset="0"/>
              </a:rPr>
              <a:t>(</a:t>
            </a:r>
          </a:p>
          <a:p>
            <a:pPr defTabSz="820738"/>
            <a:r>
              <a:rPr lang="en-US" b="1" dirty="0">
                <a:latin typeface="Courier" charset="0"/>
              </a:rPr>
              <a:t>    </a:t>
            </a:r>
            <a:r>
              <a:rPr lang="en-US" b="1" dirty="0" err="1">
                <a:latin typeface="Courier" charset="0"/>
              </a:rPr>
              <a:t>StorageTank</a:t>
            </a:r>
            <a:r>
              <a:rPr lang="en-US" b="1" dirty="0">
                <a:latin typeface="Courier" charset="0"/>
              </a:rPr>
              <a:t>,</a:t>
            </a:r>
          </a:p>
          <a:p>
            <a:pPr defTabSz="820738"/>
            <a:r>
              <a:rPr lang="en-US" b="1" dirty="0">
                <a:latin typeface="Courier" charset="0"/>
              </a:rPr>
              <a:t>    </a:t>
            </a:r>
            <a:r>
              <a:rPr lang="en-US" b="1" dirty="0" err="1">
                <a:latin typeface="Courier" charset="0"/>
              </a:rPr>
              <a:t>CookingTank</a:t>
            </a:r>
            <a:r>
              <a:rPr lang="en-US" b="1" dirty="0">
                <a:latin typeface="Courier" charset="0"/>
              </a:rPr>
              <a:t>);</a:t>
            </a:r>
          </a:p>
          <a:p>
            <a:pPr defTabSz="820738"/>
            <a:r>
              <a:rPr lang="en-US" b="1" dirty="0" err="1">
                <a:latin typeface="Courier" charset="0"/>
              </a:rPr>
              <a:t>OpenValve</a:t>
            </a:r>
            <a:r>
              <a:rPr lang="en-US" b="1" dirty="0">
                <a:latin typeface="Courier" charset="0"/>
              </a:rPr>
              <a:t>( </a:t>
            </a:r>
            <a:r>
              <a:rPr lang="en-US" b="1" dirty="0" err="1">
                <a:latin typeface="Courier" charset="0"/>
              </a:rPr>
              <a:t>StorageTank.Outlet</a:t>
            </a:r>
            <a:r>
              <a:rPr lang="en-US" b="1" dirty="0">
                <a:latin typeface="Courier" charset="0"/>
              </a:rPr>
              <a:t>); </a:t>
            </a:r>
          </a:p>
          <a:p>
            <a:pPr defTabSz="820738"/>
            <a:r>
              <a:rPr lang="en-US" b="1" dirty="0">
                <a:latin typeface="Courier" charset="0"/>
              </a:rPr>
              <a:t>If ( </a:t>
            </a:r>
            <a:r>
              <a:rPr lang="en-US" b="1" dirty="0" err="1">
                <a:latin typeface="Courier" charset="0"/>
              </a:rPr>
              <a:t>StorageTank.ID</a:t>
            </a:r>
            <a:r>
              <a:rPr lang="en-US" b="1" dirty="0">
                <a:latin typeface="Courier" charset="0"/>
              </a:rPr>
              <a:t> = 1 and</a:t>
            </a:r>
          </a:p>
          <a:p>
            <a:pPr defTabSz="820738"/>
            <a:r>
              <a:rPr lang="en-US" b="1" dirty="0">
                <a:latin typeface="Courier" charset="0"/>
              </a:rPr>
              <a:t>     </a:t>
            </a:r>
            <a:r>
              <a:rPr lang="en-US" b="1" dirty="0" err="1">
                <a:latin typeface="Courier" charset="0"/>
              </a:rPr>
              <a:t>CookingTank.ID</a:t>
            </a:r>
            <a:r>
              <a:rPr lang="en-US" b="1" dirty="0">
                <a:latin typeface="Courier" charset="0"/>
              </a:rPr>
              <a:t> = 3 ) then</a:t>
            </a:r>
          </a:p>
          <a:p>
            <a:pPr defTabSz="820738"/>
            <a:r>
              <a:rPr lang="en-US" b="1" dirty="0">
                <a:latin typeface="Courier" charset="0"/>
              </a:rPr>
              <a:t>   </a:t>
            </a:r>
            <a:r>
              <a:rPr lang="en-US" b="1" dirty="0" err="1">
                <a:latin typeface="Courier" charset="0"/>
              </a:rPr>
              <a:t>OpenValve</a:t>
            </a:r>
            <a:r>
              <a:rPr lang="en-US" b="1" dirty="0">
                <a:latin typeface="Courier" charset="0"/>
              </a:rPr>
              <a:t>( Middle );</a:t>
            </a:r>
          </a:p>
          <a:p>
            <a:pPr defTabSz="820738"/>
            <a:r>
              <a:rPr lang="en-US" b="1" dirty="0" err="1">
                <a:latin typeface="Courier" charset="0"/>
              </a:rPr>
              <a:t>OpenValve</a:t>
            </a:r>
            <a:r>
              <a:rPr lang="en-US" b="1" dirty="0">
                <a:latin typeface="Courier" charset="0"/>
              </a:rPr>
              <a:t>( </a:t>
            </a:r>
            <a:r>
              <a:rPr lang="en-US" b="1" dirty="0" err="1">
                <a:latin typeface="Courier" charset="0"/>
              </a:rPr>
              <a:t>CookingTank.Inlet</a:t>
            </a:r>
            <a:r>
              <a:rPr lang="en-US" b="1" dirty="0">
                <a:latin typeface="Courier" charset="0"/>
              </a:rPr>
              <a:t>);</a:t>
            </a:r>
          </a:p>
          <a:p>
            <a:pPr defTabSz="820738"/>
            <a:r>
              <a:rPr lang="en-US" b="1" dirty="0" err="1">
                <a:latin typeface="Courier" charset="0"/>
              </a:rPr>
              <a:t>EndFunction</a:t>
            </a:r>
            <a:r>
              <a:rPr lang="en-US" b="1" dirty="0">
                <a:latin typeface="Courier" charset="0"/>
              </a:rPr>
              <a:t>;</a:t>
            </a:r>
          </a:p>
          <a:p>
            <a:pPr defTabSz="820738"/>
            <a:endParaRPr lang="en-US" b="1" dirty="0">
              <a:latin typeface="Courier" charset="0"/>
            </a:endParaRPr>
          </a:p>
          <a:p>
            <a:pPr defTabSz="820738"/>
            <a:r>
              <a:rPr lang="en-US" b="1" dirty="0">
                <a:latin typeface="Courier" charset="0"/>
              </a:rPr>
              <a:t>   </a:t>
            </a:r>
            <a:r>
              <a:rPr lang="en-US" b="1" dirty="0" err="1">
                <a:latin typeface="Courier" charset="0"/>
              </a:rPr>
              <a:t>OpenReservedPath</a:t>
            </a:r>
            <a:r>
              <a:rPr lang="en-US" b="1" dirty="0">
                <a:latin typeface="Courier" charset="0"/>
              </a:rPr>
              <a:t>( Storage1, 	Cooking3 );</a:t>
            </a:r>
          </a:p>
        </p:txBody>
      </p:sp>
      <p:grpSp>
        <p:nvGrpSpPr>
          <p:cNvPr id="78853" name="Group 6"/>
          <p:cNvGrpSpPr>
            <a:grpSpLocks/>
          </p:cNvGrpSpPr>
          <p:nvPr/>
        </p:nvGrpSpPr>
        <p:grpSpPr bwMode="auto">
          <a:xfrm>
            <a:off x="4495800" y="1295400"/>
            <a:ext cx="4572000" cy="4270375"/>
            <a:chOff x="3718" y="1043"/>
            <a:chExt cx="2254" cy="3158"/>
          </a:xfrm>
        </p:grpSpPr>
        <p:sp>
          <p:nvSpPr>
            <p:cNvPr id="78855" name="Line 7"/>
            <p:cNvSpPr>
              <a:spLocks noChangeShapeType="1"/>
            </p:cNvSpPr>
            <p:nvPr/>
          </p:nvSpPr>
          <p:spPr bwMode="auto">
            <a:xfrm>
              <a:off x="3718" y="1047"/>
              <a:ext cx="2254" cy="0"/>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78856" name="Line 8"/>
            <p:cNvSpPr>
              <a:spLocks noChangeShapeType="1"/>
            </p:cNvSpPr>
            <p:nvPr/>
          </p:nvSpPr>
          <p:spPr bwMode="auto">
            <a:xfrm>
              <a:off x="3718" y="1047"/>
              <a:ext cx="0" cy="2955"/>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78857" name="Line 9"/>
            <p:cNvSpPr>
              <a:spLocks noChangeShapeType="1"/>
            </p:cNvSpPr>
            <p:nvPr/>
          </p:nvSpPr>
          <p:spPr bwMode="auto">
            <a:xfrm>
              <a:off x="5962" y="1043"/>
              <a:ext cx="0" cy="2954"/>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78858" name="Freeform 10"/>
            <p:cNvSpPr>
              <a:spLocks/>
            </p:cNvSpPr>
            <p:nvPr/>
          </p:nvSpPr>
          <p:spPr bwMode="auto">
            <a:xfrm>
              <a:off x="3718" y="3900"/>
              <a:ext cx="2236" cy="301"/>
            </a:xfrm>
            <a:custGeom>
              <a:avLst/>
              <a:gdLst>
                <a:gd name="T0" fmla="*/ 0 w 2236"/>
                <a:gd name="T1" fmla="*/ 73 h 301"/>
                <a:gd name="T2" fmla="*/ 254 w 2236"/>
                <a:gd name="T3" fmla="*/ 1 h 301"/>
                <a:gd name="T4" fmla="*/ 345 w 2236"/>
                <a:gd name="T5" fmla="*/ 10 h 301"/>
                <a:gd name="T6" fmla="*/ 427 w 2236"/>
                <a:gd name="T7" fmla="*/ 155 h 301"/>
                <a:gd name="T8" fmla="*/ 518 w 2236"/>
                <a:gd name="T9" fmla="*/ 219 h 301"/>
                <a:gd name="T10" fmla="*/ 627 w 2236"/>
                <a:gd name="T11" fmla="*/ 210 h 301"/>
                <a:gd name="T12" fmla="*/ 645 w 2236"/>
                <a:gd name="T13" fmla="*/ 183 h 301"/>
                <a:gd name="T14" fmla="*/ 700 w 2236"/>
                <a:gd name="T15" fmla="*/ 119 h 301"/>
                <a:gd name="T16" fmla="*/ 836 w 2236"/>
                <a:gd name="T17" fmla="*/ 55 h 301"/>
                <a:gd name="T18" fmla="*/ 991 w 2236"/>
                <a:gd name="T19" fmla="*/ 137 h 301"/>
                <a:gd name="T20" fmla="*/ 1209 w 2236"/>
                <a:gd name="T21" fmla="*/ 292 h 301"/>
                <a:gd name="T22" fmla="*/ 1364 w 2236"/>
                <a:gd name="T23" fmla="*/ 264 h 301"/>
                <a:gd name="T24" fmla="*/ 1445 w 2236"/>
                <a:gd name="T25" fmla="*/ 183 h 301"/>
                <a:gd name="T26" fmla="*/ 1473 w 2236"/>
                <a:gd name="T27" fmla="*/ 155 h 301"/>
                <a:gd name="T28" fmla="*/ 1554 w 2236"/>
                <a:gd name="T29" fmla="*/ 137 h 301"/>
                <a:gd name="T30" fmla="*/ 1654 w 2236"/>
                <a:gd name="T31" fmla="*/ 155 h 301"/>
                <a:gd name="T32" fmla="*/ 1691 w 2236"/>
                <a:gd name="T33" fmla="*/ 164 h 301"/>
                <a:gd name="T34" fmla="*/ 1791 w 2236"/>
                <a:gd name="T35" fmla="*/ 273 h 301"/>
                <a:gd name="T36" fmla="*/ 1873 w 2236"/>
                <a:gd name="T37" fmla="*/ 301 h 301"/>
                <a:gd name="T38" fmla="*/ 2073 w 2236"/>
                <a:gd name="T39" fmla="*/ 264 h 301"/>
                <a:gd name="T40" fmla="*/ 2154 w 2236"/>
                <a:gd name="T41" fmla="*/ 201 h 301"/>
                <a:gd name="T42" fmla="*/ 2173 w 2236"/>
                <a:gd name="T43" fmla="*/ 173 h 301"/>
                <a:gd name="T44" fmla="*/ 2227 w 2236"/>
                <a:gd name="T45" fmla="*/ 119 h 301"/>
                <a:gd name="T46" fmla="*/ 2236 w 2236"/>
                <a:gd name="T47" fmla="*/ 92 h 301"/>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2236"/>
                <a:gd name="T73" fmla="*/ 0 h 301"/>
                <a:gd name="T74" fmla="*/ 2236 w 2236"/>
                <a:gd name="T75" fmla="*/ 301 h 301"/>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2236" h="301">
                  <a:moveTo>
                    <a:pt x="0" y="73"/>
                  </a:moveTo>
                  <a:cubicBezTo>
                    <a:pt x="85" y="45"/>
                    <a:pt x="166" y="19"/>
                    <a:pt x="254" y="1"/>
                  </a:cubicBezTo>
                  <a:cubicBezTo>
                    <a:pt x="284" y="4"/>
                    <a:pt x="316" y="0"/>
                    <a:pt x="345" y="10"/>
                  </a:cubicBezTo>
                  <a:cubicBezTo>
                    <a:pt x="396" y="28"/>
                    <a:pt x="403" y="117"/>
                    <a:pt x="427" y="155"/>
                  </a:cubicBezTo>
                  <a:cubicBezTo>
                    <a:pt x="447" y="187"/>
                    <a:pt x="484" y="208"/>
                    <a:pt x="518" y="219"/>
                  </a:cubicBezTo>
                  <a:cubicBezTo>
                    <a:pt x="554" y="216"/>
                    <a:pt x="592" y="220"/>
                    <a:pt x="627" y="210"/>
                  </a:cubicBezTo>
                  <a:cubicBezTo>
                    <a:pt x="637" y="207"/>
                    <a:pt x="638" y="191"/>
                    <a:pt x="645" y="183"/>
                  </a:cubicBezTo>
                  <a:cubicBezTo>
                    <a:pt x="663" y="161"/>
                    <a:pt x="681" y="140"/>
                    <a:pt x="700" y="119"/>
                  </a:cubicBezTo>
                  <a:cubicBezTo>
                    <a:pt x="740" y="73"/>
                    <a:pt x="778" y="67"/>
                    <a:pt x="836" y="55"/>
                  </a:cubicBezTo>
                  <a:cubicBezTo>
                    <a:pt x="917" y="66"/>
                    <a:pt x="937" y="84"/>
                    <a:pt x="991" y="137"/>
                  </a:cubicBezTo>
                  <a:cubicBezTo>
                    <a:pt x="1023" y="234"/>
                    <a:pt x="1114" y="279"/>
                    <a:pt x="1209" y="292"/>
                  </a:cubicBezTo>
                  <a:cubicBezTo>
                    <a:pt x="1259" y="288"/>
                    <a:pt x="1321" y="299"/>
                    <a:pt x="1364" y="264"/>
                  </a:cubicBezTo>
                  <a:cubicBezTo>
                    <a:pt x="1364" y="264"/>
                    <a:pt x="1431" y="197"/>
                    <a:pt x="1445" y="183"/>
                  </a:cubicBezTo>
                  <a:cubicBezTo>
                    <a:pt x="1454" y="174"/>
                    <a:pt x="1460" y="158"/>
                    <a:pt x="1473" y="155"/>
                  </a:cubicBezTo>
                  <a:cubicBezTo>
                    <a:pt x="1524" y="142"/>
                    <a:pt x="1497" y="148"/>
                    <a:pt x="1554" y="137"/>
                  </a:cubicBezTo>
                  <a:cubicBezTo>
                    <a:pt x="1587" y="143"/>
                    <a:pt x="1621" y="148"/>
                    <a:pt x="1654" y="155"/>
                  </a:cubicBezTo>
                  <a:cubicBezTo>
                    <a:pt x="1666" y="157"/>
                    <a:pt x="1681" y="157"/>
                    <a:pt x="1691" y="164"/>
                  </a:cubicBezTo>
                  <a:cubicBezTo>
                    <a:pt x="1737" y="197"/>
                    <a:pt x="1752" y="239"/>
                    <a:pt x="1791" y="273"/>
                  </a:cubicBezTo>
                  <a:cubicBezTo>
                    <a:pt x="1815" y="294"/>
                    <a:pt x="1843" y="295"/>
                    <a:pt x="1873" y="301"/>
                  </a:cubicBezTo>
                  <a:cubicBezTo>
                    <a:pt x="2023" y="290"/>
                    <a:pt x="1970" y="289"/>
                    <a:pt x="2073" y="264"/>
                  </a:cubicBezTo>
                  <a:cubicBezTo>
                    <a:pt x="2110" y="240"/>
                    <a:pt x="2112" y="222"/>
                    <a:pt x="2154" y="201"/>
                  </a:cubicBezTo>
                  <a:cubicBezTo>
                    <a:pt x="2160" y="192"/>
                    <a:pt x="2166" y="181"/>
                    <a:pt x="2173" y="173"/>
                  </a:cubicBezTo>
                  <a:cubicBezTo>
                    <a:pt x="2190" y="154"/>
                    <a:pt x="2227" y="119"/>
                    <a:pt x="2227" y="119"/>
                  </a:cubicBezTo>
                  <a:cubicBezTo>
                    <a:pt x="2230" y="110"/>
                    <a:pt x="2236" y="92"/>
                    <a:pt x="2236" y="92"/>
                  </a:cubicBezTo>
                </a:path>
              </a:pathLst>
            </a:cu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grpSp>
      <p:graphicFrame>
        <p:nvGraphicFramePr>
          <p:cNvPr id="78850" name="Object 2"/>
          <p:cNvGraphicFramePr>
            <a:graphicFrameLocks noChangeAspect="1"/>
          </p:cNvGraphicFramePr>
          <p:nvPr/>
        </p:nvGraphicFramePr>
        <p:xfrm>
          <a:off x="26987" y="974725"/>
          <a:ext cx="4392613" cy="2759075"/>
        </p:xfrm>
        <a:graphic>
          <a:graphicData uri="http://schemas.openxmlformats.org/presentationml/2006/ole">
            <mc:AlternateContent xmlns:mc="http://schemas.openxmlformats.org/markup-compatibility/2006">
              <mc:Choice xmlns:v="urn:schemas-microsoft-com:vml" Requires="v">
                <p:oleObj spid="_x0000_s78944" name="Slide" r:id="rId3" imgW="6070600" imgH="4584700" progId="">
                  <p:embed/>
                </p:oleObj>
              </mc:Choice>
              <mc:Fallback>
                <p:oleObj name="Slide" r:id="rId3" imgW="6070600" imgH="4584700" progId="">
                  <p:embed/>
                  <p:pic>
                    <p:nvPicPr>
                      <p:cNvPr id="0" name="Picture 11"/>
                      <p:cNvPicPr>
                        <a:picLocks noChangeAspect="1" noChangeArrowheads="1"/>
                      </p:cNvPicPr>
                      <p:nvPr/>
                    </p:nvPicPr>
                    <p:blipFill>
                      <a:blip r:embed="rId4">
                        <a:extLst>
                          <a:ext uri="{28A0092B-C50C-407E-A947-70E740481C1C}">
                            <a14:useLocalDpi xmlns:a14="http://schemas.microsoft.com/office/drawing/2010/main" val="0"/>
                          </a:ext>
                        </a:extLst>
                      </a:blip>
                      <a:srcRect t="16574"/>
                      <a:stretch>
                        <a:fillRect/>
                      </a:stretch>
                    </p:blipFill>
                    <p:spPr bwMode="auto">
                      <a:xfrm>
                        <a:off x="26987" y="974725"/>
                        <a:ext cx="4392613" cy="275907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38100">
                            <a:solidFill>
                              <a:srgbClr val="FC0128"/>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sp>
        <p:nvSpPr>
          <p:cNvPr id="78854" name="Rectangular Callout 3"/>
          <p:cNvSpPr>
            <a:spLocks noChangeArrowheads="1"/>
          </p:cNvSpPr>
          <p:nvPr/>
        </p:nvSpPr>
        <p:spPr bwMode="auto">
          <a:xfrm>
            <a:off x="152400" y="4267200"/>
            <a:ext cx="4800600" cy="1905000"/>
          </a:xfrm>
          <a:prstGeom prst="wedgeRectCallout">
            <a:avLst>
              <a:gd name="adj1" fmla="val 42797"/>
              <a:gd name="adj2" fmla="val 62558"/>
            </a:avLst>
          </a:prstGeom>
          <a:solidFill>
            <a:schemeClr val="accent1"/>
          </a:solidFill>
          <a:ln w="12700">
            <a:solidFill>
              <a:schemeClr val="tx1"/>
            </a:solidFill>
            <a:round/>
            <a:headEnd/>
            <a:tailEnd/>
          </a:ln>
        </p:spPr>
        <p:txBody>
          <a:bodyPr>
            <a:prstTxWarp prst="textNoShape">
              <a:avLst/>
            </a:prstTxWarp>
          </a:bodyPr>
          <a:lstStyle/>
          <a:p>
            <a:pPr defTabSz="820738">
              <a:lnSpc>
                <a:spcPct val="80000"/>
              </a:lnSpc>
            </a:pPr>
            <a:r>
              <a:rPr lang="en-US" dirty="0" smtClean="0">
                <a:latin typeface="Comic Sans MS"/>
              </a:rPr>
              <a:t>Hmm, </a:t>
            </a:r>
            <a:r>
              <a:rPr lang="en-US" dirty="0">
                <a:latin typeface="Comic Sans MS"/>
              </a:rPr>
              <a:t>all storage tanks have </a:t>
            </a:r>
            <a:r>
              <a:rPr lang="en-US" dirty="0" smtClean="0">
                <a:latin typeface="Comic Sans MS"/>
              </a:rPr>
              <a:t>an outlet </a:t>
            </a:r>
            <a:r>
              <a:rPr lang="en-US" dirty="0">
                <a:latin typeface="Comic Sans MS"/>
              </a:rPr>
              <a:t>valve, and an upper or lower manifold.  </a:t>
            </a:r>
          </a:p>
          <a:p>
            <a:pPr defTabSz="820738">
              <a:lnSpc>
                <a:spcPct val="80000"/>
              </a:lnSpc>
            </a:pPr>
            <a:endParaRPr lang="en-US" dirty="0">
              <a:latin typeface="Comic Sans MS"/>
            </a:endParaRPr>
          </a:p>
          <a:p>
            <a:pPr defTabSz="820738">
              <a:lnSpc>
                <a:spcPct val="80000"/>
              </a:lnSpc>
            </a:pPr>
            <a:r>
              <a:rPr lang="en-US" dirty="0" smtClean="0">
                <a:latin typeface="Comic Sans MS"/>
              </a:rPr>
              <a:t>And all </a:t>
            </a:r>
            <a:r>
              <a:rPr lang="en-US" dirty="0">
                <a:latin typeface="Comic Sans MS"/>
              </a:rPr>
              <a:t>cooking tanks have an inlet valve and two manifolds.  If we </a:t>
            </a:r>
            <a:r>
              <a:rPr lang="en-US" dirty="0" smtClean="0">
                <a:latin typeface="Comic Sans MS"/>
              </a:rPr>
              <a:t>know which…</a:t>
            </a:r>
            <a:r>
              <a:rPr lang="en-US" dirty="0">
                <a:latin typeface="Comic Sans MS"/>
              </a:rPr>
              <a:t>.</a:t>
            </a:r>
          </a:p>
          <a:p>
            <a:pPr defTabSz="820738">
              <a:lnSpc>
                <a:spcPct val="80000"/>
              </a:lnSpc>
            </a:pPr>
            <a:endParaRPr lang="en-US" dirty="0">
              <a:latin typeface="Comic Sans MS"/>
            </a:endParaRPr>
          </a:p>
          <a:p>
            <a:pPr defTabSz="820738">
              <a:lnSpc>
                <a:spcPct val="80000"/>
              </a:lnSpc>
            </a:pPr>
            <a:r>
              <a:rPr lang="en-US" dirty="0">
                <a:latin typeface="Comic Sans MS"/>
              </a:rPr>
              <a:t>Then there’s valve 10-the middle one-that connects the top and bottom tanks</a:t>
            </a:r>
            <a:r>
              <a:rPr lang="en-US" b="1" dirty="0">
                <a:latin typeface="Comic Sans MS"/>
              </a:rPr>
              <a:t>.</a:t>
            </a:r>
          </a:p>
        </p:txBody>
      </p:sp>
    </p:spTree>
  </p:cSld>
  <p:clrMapOvr>
    <a:masterClrMapping/>
  </p:clrMapOvr>
  <p:transition/>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Title 1"/>
          <p:cNvSpPr>
            <a:spLocks noGrp="1"/>
          </p:cNvSpPr>
          <p:nvPr>
            <p:ph type="title"/>
          </p:nvPr>
        </p:nvSpPr>
        <p:spPr/>
        <p:txBody>
          <a:bodyPr/>
          <a:lstStyle/>
          <a:p>
            <a:r>
              <a:rPr lang="en-US" smtClean="0"/>
              <a:t>Simplistic Class Model</a:t>
            </a:r>
          </a:p>
        </p:txBody>
      </p:sp>
      <p:sp>
        <p:nvSpPr>
          <p:cNvPr id="79875" name="Content Placeholder 2"/>
          <p:cNvSpPr>
            <a:spLocks noGrp="1"/>
          </p:cNvSpPr>
          <p:nvPr>
            <p:ph idx="1"/>
          </p:nvPr>
        </p:nvSpPr>
        <p:spPr>
          <a:xfrm>
            <a:off x="762000" y="1219200"/>
            <a:ext cx="8077200" cy="762000"/>
          </a:xfrm>
        </p:spPr>
        <p:txBody>
          <a:bodyPr/>
          <a:lstStyle/>
          <a:p>
            <a:pPr marL="0" indent="0"/>
            <a:r>
              <a:rPr lang="en-US" dirty="0" smtClean="0"/>
              <a:t>What’s wrong with this picture?</a:t>
            </a:r>
          </a:p>
        </p:txBody>
      </p:sp>
      <p:sp>
        <p:nvSpPr>
          <p:cNvPr id="4" name="Rectangle 3"/>
          <p:cNvSpPr/>
          <p:nvPr/>
        </p:nvSpPr>
        <p:spPr bwMode="auto">
          <a:xfrm>
            <a:off x="914400" y="44196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Valve</a:t>
            </a:r>
          </a:p>
        </p:txBody>
      </p:sp>
      <p:sp>
        <p:nvSpPr>
          <p:cNvPr id="5" name="Rectangle 4"/>
          <p:cNvSpPr/>
          <p:nvPr/>
        </p:nvSpPr>
        <p:spPr bwMode="auto">
          <a:xfrm>
            <a:off x="5562600" y="44196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dirty="0" smtClean="0"/>
              <a:t>Cooking Tank</a:t>
            </a:r>
            <a:endParaRPr kumimoji="0" lang="en-US" sz="1800" b="0" i="0" u="none" strike="noStrike" cap="none" normalizeH="0" baseline="0" dirty="0" smtClean="0">
              <a:ln>
                <a:noFill/>
              </a:ln>
              <a:solidFill>
                <a:schemeClr val="tx1"/>
              </a:solidFill>
              <a:effectLst/>
              <a:latin typeface="Arial" charset="0"/>
            </a:endParaRPr>
          </a:p>
        </p:txBody>
      </p:sp>
      <p:cxnSp>
        <p:nvCxnSpPr>
          <p:cNvPr id="6" name="Straight Connector 5"/>
          <p:cNvCxnSpPr>
            <a:stCxn id="4" idx="3"/>
            <a:endCxn id="5" idx="1"/>
          </p:cNvCxnSpPr>
          <p:nvPr/>
        </p:nvCxnSpPr>
        <p:spPr bwMode="auto">
          <a:xfrm>
            <a:off x="3048000" y="4914900"/>
            <a:ext cx="2514600" cy="1588"/>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7" name="TextBox 6"/>
          <p:cNvSpPr txBox="1"/>
          <p:nvPr/>
        </p:nvSpPr>
        <p:spPr>
          <a:xfrm>
            <a:off x="3048000" y="4495800"/>
            <a:ext cx="1600200" cy="381000"/>
          </a:xfrm>
          <a:prstGeom prst="rect">
            <a:avLst/>
          </a:prstGeom>
          <a:noFill/>
        </p:spPr>
        <p:txBody>
          <a:bodyPr wrap="square" rtlCol="0" anchor="ctr" anchorCtr="1">
            <a:noAutofit/>
          </a:bodyPr>
          <a:lstStyle/>
          <a:p>
            <a:r>
              <a:rPr lang="en-US" dirty="0" smtClean="0"/>
              <a:t>is isolated by</a:t>
            </a:r>
            <a:endParaRPr lang="en-US" dirty="0"/>
          </a:p>
        </p:txBody>
      </p:sp>
      <p:sp>
        <p:nvSpPr>
          <p:cNvPr id="8" name="TextBox 7"/>
          <p:cNvSpPr txBox="1"/>
          <p:nvPr/>
        </p:nvSpPr>
        <p:spPr>
          <a:xfrm>
            <a:off x="4191000" y="4953000"/>
            <a:ext cx="1447800" cy="381000"/>
          </a:xfrm>
          <a:prstGeom prst="rect">
            <a:avLst/>
          </a:prstGeom>
          <a:noFill/>
        </p:spPr>
        <p:txBody>
          <a:bodyPr wrap="square" rtlCol="0" anchor="ctr" anchorCtr="1">
            <a:noAutofit/>
          </a:bodyPr>
          <a:lstStyle/>
          <a:p>
            <a:r>
              <a:rPr lang="en-US" dirty="0" smtClean="0"/>
              <a:t>is input to</a:t>
            </a:r>
            <a:endParaRPr lang="en-US" dirty="0"/>
          </a:p>
        </p:txBody>
      </p:sp>
      <p:sp>
        <p:nvSpPr>
          <p:cNvPr id="9" name="TextBox 8"/>
          <p:cNvSpPr txBox="1"/>
          <p:nvPr/>
        </p:nvSpPr>
        <p:spPr>
          <a:xfrm>
            <a:off x="2895600" y="4953000"/>
            <a:ext cx="685800" cy="381000"/>
          </a:xfrm>
          <a:prstGeom prst="rect">
            <a:avLst/>
          </a:prstGeom>
          <a:noFill/>
        </p:spPr>
        <p:txBody>
          <a:bodyPr wrap="square" rtlCol="0" anchor="ctr" anchorCtr="1">
            <a:noAutofit/>
          </a:bodyPr>
          <a:lstStyle/>
          <a:p>
            <a:r>
              <a:rPr lang="en-US" dirty="0" smtClean="0"/>
              <a:t>1</a:t>
            </a:r>
            <a:endParaRPr lang="en-US" dirty="0"/>
          </a:p>
        </p:txBody>
      </p:sp>
      <p:sp>
        <p:nvSpPr>
          <p:cNvPr id="10" name="TextBox 9"/>
          <p:cNvSpPr txBox="1"/>
          <p:nvPr/>
        </p:nvSpPr>
        <p:spPr>
          <a:xfrm>
            <a:off x="4876800" y="4419600"/>
            <a:ext cx="533400" cy="381000"/>
          </a:xfrm>
          <a:prstGeom prst="rect">
            <a:avLst/>
          </a:prstGeom>
          <a:noFill/>
        </p:spPr>
        <p:txBody>
          <a:bodyPr wrap="square" rtlCol="0" anchor="ctr" anchorCtr="1">
            <a:noAutofit/>
          </a:bodyPr>
          <a:lstStyle/>
          <a:p>
            <a:r>
              <a:rPr lang="en-US" dirty="0" smtClean="0"/>
              <a:t>1</a:t>
            </a:r>
            <a:endParaRPr lang="en-US" dirty="0"/>
          </a:p>
        </p:txBody>
      </p:sp>
      <p:sp>
        <p:nvSpPr>
          <p:cNvPr id="11" name="TextBox 10"/>
          <p:cNvSpPr txBox="1"/>
          <p:nvPr/>
        </p:nvSpPr>
        <p:spPr>
          <a:xfrm>
            <a:off x="1066800" y="3733800"/>
            <a:ext cx="762000" cy="228600"/>
          </a:xfrm>
          <a:prstGeom prst="rect">
            <a:avLst/>
          </a:prstGeom>
          <a:noFill/>
        </p:spPr>
        <p:txBody>
          <a:bodyPr wrap="square" rtlCol="0" anchor="ctr" anchorCtr="1">
            <a:noAutofit/>
          </a:bodyPr>
          <a:lstStyle/>
          <a:p>
            <a:r>
              <a:rPr lang="en-US" dirty="0" smtClean="0"/>
              <a:t>R7</a:t>
            </a:r>
            <a:endParaRPr lang="en-US" dirty="0"/>
          </a:p>
        </p:txBody>
      </p:sp>
      <p:sp>
        <p:nvSpPr>
          <p:cNvPr id="12" name="Rectangle 11"/>
          <p:cNvSpPr/>
          <p:nvPr/>
        </p:nvSpPr>
        <p:spPr bwMode="auto">
          <a:xfrm>
            <a:off x="838200" y="2438400"/>
            <a:ext cx="2133600" cy="9144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Storage Tank</a:t>
            </a:r>
          </a:p>
        </p:txBody>
      </p:sp>
      <p:cxnSp>
        <p:nvCxnSpPr>
          <p:cNvPr id="15" name="Straight Connector 14"/>
          <p:cNvCxnSpPr>
            <a:stCxn id="12" idx="2"/>
          </p:cNvCxnSpPr>
          <p:nvPr/>
        </p:nvCxnSpPr>
        <p:spPr bwMode="auto">
          <a:xfrm rot="5400000">
            <a:off x="1371600" y="3886200"/>
            <a:ext cx="1066800" cy="1588"/>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7" name="Elbow Connector 16"/>
          <p:cNvCxnSpPr>
            <a:stCxn id="12" idx="3"/>
            <a:endCxn id="5" idx="0"/>
          </p:cNvCxnSpPr>
          <p:nvPr/>
        </p:nvCxnSpPr>
        <p:spPr bwMode="auto">
          <a:xfrm>
            <a:off x="2971800" y="2895600"/>
            <a:ext cx="3657600" cy="1524000"/>
          </a:xfrm>
          <a:prstGeom prst="bentConnector2">
            <a:avLst/>
          </a:prstGeom>
          <a:solidFill>
            <a:schemeClr val="accent1"/>
          </a:solidFill>
          <a:ln w="25400" cap="flat" cmpd="sng" algn="ctr">
            <a:solidFill>
              <a:schemeClr val="tx1"/>
            </a:solidFill>
            <a:prstDash val="solid"/>
            <a:round/>
            <a:headEnd type="none" w="med" len="med"/>
            <a:tailEnd type="none" w="med" len="med"/>
          </a:ln>
          <a:effectLst/>
        </p:spPr>
      </p:cxnSp>
      <p:sp>
        <p:nvSpPr>
          <p:cNvPr id="20" name="TextBox 19"/>
          <p:cNvSpPr txBox="1"/>
          <p:nvPr/>
        </p:nvSpPr>
        <p:spPr>
          <a:xfrm>
            <a:off x="5486400" y="2514600"/>
            <a:ext cx="762000" cy="228600"/>
          </a:xfrm>
          <a:prstGeom prst="rect">
            <a:avLst/>
          </a:prstGeom>
          <a:noFill/>
        </p:spPr>
        <p:txBody>
          <a:bodyPr wrap="square" rtlCol="0" anchor="ctr" anchorCtr="1">
            <a:noAutofit/>
          </a:bodyPr>
          <a:lstStyle/>
          <a:p>
            <a:r>
              <a:rPr lang="en-US" dirty="0" smtClean="0"/>
              <a:t>R8</a:t>
            </a:r>
            <a:endParaRPr lang="en-US" dirty="0"/>
          </a:p>
        </p:txBody>
      </p:sp>
      <p:sp>
        <p:nvSpPr>
          <p:cNvPr id="21" name="TextBox 20"/>
          <p:cNvSpPr txBox="1"/>
          <p:nvPr/>
        </p:nvSpPr>
        <p:spPr>
          <a:xfrm>
            <a:off x="3124200" y="2971800"/>
            <a:ext cx="685800" cy="381000"/>
          </a:xfrm>
          <a:prstGeom prst="rect">
            <a:avLst/>
          </a:prstGeom>
          <a:noFill/>
        </p:spPr>
        <p:txBody>
          <a:bodyPr wrap="square" rtlCol="0" anchor="ctr" anchorCtr="1">
            <a:noAutofit/>
          </a:bodyPr>
          <a:lstStyle/>
          <a:p>
            <a:r>
              <a:rPr lang="en-US" dirty="0" smtClean="0"/>
              <a:t>1..*</a:t>
            </a:r>
            <a:endParaRPr lang="en-US" dirty="0"/>
          </a:p>
        </p:txBody>
      </p:sp>
      <p:sp>
        <p:nvSpPr>
          <p:cNvPr id="22" name="TextBox 21"/>
          <p:cNvSpPr txBox="1"/>
          <p:nvPr/>
        </p:nvSpPr>
        <p:spPr>
          <a:xfrm>
            <a:off x="5791200" y="3886200"/>
            <a:ext cx="685800" cy="381000"/>
          </a:xfrm>
          <a:prstGeom prst="rect">
            <a:avLst/>
          </a:prstGeom>
          <a:noFill/>
        </p:spPr>
        <p:txBody>
          <a:bodyPr wrap="square" rtlCol="0" anchor="ctr" anchorCtr="1">
            <a:noAutofit/>
          </a:bodyPr>
          <a:lstStyle/>
          <a:p>
            <a:r>
              <a:rPr lang="en-US" dirty="0" smtClean="0"/>
              <a:t>1..*</a:t>
            </a:r>
            <a:endParaRPr lang="en-US" dirty="0"/>
          </a:p>
        </p:txBody>
      </p:sp>
      <p:sp>
        <p:nvSpPr>
          <p:cNvPr id="23" name="TextBox 22"/>
          <p:cNvSpPr txBox="1"/>
          <p:nvPr/>
        </p:nvSpPr>
        <p:spPr>
          <a:xfrm>
            <a:off x="6781800" y="3886200"/>
            <a:ext cx="1828800" cy="381000"/>
          </a:xfrm>
          <a:prstGeom prst="rect">
            <a:avLst/>
          </a:prstGeom>
          <a:noFill/>
        </p:spPr>
        <p:txBody>
          <a:bodyPr wrap="square" rtlCol="0" anchor="ctr" anchorCtr="1">
            <a:noAutofit/>
          </a:bodyPr>
          <a:lstStyle/>
          <a:p>
            <a:r>
              <a:rPr lang="en-US" dirty="0" smtClean="0"/>
              <a:t>is connected to</a:t>
            </a:r>
            <a:endParaRPr lang="en-US" dirty="0"/>
          </a:p>
        </p:txBody>
      </p:sp>
      <p:sp>
        <p:nvSpPr>
          <p:cNvPr id="24" name="TextBox 23"/>
          <p:cNvSpPr txBox="1"/>
          <p:nvPr/>
        </p:nvSpPr>
        <p:spPr>
          <a:xfrm>
            <a:off x="3124200" y="2438400"/>
            <a:ext cx="1828800" cy="381000"/>
          </a:xfrm>
          <a:prstGeom prst="rect">
            <a:avLst/>
          </a:prstGeom>
          <a:noFill/>
        </p:spPr>
        <p:txBody>
          <a:bodyPr wrap="square" rtlCol="0" anchor="ctr" anchorCtr="1">
            <a:noAutofit/>
          </a:bodyPr>
          <a:lstStyle/>
          <a:p>
            <a:r>
              <a:rPr lang="en-US" dirty="0" smtClean="0"/>
              <a:t>is connected to</a:t>
            </a:r>
            <a:endParaRPr lang="en-US" dirty="0"/>
          </a:p>
        </p:txBody>
      </p:sp>
      <p:sp>
        <p:nvSpPr>
          <p:cNvPr id="25" name="TextBox 24"/>
          <p:cNvSpPr txBox="1"/>
          <p:nvPr/>
        </p:nvSpPr>
        <p:spPr>
          <a:xfrm>
            <a:off x="1066800" y="4038600"/>
            <a:ext cx="685800" cy="381000"/>
          </a:xfrm>
          <a:prstGeom prst="rect">
            <a:avLst/>
          </a:prstGeom>
          <a:noFill/>
        </p:spPr>
        <p:txBody>
          <a:bodyPr wrap="square" rtlCol="0" anchor="ctr" anchorCtr="1">
            <a:noAutofit/>
          </a:bodyPr>
          <a:lstStyle/>
          <a:p>
            <a:r>
              <a:rPr lang="en-US" dirty="0" smtClean="0"/>
              <a:t>1</a:t>
            </a:r>
            <a:endParaRPr lang="en-US" dirty="0"/>
          </a:p>
        </p:txBody>
      </p:sp>
      <p:sp>
        <p:nvSpPr>
          <p:cNvPr id="26" name="TextBox 25"/>
          <p:cNvSpPr txBox="1"/>
          <p:nvPr/>
        </p:nvSpPr>
        <p:spPr>
          <a:xfrm>
            <a:off x="228600" y="3352800"/>
            <a:ext cx="1600200" cy="381000"/>
          </a:xfrm>
          <a:prstGeom prst="rect">
            <a:avLst/>
          </a:prstGeom>
          <a:noFill/>
        </p:spPr>
        <p:txBody>
          <a:bodyPr wrap="square" rtlCol="0" anchor="ctr" anchorCtr="1">
            <a:noAutofit/>
          </a:bodyPr>
          <a:lstStyle/>
          <a:p>
            <a:r>
              <a:rPr lang="en-US" dirty="0" smtClean="0"/>
              <a:t>is isolated by</a:t>
            </a:r>
            <a:endParaRPr lang="en-US" dirty="0"/>
          </a:p>
        </p:txBody>
      </p:sp>
      <p:sp>
        <p:nvSpPr>
          <p:cNvPr id="27" name="TextBox 26"/>
          <p:cNvSpPr txBox="1"/>
          <p:nvPr/>
        </p:nvSpPr>
        <p:spPr>
          <a:xfrm>
            <a:off x="1981200" y="3352800"/>
            <a:ext cx="685800" cy="381000"/>
          </a:xfrm>
          <a:prstGeom prst="rect">
            <a:avLst/>
          </a:prstGeom>
          <a:noFill/>
        </p:spPr>
        <p:txBody>
          <a:bodyPr wrap="square" rtlCol="0" anchor="ctr" anchorCtr="1">
            <a:noAutofit/>
          </a:bodyPr>
          <a:lstStyle/>
          <a:p>
            <a:r>
              <a:rPr lang="en-US" dirty="0" smtClean="0"/>
              <a:t>1</a:t>
            </a:r>
            <a:endParaRPr lang="en-US" dirty="0"/>
          </a:p>
        </p:txBody>
      </p:sp>
      <p:sp>
        <p:nvSpPr>
          <p:cNvPr id="28" name="TextBox 27"/>
          <p:cNvSpPr txBox="1"/>
          <p:nvPr/>
        </p:nvSpPr>
        <p:spPr>
          <a:xfrm>
            <a:off x="1828800" y="3962400"/>
            <a:ext cx="1600200" cy="457200"/>
          </a:xfrm>
          <a:prstGeom prst="rect">
            <a:avLst/>
          </a:prstGeom>
          <a:noFill/>
        </p:spPr>
        <p:txBody>
          <a:bodyPr wrap="square" rtlCol="0" anchor="ctr" anchorCtr="1">
            <a:noAutofit/>
          </a:bodyPr>
          <a:lstStyle/>
          <a:p>
            <a:r>
              <a:rPr lang="en-US" dirty="0" smtClean="0"/>
              <a:t>outputs from</a:t>
            </a:r>
            <a:endParaRPr lang="en-US" dirty="0"/>
          </a:p>
        </p:txBody>
      </p:sp>
    </p:spTree>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Title 1"/>
          <p:cNvSpPr>
            <a:spLocks noGrp="1"/>
          </p:cNvSpPr>
          <p:nvPr>
            <p:ph type="title"/>
          </p:nvPr>
        </p:nvSpPr>
        <p:spPr/>
        <p:txBody>
          <a:bodyPr/>
          <a:lstStyle/>
          <a:p>
            <a:r>
              <a:rPr lang="en-US" dirty="0" smtClean="0"/>
              <a:t>What’s Wrong With That?</a:t>
            </a:r>
          </a:p>
        </p:txBody>
      </p:sp>
      <p:sp>
        <p:nvSpPr>
          <p:cNvPr id="80899" name="Content Placeholder 2"/>
          <p:cNvSpPr>
            <a:spLocks noGrp="1"/>
          </p:cNvSpPr>
          <p:nvPr>
            <p:ph idx="1"/>
          </p:nvPr>
        </p:nvSpPr>
        <p:spPr/>
        <p:txBody>
          <a:bodyPr/>
          <a:lstStyle/>
          <a:p>
            <a:pPr lvl="1"/>
            <a:r>
              <a:rPr lang="en-US" dirty="0" smtClean="0"/>
              <a:t>The classes (tanks, valve etc) have complex behavior</a:t>
            </a:r>
          </a:p>
          <a:p>
            <a:pPr lvl="1"/>
            <a:r>
              <a:rPr lang="en-US" dirty="0" smtClean="0"/>
              <a:t>It’s not clear where the behavior belongs</a:t>
            </a:r>
          </a:p>
          <a:p>
            <a:pPr lvl="2"/>
            <a:r>
              <a:rPr lang="en-US" dirty="0" smtClean="0"/>
              <a:t>Should the Storage Tank empty itself?</a:t>
            </a:r>
          </a:p>
          <a:p>
            <a:pPr lvl="2"/>
            <a:r>
              <a:rPr lang="en-US" dirty="0" smtClean="0"/>
              <a:t>Or the Cooking Tank fill itself?</a:t>
            </a:r>
          </a:p>
          <a:p>
            <a:pPr lvl="1">
              <a:buNone/>
            </a:pPr>
            <a:endParaRPr lang="en-US" dirty="0" smtClean="0"/>
          </a:p>
          <a:p>
            <a:pPr lvl="1"/>
            <a:endParaRPr lang="en-US" dirty="0" smtClean="0"/>
          </a:p>
          <a:p>
            <a:pPr lvl="1"/>
            <a:endParaRPr lang="en-US" dirty="0" smtClean="0"/>
          </a:p>
        </p:txBody>
      </p:sp>
      <p:grpSp>
        <p:nvGrpSpPr>
          <p:cNvPr id="30" name="Group 29"/>
          <p:cNvGrpSpPr/>
          <p:nvPr/>
        </p:nvGrpSpPr>
        <p:grpSpPr>
          <a:xfrm>
            <a:off x="533400" y="3200400"/>
            <a:ext cx="6447692" cy="2286000"/>
            <a:chOff x="533400" y="3429000"/>
            <a:chExt cx="6447692" cy="2286000"/>
          </a:xfrm>
        </p:grpSpPr>
        <p:sp>
          <p:nvSpPr>
            <p:cNvPr id="4" name="Rectangle 3"/>
            <p:cNvSpPr/>
            <p:nvPr/>
          </p:nvSpPr>
          <p:spPr bwMode="auto">
            <a:xfrm>
              <a:off x="1060938" y="4953000"/>
              <a:ext cx="1641231" cy="762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smtClean="0">
                  <a:ln>
                    <a:noFill/>
                  </a:ln>
                  <a:solidFill>
                    <a:schemeClr val="tx1"/>
                  </a:solidFill>
                  <a:effectLst/>
                  <a:latin typeface="Arial" charset="0"/>
                </a:rPr>
                <a:t>Valve</a:t>
              </a:r>
            </a:p>
          </p:txBody>
        </p:sp>
        <p:sp>
          <p:nvSpPr>
            <p:cNvPr id="5" name="Rectangle 4"/>
            <p:cNvSpPr/>
            <p:nvPr/>
          </p:nvSpPr>
          <p:spPr bwMode="auto">
            <a:xfrm>
              <a:off x="4636477" y="4953000"/>
              <a:ext cx="1641231" cy="762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sz="1200" dirty="0" smtClean="0"/>
                <a:t>Cooking Tank</a:t>
              </a:r>
              <a:endParaRPr kumimoji="0" lang="en-US" sz="1200" b="0" i="0" u="none" strike="noStrike" cap="none" normalizeH="0" baseline="0" dirty="0" smtClean="0">
                <a:ln>
                  <a:noFill/>
                </a:ln>
                <a:solidFill>
                  <a:schemeClr val="tx1"/>
                </a:solidFill>
                <a:effectLst/>
                <a:latin typeface="Arial" charset="0"/>
              </a:endParaRPr>
            </a:p>
          </p:txBody>
        </p:sp>
        <p:cxnSp>
          <p:nvCxnSpPr>
            <p:cNvPr id="6" name="Straight Connector 5"/>
            <p:cNvCxnSpPr>
              <a:stCxn id="4" idx="3"/>
              <a:endCxn id="5" idx="1"/>
            </p:cNvCxnSpPr>
            <p:nvPr/>
          </p:nvCxnSpPr>
          <p:spPr bwMode="auto">
            <a:xfrm>
              <a:off x="2702169" y="5334000"/>
              <a:ext cx="1934308" cy="1222"/>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7" name="TextBox 6"/>
            <p:cNvSpPr txBox="1"/>
            <p:nvPr/>
          </p:nvSpPr>
          <p:spPr>
            <a:xfrm>
              <a:off x="2702169" y="5011615"/>
              <a:ext cx="1230923" cy="293077"/>
            </a:xfrm>
            <a:prstGeom prst="rect">
              <a:avLst/>
            </a:prstGeom>
            <a:noFill/>
          </p:spPr>
          <p:txBody>
            <a:bodyPr wrap="square" rtlCol="0" anchor="ctr" anchorCtr="1">
              <a:noAutofit/>
            </a:bodyPr>
            <a:lstStyle/>
            <a:p>
              <a:r>
                <a:rPr lang="en-US" sz="1200" dirty="0" smtClean="0"/>
                <a:t>is isolated by</a:t>
              </a:r>
              <a:endParaRPr lang="en-US" sz="1200" dirty="0"/>
            </a:p>
          </p:txBody>
        </p:sp>
        <p:sp>
          <p:nvSpPr>
            <p:cNvPr id="8" name="TextBox 7"/>
            <p:cNvSpPr txBox="1"/>
            <p:nvPr/>
          </p:nvSpPr>
          <p:spPr>
            <a:xfrm>
              <a:off x="3581400" y="5363308"/>
              <a:ext cx="1113692" cy="293077"/>
            </a:xfrm>
            <a:prstGeom prst="rect">
              <a:avLst/>
            </a:prstGeom>
            <a:noFill/>
          </p:spPr>
          <p:txBody>
            <a:bodyPr wrap="square" rtlCol="0" anchor="ctr" anchorCtr="1">
              <a:noAutofit/>
            </a:bodyPr>
            <a:lstStyle/>
            <a:p>
              <a:r>
                <a:rPr lang="en-US" sz="1200" dirty="0" smtClean="0"/>
                <a:t>is input to</a:t>
              </a:r>
              <a:endParaRPr lang="en-US" sz="1200" dirty="0"/>
            </a:p>
          </p:txBody>
        </p:sp>
        <p:sp>
          <p:nvSpPr>
            <p:cNvPr id="9" name="TextBox 8"/>
            <p:cNvSpPr txBox="1"/>
            <p:nvPr/>
          </p:nvSpPr>
          <p:spPr>
            <a:xfrm>
              <a:off x="2584938" y="5363308"/>
              <a:ext cx="527538" cy="293077"/>
            </a:xfrm>
            <a:prstGeom prst="rect">
              <a:avLst/>
            </a:prstGeom>
            <a:noFill/>
          </p:spPr>
          <p:txBody>
            <a:bodyPr wrap="square" rtlCol="0" anchor="ctr" anchorCtr="1">
              <a:noAutofit/>
            </a:bodyPr>
            <a:lstStyle/>
            <a:p>
              <a:r>
                <a:rPr lang="en-US" sz="1200" dirty="0" smtClean="0"/>
                <a:t>1</a:t>
              </a:r>
              <a:endParaRPr lang="en-US" sz="1200" dirty="0"/>
            </a:p>
          </p:txBody>
        </p:sp>
        <p:sp>
          <p:nvSpPr>
            <p:cNvPr id="10" name="TextBox 9"/>
            <p:cNvSpPr txBox="1"/>
            <p:nvPr/>
          </p:nvSpPr>
          <p:spPr>
            <a:xfrm>
              <a:off x="4108938" y="4953000"/>
              <a:ext cx="410308" cy="293077"/>
            </a:xfrm>
            <a:prstGeom prst="rect">
              <a:avLst/>
            </a:prstGeom>
            <a:noFill/>
          </p:spPr>
          <p:txBody>
            <a:bodyPr wrap="square" rtlCol="0" anchor="ctr" anchorCtr="1">
              <a:noAutofit/>
            </a:bodyPr>
            <a:lstStyle/>
            <a:p>
              <a:r>
                <a:rPr lang="en-US" sz="1200" dirty="0" smtClean="0"/>
                <a:t>1</a:t>
              </a:r>
              <a:endParaRPr lang="en-US" sz="1200" dirty="0"/>
            </a:p>
          </p:txBody>
        </p:sp>
        <p:sp>
          <p:nvSpPr>
            <p:cNvPr id="11" name="TextBox 10"/>
            <p:cNvSpPr txBox="1"/>
            <p:nvPr/>
          </p:nvSpPr>
          <p:spPr>
            <a:xfrm>
              <a:off x="1178169" y="4425462"/>
              <a:ext cx="586154" cy="175846"/>
            </a:xfrm>
            <a:prstGeom prst="rect">
              <a:avLst/>
            </a:prstGeom>
            <a:noFill/>
          </p:spPr>
          <p:txBody>
            <a:bodyPr wrap="square" rtlCol="0" anchor="ctr" anchorCtr="1">
              <a:noAutofit/>
            </a:bodyPr>
            <a:lstStyle/>
            <a:p>
              <a:r>
                <a:rPr lang="en-US" sz="1200" dirty="0" smtClean="0"/>
                <a:t>R7</a:t>
              </a:r>
              <a:endParaRPr lang="en-US" sz="1200" dirty="0"/>
            </a:p>
          </p:txBody>
        </p:sp>
        <p:sp>
          <p:nvSpPr>
            <p:cNvPr id="12" name="Rectangle 11"/>
            <p:cNvSpPr/>
            <p:nvPr/>
          </p:nvSpPr>
          <p:spPr bwMode="auto">
            <a:xfrm>
              <a:off x="1002323" y="3429000"/>
              <a:ext cx="1641231" cy="703385"/>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smtClean="0">
                  <a:ln>
                    <a:noFill/>
                  </a:ln>
                  <a:solidFill>
                    <a:schemeClr val="tx1"/>
                  </a:solidFill>
                  <a:effectLst/>
                  <a:latin typeface="Arial" charset="0"/>
                </a:rPr>
                <a:t>Storage Tank</a:t>
              </a:r>
            </a:p>
          </p:txBody>
        </p:sp>
        <p:cxnSp>
          <p:nvCxnSpPr>
            <p:cNvPr id="13" name="Straight Connector 12"/>
            <p:cNvCxnSpPr>
              <a:stCxn id="12" idx="2"/>
            </p:cNvCxnSpPr>
            <p:nvPr/>
          </p:nvCxnSpPr>
          <p:spPr bwMode="auto">
            <a:xfrm rot="5400000">
              <a:off x="1412631" y="4542692"/>
              <a:ext cx="820615" cy="1222"/>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4" name="Elbow Connector 16"/>
            <p:cNvCxnSpPr>
              <a:stCxn id="12" idx="3"/>
              <a:endCxn id="5" idx="0"/>
            </p:cNvCxnSpPr>
            <p:nvPr/>
          </p:nvCxnSpPr>
          <p:spPr bwMode="auto">
            <a:xfrm>
              <a:off x="2643554" y="3780692"/>
              <a:ext cx="2813538" cy="1172308"/>
            </a:xfrm>
            <a:prstGeom prst="bentConnector2">
              <a:avLst/>
            </a:prstGeom>
            <a:solidFill>
              <a:schemeClr val="accent1"/>
            </a:solidFill>
            <a:ln w="25400" cap="flat" cmpd="sng" algn="ctr">
              <a:solidFill>
                <a:schemeClr val="tx1"/>
              </a:solidFill>
              <a:prstDash val="solid"/>
              <a:round/>
              <a:headEnd type="none" w="med" len="med"/>
              <a:tailEnd type="none" w="med" len="med"/>
            </a:ln>
            <a:effectLst/>
          </p:spPr>
        </p:cxnSp>
        <p:sp>
          <p:nvSpPr>
            <p:cNvPr id="15" name="TextBox 14"/>
            <p:cNvSpPr txBox="1"/>
            <p:nvPr/>
          </p:nvSpPr>
          <p:spPr>
            <a:xfrm>
              <a:off x="4577861" y="3487615"/>
              <a:ext cx="586154" cy="175846"/>
            </a:xfrm>
            <a:prstGeom prst="rect">
              <a:avLst/>
            </a:prstGeom>
            <a:noFill/>
          </p:spPr>
          <p:txBody>
            <a:bodyPr wrap="square" rtlCol="0" anchor="ctr" anchorCtr="1">
              <a:noAutofit/>
            </a:bodyPr>
            <a:lstStyle/>
            <a:p>
              <a:r>
                <a:rPr lang="en-US" sz="1200" dirty="0" smtClean="0"/>
                <a:t>R8</a:t>
              </a:r>
              <a:endParaRPr lang="en-US" sz="1200" dirty="0"/>
            </a:p>
          </p:txBody>
        </p:sp>
        <p:sp>
          <p:nvSpPr>
            <p:cNvPr id="16" name="TextBox 15"/>
            <p:cNvSpPr txBox="1"/>
            <p:nvPr/>
          </p:nvSpPr>
          <p:spPr>
            <a:xfrm>
              <a:off x="2760785" y="3839308"/>
              <a:ext cx="527538" cy="293077"/>
            </a:xfrm>
            <a:prstGeom prst="rect">
              <a:avLst/>
            </a:prstGeom>
            <a:noFill/>
          </p:spPr>
          <p:txBody>
            <a:bodyPr wrap="square" rtlCol="0" anchor="ctr" anchorCtr="1">
              <a:noAutofit/>
            </a:bodyPr>
            <a:lstStyle/>
            <a:p>
              <a:r>
                <a:rPr lang="en-US" sz="1200" dirty="0" smtClean="0"/>
                <a:t>1..*</a:t>
              </a:r>
              <a:endParaRPr lang="en-US" sz="1200" dirty="0"/>
            </a:p>
          </p:txBody>
        </p:sp>
        <p:sp>
          <p:nvSpPr>
            <p:cNvPr id="17" name="TextBox 16"/>
            <p:cNvSpPr txBox="1"/>
            <p:nvPr/>
          </p:nvSpPr>
          <p:spPr>
            <a:xfrm>
              <a:off x="4812323" y="4542692"/>
              <a:ext cx="527538" cy="293077"/>
            </a:xfrm>
            <a:prstGeom prst="rect">
              <a:avLst/>
            </a:prstGeom>
            <a:noFill/>
          </p:spPr>
          <p:txBody>
            <a:bodyPr wrap="square" rtlCol="0" anchor="ctr" anchorCtr="1">
              <a:noAutofit/>
            </a:bodyPr>
            <a:lstStyle/>
            <a:p>
              <a:r>
                <a:rPr lang="en-US" sz="1200" dirty="0" smtClean="0"/>
                <a:t>1..*</a:t>
              </a:r>
              <a:endParaRPr lang="en-US" sz="1200" dirty="0"/>
            </a:p>
          </p:txBody>
        </p:sp>
        <p:sp>
          <p:nvSpPr>
            <p:cNvPr id="18" name="TextBox 17"/>
            <p:cNvSpPr txBox="1"/>
            <p:nvPr/>
          </p:nvSpPr>
          <p:spPr>
            <a:xfrm>
              <a:off x="5574323" y="4542692"/>
              <a:ext cx="1406769" cy="293077"/>
            </a:xfrm>
            <a:prstGeom prst="rect">
              <a:avLst/>
            </a:prstGeom>
            <a:noFill/>
          </p:spPr>
          <p:txBody>
            <a:bodyPr wrap="square" rtlCol="0" anchor="ctr" anchorCtr="1">
              <a:noAutofit/>
            </a:bodyPr>
            <a:lstStyle/>
            <a:p>
              <a:r>
                <a:rPr lang="en-US" sz="1200" dirty="0" smtClean="0"/>
                <a:t>is connected to</a:t>
              </a:r>
              <a:endParaRPr lang="en-US" sz="1200" dirty="0"/>
            </a:p>
          </p:txBody>
        </p:sp>
        <p:sp>
          <p:nvSpPr>
            <p:cNvPr id="19" name="TextBox 18"/>
            <p:cNvSpPr txBox="1"/>
            <p:nvPr/>
          </p:nvSpPr>
          <p:spPr>
            <a:xfrm>
              <a:off x="2760785" y="3429000"/>
              <a:ext cx="1406769" cy="293077"/>
            </a:xfrm>
            <a:prstGeom prst="rect">
              <a:avLst/>
            </a:prstGeom>
            <a:noFill/>
          </p:spPr>
          <p:txBody>
            <a:bodyPr wrap="square" rtlCol="0" anchor="ctr" anchorCtr="1">
              <a:noAutofit/>
            </a:bodyPr>
            <a:lstStyle/>
            <a:p>
              <a:r>
                <a:rPr lang="en-US" sz="1200" dirty="0" smtClean="0"/>
                <a:t>is connected to</a:t>
              </a:r>
              <a:endParaRPr lang="en-US" sz="1200" dirty="0"/>
            </a:p>
          </p:txBody>
        </p:sp>
        <p:sp>
          <p:nvSpPr>
            <p:cNvPr id="20" name="TextBox 19"/>
            <p:cNvSpPr txBox="1"/>
            <p:nvPr/>
          </p:nvSpPr>
          <p:spPr>
            <a:xfrm>
              <a:off x="1178169" y="4659923"/>
              <a:ext cx="527538" cy="293077"/>
            </a:xfrm>
            <a:prstGeom prst="rect">
              <a:avLst/>
            </a:prstGeom>
            <a:noFill/>
          </p:spPr>
          <p:txBody>
            <a:bodyPr wrap="square" rtlCol="0" anchor="ctr" anchorCtr="1">
              <a:noAutofit/>
            </a:bodyPr>
            <a:lstStyle/>
            <a:p>
              <a:r>
                <a:rPr lang="en-US" sz="1200" dirty="0" smtClean="0"/>
                <a:t>1</a:t>
              </a:r>
              <a:endParaRPr lang="en-US" sz="1200" dirty="0"/>
            </a:p>
          </p:txBody>
        </p:sp>
        <p:sp>
          <p:nvSpPr>
            <p:cNvPr id="21" name="TextBox 20"/>
            <p:cNvSpPr txBox="1"/>
            <p:nvPr/>
          </p:nvSpPr>
          <p:spPr>
            <a:xfrm>
              <a:off x="533400" y="4132385"/>
              <a:ext cx="1230923" cy="293077"/>
            </a:xfrm>
            <a:prstGeom prst="rect">
              <a:avLst/>
            </a:prstGeom>
            <a:noFill/>
          </p:spPr>
          <p:txBody>
            <a:bodyPr wrap="square" rtlCol="0" anchor="ctr" anchorCtr="1">
              <a:noAutofit/>
            </a:bodyPr>
            <a:lstStyle/>
            <a:p>
              <a:r>
                <a:rPr lang="en-US" sz="1200" dirty="0" smtClean="0"/>
                <a:t>is isolated by</a:t>
              </a:r>
              <a:endParaRPr lang="en-US" sz="1200" dirty="0"/>
            </a:p>
          </p:txBody>
        </p:sp>
        <p:sp>
          <p:nvSpPr>
            <p:cNvPr id="22" name="TextBox 21"/>
            <p:cNvSpPr txBox="1"/>
            <p:nvPr/>
          </p:nvSpPr>
          <p:spPr>
            <a:xfrm>
              <a:off x="1881554" y="4132385"/>
              <a:ext cx="527538" cy="293077"/>
            </a:xfrm>
            <a:prstGeom prst="rect">
              <a:avLst/>
            </a:prstGeom>
            <a:noFill/>
          </p:spPr>
          <p:txBody>
            <a:bodyPr wrap="square" rtlCol="0" anchor="ctr" anchorCtr="1">
              <a:noAutofit/>
            </a:bodyPr>
            <a:lstStyle/>
            <a:p>
              <a:r>
                <a:rPr lang="en-US" sz="1200" dirty="0" smtClean="0"/>
                <a:t>1</a:t>
              </a:r>
              <a:endParaRPr lang="en-US" sz="1200" dirty="0"/>
            </a:p>
          </p:txBody>
        </p:sp>
        <p:sp>
          <p:nvSpPr>
            <p:cNvPr id="23" name="TextBox 22"/>
            <p:cNvSpPr txBox="1"/>
            <p:nvPr/>
          </p:nvSpPr>
          <p:spPr>
            <a:xfrm>
              <a:off x="1764323" y="4601308"/>
              <a:ext cx="1230923" cy="351692"/>
            </a:xfrm>
            <a:prstGeom prst="rect">
              <a:avLst/>
            </a:prstGeom>
            <a:noFill/>
          </p:spPr>
          <p:txBody>
            <a:bodyPr wrap="square" rtlCol="0" anchor="ctr" anchorCtr="1">
              <a:noAutofit/>
            </a:bodyPr>
            <a:lstStyle/>
            <a:p>
              <a:r>
                <a:rPr lang="en-US" sz="1200" dirty="0" smtClean="0"/>
                <a:t>outputs from</a:t>
              </a:r>
              <a:endParaRPr lang="en-US" sz="1200" dirty="0"/>
            </a:p>
          </p:txBody>
        </p:sp>
      </p:grpSp>
      <p:cxnSp>
        <p:nvCxnSpPr>
          <p:cNvPr id="26" name="Straight Arrow Connector 25"/>
          <p:cNvCxnSpPr/>
          <p:nvPr/>
        </p:nvCxnSpPr>
        <p:spPr bwMode="auto">
          <a:xfrm flipV="1">
            <a:off x="2667000" y="3581400"/>
            <a:ext cx="2819400" cy="1143000"/>
          </a:xfrm>
          <a:prstGeom prst="straightConnector1">
            <a:avLst/>
          </a:prstGeom>
          <a:solidFill>
            <a:schemeClr val="accent1"/>
          </a:solidFill>
          <a:ln w="12700" cap="flat" cmpd="sng" algn="ctr">
            <a:solidFill>
              <a:schemeClr val="tx1"/>
            </a:solidFill>
            <a:prstDash val="sysDash"/>
            <a:round/>
            <a:headEnd type="none" w="med" len="med"/>
            <a:tailEnd type="arrow"/>
          </a:ln>
          <a:effectLst/>
        </p:spPr>
      </p:cxnSp>
      <p:sp>
        <p:nvSpPr>
          <p:cNvPr id="27" name="Rectangular Callout 26"/>
          <p:cNvSpPr/>
          <p:nvPr/>
        </p:nvSpPr>
        <p:spPr bwMode="auto">
          <a:xfrm>
            <a:off x="6248400" y="2895600"/>
            <a:ext cx="2590800" cy="762000"/>
          </a:xfrm>
          <a:prstGeom prst="wedgeRectCallout">
            <a:avLst>
              <a:gd name="adj1" fmla="val 36881"/>
              <a:gd name="adj2" fmla="val 81441"/>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0" tIns="45720" rIns="0" bIns="45720" numCol="1" rtlCol="0" anchor="t" anchorCtr="0" compatLnSpc="1">
            <a:prstTxWarp prst="textNoShape">
              <a:avLst/>
            </a:prstTxWarp>
            <a:spAutoFit/>
          </a:bodyPr>
          <a:lstStyle/>
          <a:p>
            <a:pPr lvl="1"/>
            <a:r>
              <a:rPr lang="en-US" sz="2200" dirty="0" smtClean="0"/>
              <a:t>In short, it’s extremely brittle</a:t>
            </a:r>
          </a:p>
        </p:txBody>
      </p:sp>
      <p:sp>
        <p:nvSpPr>
          <p:cNvPr id="29" name="TextBox 28"/>
          <p:cNvSpPr txBox="1"/>
          <p:nvPr/>
        </p:nvSpPr>
        <p:spPr>
          <a:xfrm>
            <a:off x="990600" y="5665113"/>
            <a:ext cx="4764020" cy="430887"/>
          </a:xfrm>
          <a:prstGeom prst="rect">
            <a:avLst/>
          </a:prstGeom>
          <a:noFill/>
        </p:spPr>
        <p:txBody>
          <a:bodyPr wrap="none" rtlCol="0">
            <a:spAutoFit/>
          </a:bodyPr>
          <a:lstStyle/>
          <a:p>
            <a:pPr marL="0" lvl="1"/>
            <a:r>
              <a:rPr lang="en-US" sz="2200" dirty="0" smtClean="0"/>
              <a:t>What about the intermediate valves?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9" grpId="0"/>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title"/>
          </p:nvPr>
        </p:nvSpPr>
        <p:spPr/>
        <p:txBody>
          <a:bodyPr/>
          <a:lstStyle/>
          <a:p>
            <a:r>
              <a:rPr lang="en-US" smtClean="0"/>
              <a:t>Possible Changes</a:t>
            </a:r>
          </a:p>
        </p:txBody>
      </p:sp>
      <p:sp>
        <p:nvSpPr>
          <p:cNvPr id="133" name="Content Placeholder 132"/>
          <p:cNvSpPr>
            <a:spLocks noGrp="1"/>
          </p:cNvSpPr>
          <p:nvPr>
            <p:ph idx="1"/>
          </p:nvPr>
        </p:nvSpPr>
        <p:spPr/>
        <p:txBody>
          <a:bodyPr/>
          <a:lstStyle/>
          <a:p>
            <a:r>
              <a:rPr lang="en-US" dirty="0" smtClean="0"/>
              <a:t>… we make changes:</a:t>
            </a:r>
          </a:p>
          <a:p>
            <a:pPr lvl="1"/>
            <a:r>
              <a:rPr lang="en-US" dirty="0" smtClean="0"/>
              <a:t>Add a valve in the middle of a pipe</a:t>
            </a:r>
          </a:p>
          <a:p>
            <a:pPr lvl="1"/>
            <a:r>
              <a:rPr lang="en-US" dirty="0" smtClean="0"/>
              <a:t>Change target of product</a:t>
            </a:r>
          </a:p>
          <a:p>
            <a:pPr lvl="1"/>
            <a:r>
              <a:rPr lang="en-US" dirty="0" smtClean="0"/>
              <a:t>Add a new tank</a:t>
            </a:r>
          </a:p>
          <a:p>
            <a:pPr lvl="1"/>
            <a:r>
              <a:rPr lang="en-US" dirty="0" smtClean="0"/>
              <a:t>Delete a pump, etc</a:t>
            </a:r>
          </a:p>
          <a:p>
            <a:endParaRPr lang="en-US" dirty="0"/>
          </a:p>
        </p:txBody>
      </p:sp>
      <p:sp>
        <p:nvSpPr>
          <p:cNvPr id="81923" name="Line 4"/>
          <p:cNvSpPr>
            <a:spLocks noChangeShapeType="1"/>
          </p:cNvSpPr>
          <p:nvPr/>
        </p:nvSpPr>
        <p:spPr bwMode="auto">
          <a:xfrm flipV="1">
            <a:off x="4648200" y="3022600"/>
            <a:ext cx="1385888" cy="1509713"/>
          </a:xfrm>
          <a:prstGeom prst="line">
            <a:avLst/>
          </a:prstGeom>
          <a:noFill/>
          <a:ln w="57150">
            <a:solidFill>
              <a:srgbClr val="000000"/>
            </a:solidFill>
            <a:round/>
            <a:headEnd type="triangle" w="med" len="med"/>
            <a:tailEnd/>
          </a:ln>
        </p:spPr>
        <p:txBody>
          <a:bodyPr lIns="173736" tIns="82296" rIns="173736" bIns="82296" anchor="ctr">
            <a:prstTxWarp prst="textNoShape">
              <a:avLst/>
            </a:prstTxWarp>
            <a:spAutoFit/>
          </a:bodyPr>
          <a:lstStyle/>
          <a:p>
            <a:endParaRPr lang="en-US"/>
          </a:p>
        </p:txBody>
      </p:sp>
      <p:sp>
        <p:nvSpPr>
          <p:cNvPr id="81924" name="Text Box 5"/>
          <p:cNvSpPr txBox="1">
            <a:spLocks noChangeArrowheads="1"/>
          </p:cNvSpPr>
          <p:nvPr/>
        </p:nvSpPr>
        <p:spPr bwMode="auto">
          <a:xfrm>
            <a:off x="5715000" y="2340263"/>
            <a:ext cx="2751138" cy="918588"/>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sz="2500" b="1" i="1" dirty="0">
                <a:latin typeface="Comic Sans MS"/>
              </a:rPr>
              <a:t>New Valve # 23!</a:t>
            </a:r>
          </a:p>
        </p:txBody>
      </p:sp>
      <p:grpSp>
        <p:nvGrpSpPr>
          <p:cNvPr id="81925" name="Group 6"/>
          <p:cNvGrpSpPr>
            <a:grpSpLocks/>
          </p:cNvGrpSpPr>
          <p:nvPr/>
        </p:nvGrpSpPr>
        <p:grpSpPr bwMode="auto">
          <a:xfrm>
            <a:off x="1635125" y="3403600"/>
            <a:ext cx="6467475" cy="2844800"/>
            <a:chOff x="815" y="1180"/>
            <a:chExt cx="5147" cy="2588"/>
          </a:xfrm>
        </p:grpSpPr>
        <p:sp>
          <p:nvSpPr>
            <p:cNvPr id="81929" name="Rectangle 7"/>
            <p:cNvSpPr>
              <a:spLocks noChangeArrowheads="1"/>
            </p:cNvSpPr>
            <p:nvPr/>
          </p:nvSpPr>
          <p:spPr bwMode="auto">
            <a:xfrm>
              <a:off x="912" y="1392"/>
              <a:ext cx="768" cy="672"/>
            </a:xfrm>
            <a:prstGeom prst="rect">
              <a:avLst/>
            </a:prstGeom>
            <a:solidFill>
              <a:srgbClr val="8CF4EA"/>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1930" name="Rectangle 8"/>
            <p:cNvSpPr>
              <a:spLocks noChangeArrowheads="1"/>
            </p:cNvSpPr>
            <p:nvPr/>
          </p:nvSpPr>
          <p:spPr bwMode="auto">
            <a:xfrm>
              <a:off x="4548" y="1392"/>
              <a:ext cx="768" cy="672"/>
            </a:xfrm>
            <a:prstGeom prst="rect">
              <a:avLst/>
            </a:prstGeom>
            <a:solidFill>
              <a:srgbClr val="8CF4EA"/>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1931" name="Line 9"/>
            <p:cNvSpPr>
              <a:spLocks noChangeShapeType="1"/>
            </p:cNvSpPr>
            <p:nvPr/>
          </p:nvSpPr>
          <p:spPr bwMode="auto">
            <a:xfrm>
              <a:off x="5316" y="1727"/>
              <a:ext cx="552" cy="0"/>
            </a:xfrm>
            <a:prstGeom prst="line">
              <a:avLst/>
            </a:prstGeom>
            <a:noFill/>
            <a:ln w="28575">
              <a:solidFill>
                <a:srgbClr val="000000"/>
              </a:solidFill>
              <a:round/>
              <a:headEnd/>
              <a:tailEnd/>
            </a:ln>
          </p:spPr>
          <p:txBody>
            <a:bodyPr wrap="none" lIns="173736" tIns="82296" rIns="173736" bIns="82296" anchor="ctr">
              <a:prstTxWarp prst="textNoShape">
                <a:avLst/>
              </a:prstTxWarp>
              <a:spAutoFit/>
            </a:bodyPr>
            <a:lstStyle/>
            <a:p>
              <a:endParaRPr lang="en-US"/>
            </a:p>
          </p:txBody>
        </p:sp>
        <p:sp>
          <p:nvSpPr>
            <p:cNvPr id="81932" name="AutoShape 10"/>
            <p:cNvSpPr>
              <a:spLocks noChangeAspect="1" noChangeArrowheads="1"/>
            </p:cNvSpPr>
            <p:nvPr/>
          </p:nvSpPr>
          <p:spPr bwMode="auto">
            <a:xfrm rot="2708947">
              <a:off x="5594" y="1675"/>
              <a:ext cx="108" cy="110"/>
            </a:xfrm>
            <a:prstGeom prst="rtTriangle">
              <a:avLst/>
            </a:prstGeom>
            <a:solidFill>
              <a:srgbClr val="FC0128"/>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1933" name="AutoShape 11"/>
            <p:cNvSpPr>
              <a:spLocks noChangeAspect="1" noChangeArrowheads="1"/>
            </p:cNvSpPr>
            <p:nvPr/>
          </p:nvSpPr>
          <p:spPr bwMode="auto">
            <a:xfrm rot="-8091053">
              <a:off x="5438" y="1674"/>
              <a:ext cx="110" cy="110"/>
            </a:xfrm>
            <a:prstGeom prst="rtTriangle">
              <a:avLst/>
            </a:prstGeom>
            <a:solidFill>
              <a:srgbClr val="FC0128"/>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cxnSp>
          <p:nvCxnSpPr>
            <p:cNvPr id="81934" name="AutoShape 12"/>
            <p:cNvCxnSpPr>
              <a:cxnSpLocks noChangeShapeType="1"/>
            </p:cNvCxnSpPr>
            <p:nvPr/>
          </p:nvCxnSpPr>
          <p:spPr bwMode="auto">
            <a:xfrm>
              <a:off x="1689" y="1728"/>
              <a:ext cx="347" cy="0"/>
            </a:xfrm>
            <a:prstGeom prst="straightConnector1">
              <a:avLst/>
            </a:prstGeom>
            <a:noFill/>
            <a:ln w="28575">
              <a:solidFill>
                <a:srgbClr val="000000"/>
              </a:solidFill>
              <a:round/>
              <a:headEnd/>
              <a:tailEnd/>
            </a:ln>
          </p:spPr>
        </p:cxnSp>
        <p:cxnSp>
          <p:nvCxnSpPr>
            <p:cNvPr id="81935" name="AutoShape 13"/>
            <p:cNvCxnSpPr>
              <a:cxnSpLocks noChangeShapeType="1"/>
            </p:cNvCxnSpPr>
            <p:nvPr/>
          </p:nvCxnSpPr>
          <p:spPr bwMode="auto">
            <a:xfrm>
              <a:off x="2029" y="1526"/>
              <a:ext cx="0" cy="444"/>
            </a:xfrm>
            <a:prstGeom prst="straightConnector1">
              <a:avLst/>
            </a:prstGeom>
            <a:noFill/>
            <a:ln w="28575">
              <a:solidFill>
                <a:srgbClr val="000000"/>
              </a:solidFill>
              <a:round/>
              <a:headEnd/>
              <a:tailEnd/>
            </a:ln>
          </p:spPr>
        </p:cxnSp>
        <p:cxnSp>
          <p:nvCxnSpPr>
            <p:cNvPr id="81936" name="AutoShape 14"/>
            <p:cNvCxnSpPr>
              <a:cxnSpLocks noChangeShapeType="1"/>
            </p:cNvCxnSpPr>
            <p:nvPr/>
          </p:nvCxnSpPr>
          <p:spPr bwMode="auto">
            <a:xfrm>
              <a:off x="2027" y="1528"/>
              <a:ext cx="2164" cy="0"/>
            </a:xfrm>
            <a:prstGeom prst="straightConnector1">
              <a:avLst/>
            </a:prstGeom>
            <a:noFill/>
            <a:ln w="28575">
              <a:solidFill>
                <a:srgbClr val="000000"/>
              </a:solidFill>
              <a:round/>
              <a:headEnd/>
              <a:tailEnd/>
            </a:ln>
          </p:spPr>
        </p:cxnSp>
        <p:cxnSp>
          <p:nvCxnSpPr>
            <p:cNvPr id="81937" name="AutoShape 15"/>
            <p:cNvCxnSpPr>
              <a:cxnSpLocks noChangeShapeType="1"/>
            </p:cNvCxnSpPr>
            <p:nvPr/>
          </p:nvCxnSpPr>
          <p:spPr bwMode="auto">
            <a:xfrm>
              <a:off x="2021" y="1963"/>
              <a:ext cx="2164" cy="0"/>
            </a:xfrm>
            <a:prstGeom prst="straightConnector1">
              <a:avLst/>
            </a:prstGeom>
            <a:noFill/>
            <a:ln w="28575">
              <a:solidFill>
                <a:srgbClr val="000000"/>
              </a:solidFill>
              <a:round/>
              <a:headEnd/>
              <a:tailEnd/>
            </a:ln>
          </p:spPr>
        </p:cxnSp>
        <p:cxnSp>
          <p:nvCxnSpPr>
            <p:cNvPr id="81938" name="AutoShape 16"/>
            <p:cNvCxnSpPr>
              <a:cxnSpLocks noChangeShapeType="1"/>
            </p:cNvCxnSpPr>
            <p:nvPr/>
          </p:nvCxnSpPr>
          <p:spPr bwMode="auto">
            <a:xfrm flipH="1">
              <a:off x="4188" y="1724"/>
              <a:ext cx="352" cy="0"/>
            </a:xfrm>
            <a:prstGeom prst="straightConnector1">
              <a:avLst/>
            </a:prstGeom>
            <a:noFill/>
            <a:ln w="28575">
              <a:solidFill>
                <a:srgbClr val="000000"/>
              </a:solidFill>
              <a:round/>
              <a:headEnd/>
              <a:tailEnd/>
            </a:ln>
          </p:spPr>
        </p:cxnSp>
        <p:cxnSp>
          <p:nvCxnSpPr>
            <p:cNvPr id="81939" name="AutoShape 17"/>
            <p:cNvCxnSpPr>
              <a:cxnSpLocks noChangeShapeType="1"/>
            </p:cNvCxnSpPr>
            <p:nvPr/>
          </p:nvCxnSpPr>
          <p:spPr bwMode="auto">
            <a:xfrm>
              <a:off x="4185" y="1526"/>
              <a:ext cx="1" cy="446"/>
            </a:xfrm>
            <a:prstGeom prst="straightConnector1">
              <a:avLst/>
            </a:prstGeom>
            <a:noFill/>
            <a:ln w="28575">
              <a:solidFill>
                <a:srgbClr val="000000"/>
              </a:solidFill>
              <a:round/>
              <a:headEnd/>
              <a:tailEnd/>
            </a:ln>
          </p:spPr>
        </p:cxnSp>
        <p:sp>
          <p:nvSpPr>
            <p:cNvPr id="81940" name="AutoShape 18"/>
            <p:cNvSpPr>
              <a:spLocks noChangeAspect="1" noChangeArrowheads="1"/>
            </p:cNvSpPr>
            <p:nvPr/>
          </p:nvSpPr>
          <p:spPr bwMode="auto">
            <a:xfrm rot="2708947">
              <a:off x="4404" y="1669"/>
              <a:ext cx="108" cy="110"/>
            </a:xfrm>
            <a:prstGeom prst="rtTriangle">
              <a:avLst/>
            </a:prstGeom>
            <a:solidFill>
              <a:srgbClr val="FC0128"/>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1941" name="AutoShape 19"/>
            <p:cNvSpPr>
              <a:spLocks noChangeAspect="1" noChangeArrowheads="1"/>
            </p:cNvSpPr>
            <p:nvPr/>
          </p:nvSpPr>
          <p:spPr bwMode="auto">
            <a:xfrm rot="-8091053">
              <a:off x="4248" y="1668"/>
              <a:ext cx="110" cy="110"/>
            </a:xfrm>
            <a:prstGeom prst="rtTriangle">
              <a:avLst/>
            </a:prstGeom>
            <a:solidFill>
              <a:srgbClr val="FC0128"/>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1942" name="AutoShape 20"/>
            <p:cNvSpPr>
              <a:spLocks noChangeAspect="1" noChangeArrowheads="1"/>
            </p:cNvSpPr>
            <p:nvPr/>
          </p:nvSpPr>
          <p:spPr bwMode="auto">
            <a:xfrm rot="2708947">
              <a:off x="1870" y="1674"/>
              <a:ext cx="137" cy="139"/>
            </a:xfrm>
            <a:prstGeom prst="rtTriangle">
              <a:avLst/>
            </a:prstGeom>
            <a:solidFill>
              <a:srgbClr val="FFFF00"/>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1943" name="AutoShape 21"/>
            <p:cNvSpPr>
              <a:spLocks noChangeAspect="1" noChangeArrowheads="1"/>
            </p:cNvSpPr>
            <p:nvPr/>
          </p:nvSpPr>
          <p:spPr bwMode="auto">
            <a:xfrm rot="2708947">
              <a:off x="2423" y="1485"/>
              <a:ext cx="108"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1944" name="AutoShape 22"/>
            <p:cNvSpPr>
              <a:spLocks noChangeAspect="1" noChangeArrowheads="1"/>
            </p:cNvSpPr>
            <p:nvPr/>
          </p:nvSpPr>
          <p:spPr bwMode="auto">
            <a:xfrm rot="-8091053">
              <a:off x="2267" y="1485"/>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1945" name="AutoShape 23"/>
            <p:cNvSpPr>
              <a:spLocks noChangeAspect="1" noChangeArrowheads="1"/>
            </p:cNvSpPr>
            <p:nvPr/>
          </p:nvSpPr>
          <p:spPr bwMode="auto">
            <a:xfrm rot="2708947">
              <a:off x="3815" y="1480"/>
              <a:ext cx="108"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1946" name="AutoShape 24"/>
            <p:cNvSpPr>
              <a:spLocks noChangeAspect="1" noChangeArrowheads="1"/>
            </p:cNvSpPr>
            <p:nvPr/>
          </p:nvSpPr>
          <p:spPr bwMode="auto">
            <a:xfrm rot="-8091053">
              <a:off x="3658" y="1480"/>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1947" name="AutoShape 25"/>
            <p:cNvSpPr>
              <a:spLocks noChangeAspect="1" noChangeArrowheads="1"/>
            </p:cNvSpPr>
            <p:nvPr/>
          </p:nvSpPr>
          <p:spPr bwMode="auto">
            <a:xfrm rot="2708947">
              <a:off x="3814" y="1893"/>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1948" name="AutoShape 26"/>
            <p:cNvSpPr>
              <a:spLocks noChangeAspect="1" noChangeArrowheads="1"/>
            </p:cNvSpPr>
            <p:nvPr/>
          </p:nvSpPr>
          <p:spPr bwMode="auto">
            <a:xfrm rot="-8091053">
              <a:off x="3657" y="1894"/>
              <a:ext cx="111" cy="110"/>
            </a:xfrm>
            <a:prstGeom prst="rtTriangle">
              <a:avLst/>
            </a:prstGeom>
            <a:solidFill>
              <a:srgbClr val="8CF4EA"/>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1949" name="Line 27"/>
            <p:cNvSpPr>
              <a:spLocks noChangeShapeType="1"/>
            </p:cNvSpPr>
            <p:nvPr/>
          </p:nvSpPr>
          <p:spPr bwMode="auto">
            <a:xfrm>
              <a:off x="2761" y="1527"/>
              <a:ext cx="0" cy="328"/>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1950" name="Arc 28"/>
            <p:cNvSpPr>
              <a:spLocks/>
            </p:cNvSpPr>
            <p:nvPr/>
          </p:nvSpPr>
          <p:spPr bwMode="auto">
            <a:xfrm rot="5400000" flipH="1">
              <a:off x="2737" y="1878"/>
              <a:ext cx="192" cy="144"/>
            </a:xfrm>
            <a:custGeom>
              <a:avLst/>
              <a:gdLst>
                <a:gd name="T0" fmla="*/ 0 w 43151"/>
                <a:gd name="T1" fmla="*/ 0 h 21600"/>
                <a:gd name="T2" fmla="*/ 0 w 43151"/>
                <a:gd name="T3" fmla="*/ 0 h 21600"/>
                <a:gd name="T4" fmla="*/ 0 w 43151"/>
                <a:gd name="T5" fmla="*/ 0 h 21600"/>
                <a:gd name="T6" fmla="*/ 0 60000 65536"/>
                <a:gd name="T7" fmla="*/ 0 60000 65536"/>
                <a:gd name="T8" fmla="*/ 0 60000 65536"/>
                <a:gd name="T9" fmla="*/ 0 w 43151"/>
                <a:gd name="T10" fmla="*/ 0 h 21600"/>
                <a:gd name="T11" fmla="*/ 43151 w 43151"/>
                <a:gd name="T12" fmla="*/ 21600 h 21600"/>
              </a:gdLst>
              <a:ahLst/>
              <a:cxnLst>
                <a:cxn ang="T6">
                  <a:pos x="T0" y="T1"/>
                </a:cxn>
                <a:cxn ang="T7">
                  <a:pos x="T2" y="T3"/>
                </a:cxn>
                <a:cxn ang="T8">
                  <a:pos x="T4" y="T5"/>
                </a:cxn>
              </a:cxnLst>
              <a:rect l="T9" t="T10" r="T11" b="T12"/>
              <a:pathLst>
                <a:path w="43151" h="21600" fill="none" extrusionOk="0">
                  <a:moveTo>
                    <a:pt x="-1" y="20149"/>
                  </a:moveTo>
                  <a:cubicBezTo>
                    <a:pt x="762" y="8809"/>
                    <a:pt x="10184" y="-1"/>
                    <a:pt x="21551" y="-1"/>
                  </a:cubicBezTo>
                  <a:cubicBezTo>
                    <a:pt x="33480" y="-1"/>
                    <a:pt x="43151" y="9670"/>
                    <a:pt x="43151" y="21600"/>
                  </a:cubicBezTo>
                </a:path>
                <a:path w="43151" h="21600" stroke="0" extrusionOk="0">
                  <a:moveTo>
                    <a:pt x="-1" y="20149"/>
                  </a:moveTo>
                  <a:cubicBezTo>
                    <a:pt x="762" y="8809"/>
                    <a:pt x="10184" y="-1"/>
                    <a:pt x="21551" y="-1"/>
                  </a:cubicBezTo>
                  <a:cubicBezTo>
                    <a:pt x="33480" y="-1"/>
                    <a:pt x="43151" y="9670"/>
                    <a:pt x="43151" y="21600"/>
                  </a:cubicBezTo>
                  <a:lnTo>
                    <a:pt x="21551" y="21600"/>
                  </a:lnTo>
                  <a:close/>
                </a:path>
              </a:pathLst>
            </a:cu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1951" name="Line 29"/>
            <p:cNvSpPr>
              <a:spLocks noChangeShapeType="1"/>
            </p:cNvSpPr>
            <p:nvPr/>
          </p:nvSpPr>
          <p:spPr bwMode="auto">
            <a:xfrm>
              <a:off x="2774" y="2047"/>
              <a:ext cx="0" cy="328"/>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1952" name="Line 30"/>
            <p:cNvSpPr>
              <a:spLocks noChangeShapeType="1"/>
            </p:cNvSpPr>
            <p:nvPr/>
          </p:nvSpPr>
          <p:spPr bwMode="auto">
            <a:xfrm>
              <a:off x="3021" y="1971"/>
              <a:ext cx="0" cy="329"/>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1953" name="Arc 31"/>
            <p:cNvSpPr>
              <a:spLocks/>
            </p:cNvSpPr>
            <p:nvPr/>
          </p:nvSpPr>
          <p:spPr bwMode="auto">
            <a:xfrm rot="18347" flipH="1">
              <a:off x="2937" y="2231"/>
              <a:ext cx="192" cy="143"/>
            </a:xfrm>
            <a:custGeom>
              <a:avLst/>
              <a:gdLst>
                <a:gd name="T0" fmla="*/ 0 w 43113"/>
                <a:gd name="T1" fmla="*/ 0 h 21600"/>
                <a:gd name="T2" fmla="*/ 0 w 43113"/>
                <a:gd name="T3" fmla="*/ 0 h 21600"/>
                <a:gd name="T4" fmla="*/ 0 w 43113"/>
                <a:gd name="T5" fmla="*/ 0 h 21600"/>
                <a:gd name="T6" fmla="*/ 0 60000 65536"/>
                <a:gd name="T7" fmla="*/ 0 60000 65536"/>
                <a:gd name="T8" fmla="*/ 0 60000 65536"/>
                <a:gd name="T9" fmla="*/ 0 w 43113"/>
                <a:gd name="T10" fmla="*/ 0 h 21600"/>
                <a:gd name="T11" fmla="*/ 43113 w 43113"/>
                <a:gd name="T12" fmla="*/ 21600 h 21600"/>
              </a:gdLst>
              <a:ahLst/>
              <a:cxnLst>
                <a:cxn ang="T6">
                  <a:pos x="T0" y="T1"/>
                </a:cxn>
                <a:cxn ang="T7">
                  <a:pos x="T2" y="T3"/>
                </a:cxn>
                <a:cxn ang="T8">
                  <a:pos x="T4" y="T5"/>
                </a:cxn>
              </a:cxnLst>
              <a:rect l="T9" t="T10" r="T11" b="T12"/>
              <a:pathLst>
                <a:path w="43113" h="21600" fill="none" extrusionOk="0">
                  <a:moveTo>
                    <a:pt x="-1" y="20149"/>
                  </a:moveTo>
                  <a:cubicBezTo>
                    <a:pt x="762" y="8809"/>
                    <a:pt x="10184" y="-1"/>
                    <a:pt x="21551" y="-1"/>
                  </a:cubicBezTo>
                  <a:cubicBezTo>
                    <a:pt x="32981" y="-1"/>
                    <a:pt x="42433" y="8905"/>
                    <a:pt x="43112" y="20316"/>
                  </a:cubicBezTo>
                </a:path>
                <a:path w="43113" h="21600" stroke="0" extrusionOk="0">
                  <a:moveTo>
                    <a:pt x="-1" y="20149"/>
                  </a:moveTo>
                  <a:cubicBezTo>
                    <a:pt x="762" y="8809"/>
                    <a:pt x="10184" y="-1"/>
                    <a:pt x="21551" y="-1"/>
                  </a:cubicBezTo>
                  <a:cubicBezTo>
                    <a:pt x="32981" y="-1"/>
                    <a:pt x="42433" y="8905"/>
                    <a:pt x="43112" y="20316"/>
                  </a:cubicBezTo>
                  <a:lnTo>
                    <a:pt x="21551" y="21600"/>
                  </a:lnTo>
                  <a:close/>
                </a:path>
              </a:pathLst>
            </a:cu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1954" name="Line 32"/>
            <p:cNvSpPr>
              <a:spLocks noChangeShapeType="1"/>
            </p:cNvSpPr>
            <p:nvPr/>
          </p:nvSpPr>
          <p:spPr bwMode="auto">
            <a:xfrm>
              <a:off x="3035" y="2491"/>
              <a:ext cx="0" cy="329"/>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1955" name="Rectangle 33"/>
            <p:cNvSpPr>
              <a:spLocks noChangeArrowheads="1"/>
            </p:cNvSpPr>
            <p:nvPr/>
          </p:nvSpPr>
          <p:spPr bwMode="auto">
            <a:xfrm>
              <a:off x="912" y="2244"/>
              <a:ext cx="768" cy="672"/>
            </a:xfrm>
            <a:prstGeom prst="rect">
              <a:avLst/>
            </a:prstGeom>
            <a:solidFill>
              <a:srgbClr val="8CF4EA"/>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1956" name="Rectangle 34"/>
            <p:cNvSpPr>
              <a:spLocks noChangeArrowheads="1"/>
            </p:cNvSpPr>
            <p:nvPr/>
          </p:nvSpPr>
          <p:spPr bwMode="auto">
            <a:xfrm>
              <a:off x="4548" y="2244"/>
              <a:ext cx="768" cy="672"/>
            </a:xfrm>
            <a:prstGeom prst="rect">
              <a:avLst/>
            </a:prstGeom>
            <a:solidFill>
              <a:srgbClr val="8CF4EA"/>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1957" name="Line 35"/>
            <p:cNvSpPr>
              <a:spLocks noChangeShapeType="1"/>
            </p:cNvSpPr>
            <p:nvPr/>
          </p:nvSpPr>
          <p:spPr bwMode="auto">
            <a:xfrm>
              <a:off x="5316" y="2579"/>
              <a:ext cx="552" cy="0"/>
            </a:xfrm>
            <a:prstGeom prst="line">
              <a:avLst/>
            </a:prstGeom>
            <a:noFill/>
            <a:ln w="28575">
              <a:solidFill>
                <a:srgbClr val="000000"/>
              </a:solidFill>
              <a:round/>
              <a:headEnd/>
              <a:tailEnd/>
            </a:ln>
          </p:spPr>
          <p:txBody>
            <a:bodyPr wrap="none" lIns="173736" tIns="82296" rIns="173736" bIns="82296" anchor="ctr">
              <a:prstTxWarp prst="textNoShape">
                <a:avLst/>
              </a:prstTxWarp>
              <a:spAutoFit/>
            </a:bodyPr>
            <a:lstStyle/>
            <a:p>
              <a:endParaRPr lang="en-US"/>
            </a:p>
          </p:txBody>
        </p:sp>
        <p:sp>
          <p:nvSpPr>
            <p:cNvPr id="81958" name="AutoShape 36"/>
            <p:cNvSpPr>
              <a:spLocks noChangeAspect="1" noChangeArrowheads="1"/>
            </p:cNvSpPr>
            <p:nvPr/>
          </p:nvSpPr>
          <p:spPr bwMode="auto">
            <a:xfrm rot="2708947">
              <a:off x="5594" y="2527"/>
              <a:ext cx="108" cy="110"/>
            </a:xfrm>
            <a:prstGeom prst="rtTriangle">
              <a:avLst/>
            </a:prstGeom>
            <a:solidFill>
              <a:srgbClr val="FC0128"/>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1959" name="AutoShape 37"/>
            <p:cNvSpPr>
              <a:spLocks noChangeAspect="1" noChangeArrowheads="1"/>
            </p:cNvSpPr>
            <p:nvPr/>
          </p:nvSpPr>
          <p:spPr bwMode="auto">
            <a:xfrm rot="-8091053">
              <a:off x="5438" y="2526"/>
              <a:ext cx="110" cy="110"/>
            </a:xfrm>
            <a:prstGeom prst="rtTriangle">
              <a:avLst/>
            </a:prstGeom>
            <a:solidFill>
              <a:srgbClr val="FC0128"/>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cxnSp>
          <p:nvCxnSpPr>
            <p:cNvPr id="81960" name="AutoShape 38"/>
            <p:cNvCxnSpPr>
              <a:cxnSpLocks noChangeShapeType="1"/>
            </p:cNvCxnSpPr>
            <p:nvPr/>
          </p:nvCxnSpPr>
          <p:spPr bwMode="auto">
            <a:xfrm>
              <a:off x="1689" y="2580"/>
              <a:ext cx="347" cy="0"/>
            </a:xfrm>
            <a:prstGeom prst="straightConnector1">
              <a:avLst/>
            </a:prstGeom>
            <a:noFill/>
            <a:ln w="28575">
              <a:solidFill>
                <a:srgbClr val="000000"/>
              </a:solidFill>
              <a:round/>
              <a:headEnd/>
              <a:tailEnd/>
            </a:ln>
          </p:spPr>
        </p:cxnSp>
        <p:cxnSp>
          <p:nvCxnSpPr>
            <p:cNvPr id="81961" name="AutoShape 39"/>
            <p:cNvCxnSpPr>
              <a:cxnSpLocks noChangeShapeType="1"/>
            </p:cNvCxnSpPr>
            <p:nvPr/>
          </p:nvCxnSpPr>
          <p:spPr bwMode="auto">
            <a:xfrm>
              <a:off x="2029" y="2369"/>
              <a:ext cx="0" cy="444"/>
            </a:xfrm>
            <a:prstGeom prst="straightConnector1">
              <a:avLst/>
            </a:prstGeom>
            <a:noFill/>
            <a:ln w="28575">
              <a:solidFill>
                <a:srgbClr val="000000"/>
              </a:solidFill>
              <a:round/>
              <a:headEnd/>
              <a:tailEnd/>
            </a:ln>
          </p:spPr>
        </p:cxnSp>
        <p:cxnSp>
          <p:nvCxnSpPr>
            <p:cNvPr id="81962" name="AutoShape 40"/>
            <p:cNvCxnSpPr>
              <a:cxnSpLocks noChangeShapeType="1"/>
            </p:cNvCxnSpPr>
            <p:nvPr/>
          </p:nvCxnSpPr>
          <p:spPr bwMode="auto">
            <a:xfrm>
              <a:off x="2021" y="2815"/>
              <a:ext cx="2164" cy="0"/>
            </a:xfrm>
            <a:prstGeom prst="straightConnector1">
              <a:avLst/>
            </a:prstGeom>
            <a:noFill/>
            <a:ln w="28575">
              <a:solidFill>
                <a:srgbClr val="000000"/>
              </a:solidFill>
              <a:round/>
              <a:headEnd/>
              <a:tailEnd/>
            </a:ln>
          </p:spPr>
        </p:cxnSp>
        <p:cxnSp>
          <p:nvCxnSpPr>
            <p:cNvPr id="81963" name="AutoShape 41"/>
            <p:cNvCxnSpPr>
              <a:cxnSpLocks noChangeShapeType="1"/>
            </p:cNvCxnSpPr>
            <p:nvPr/>
          </p:nvCxnSpPr>
          <p:spPr bwMode="auto">
            <a:xfrm flipH="1">
              <a:off x="4188" y="2576"/>
              <a:ext cx="352" cy="0"/>
            </a:xfrm>
            <a:prstGeom prst="straightConnector1">
              <a:avLst/>
            </a:prstGeom>
            <a:noFill/>
            <a:ln w="28575">
              <a:solidFill>
                <a:srgbClr val="000000"/>
              </a:solidFill>
              <a:round/>
              <a:headEnd/>
              <a:tailEnd/>
            </a:ln>
          </p:spPr>
        </p:cxnSp>
        <p:cxnSp>
          <p:nvCxnSpPr>
            <p:cNvPr id="81964" name="AutoShape 42"/>
            <p:cNvCxnSpPr>
              <a:cxnSpLocks noChangeShapeType="1"/>
            </p:cNvCxnSpPr>
            <p:nvPr/>
          </p:nvCxnSpPr>
          <p:spPr bwMode="auto">
            <a:xfrm>
              <a:off x="4177" y="2378"/>
              <a:ext cx="1" cy="446"/>
            </a:xfrm>
            <a:prstGeom prst="straightConnector1">
              <a:avLst/>
            </a:prstGeom>
            <a:noFill/>
            <a:ln w="28575">
              <a:solidFill>
                <a:srgbClr val="000000"/>
              </a:solidFill>
              <a:round/>
              <a:headEnd/>
              <a:tailEnd/>
            </a:ln>
          </p:spPr>
        </p:cxnSp>
        <p:sp>
          <p:nvSpPr>
            <p:cNvPr id="81965" name="AutoShape 43"/>
            <p:cNvSpPr>
              <a:spLocks noChangeAspect="1" noChangeArrowheads="1"/>
            </p:cNvSpPr>
            <p:nvPr/>
          </p:nvSpPr>
          <p:spPr bwMode="auto">
            <a:xfrm rot="2708947">
              <a:off x="4404" y="2521"/>
              <a:ext cx="108" cy="110"/>
            </a:xfrm>
            <a:prstGeom prst="rtTriangle">
              <a:avLst/>
            </a:prstGeom>
            <a:solidFill>
              <a:srgbClr val="FC0128"/>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1966" name="AutoShape 44"/>
            <p:cNvSpPr>
              <a:spLocks noChangeAspect="1" noChangeArrowheads="1"/>
            </p:cNvSpPr>
            <p:nvPr/>
          </p:nvSpPr>
          <p:spPr bwMode="auto">
            <a:xfrm rot="-8091053">
              <a:off x="4248" y="2520"/>
              <a:ext cx="110" cy="110"/>
            </a:xfrm>
            <a:prstGeom prst="rtTriangle">
              <a:avLst/>
            </a:prstGeom>
            <a:solidFill>
              <a:srgbClr val="FC0128"/>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1967" name="AutoShape 45"/>
            <p:cNvSpPr>
              <a:spLocks noChangeAspect="1" noChangeArrowheads="1"/>
            </p:cNvSpPr>
            <p:nvPr/>
          </p:nvSpPr>
          <p:spPr bwMode="auto">
            <a:xfrm rot="2708947">
              <a:off x="1877" y="2522"/>
              <a:ext cx="108"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1968" name="AutoShape 46"/>
            <p:cNvSpPr>
              <a:spLocks noChangeAspect="1" noChangeArrowheads="1"/>
            </p:cNvSpPr>
            <p:nvPr/>
          </p:nvSpPr>
          <p:spPr bwMode="auto">
            <a:xfrm rot="-8091053">
              <a:off x="1720" y="2522"/>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1969" name="AutoShape 47"/>
            <p:cNvSpPr>
              <a:spLocks noChangeAspect="1" noChangeArrowheads="1"/>
            </p:cNvSpPr>
            <p:nvPr/>
          </p:nvSpPr>
          <p:spPr bwMode="auto">
            <a:xfrm rot="2708947">
              <a:off x="2423" y="2337"/>
              <a:ext cx="108"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1970" name="AutoShape 48"/>
            <p:cNvSpPr>
              <a:spLocks noChangeAspect="1" noChangeArrowheads="1"/>
            </p:cNvSpPr>
            <p:nvPr/>
          </p:nvSpPr>
          <p:spPr bwMode="auto">
            <a:xfrm rot="-8091053">
              <a:off x="2267" y="2337"/>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1971" name="AutoShape 49"/>
            <p:cNvSpPr>
              <a:spLocks noChangeAspect="1" noChangeArrowheads="1"/>
            </p:cNvSpPr>
            <p:nvPr/>
          </p:nvSpPr>
          <p:spPr bwMode="auto">
            <a:xfrm rot="2708947">
              <a:off x="2422" y="2751"/>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1972" name="AutoShape 50"/>
            <p:cNvSpPr>
              <a:spLocks noChangeAspect="1" noChangeArrowheads="1"/>
            </p:cNvSpPr>
            <p:nvPr/>
          </p:nvSpPr>
          <p:spPr bwMode="auto">
            <a:xfrm rot="-8091053">
              <a:off x="2267" y="2751"/>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1973" name="AutoShape 51"/>
            <p:cNvSpPr>
              <a:spLocks noChangeAspect="1" noChangeArrowheads="1"/>
            </p:cNvSpPr>
            <p:nvPr/>
          </p:nvSpPr>
          <p:spPr bwMode="auto">
            <a:xfrm rot="2708947">
              <a:off x="3815" y="2332"/>
              <a:ext cx="108"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1974" name="AutoShape 52"/>
            <p:cNvSpPr>
              <a:spLocks noChangeAspect="1" noChangeArrowheads="1"/>
            </p:cNvSpPr>
            <p:nvPr/>
          </p:nvSpPr>
          <p:spPr bwMode="auto">
            <a:xfrm rot="-8091053">
              <a:off x="3658" y="2332"/>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1975" name="AutoShape 53"/>
            <p:cNvSpPr>
              <a:spLocks noChangeAspect="1" noChangeArrowheads="1"/>
            </p:cNvSpPr>
            <p:nvPr/>
          </p:nvSpPr>
          <p:spPr bwMode="auto">
            <a:xfrm rot="2708947">
              <a:off x="3814" y="2745"/>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1976" name="AutoShape 54"/>
            <p:cNvSpPr>
              <a:spLocks noChangeAspect="1" noChangeArrowheads="1"/>
            </p:cNvSpPr>
            <p:nvPr/>
          </p:nvSpPr>
          <p:spPr bwMode="auto">
            <a:xfrm rot="-8091053">
              <a:off x="3657" y="2746"/>
              <a:ext cx="111"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1977" name="Rectangle 55"/>
            <p:cNvSpPr>
              <a:spLocks noChangeArrowheads="1"/>
            </p:cNvSpPr>
            <p:nvPr/>
          </p:nvSpPr>
          <p:spPr bwMode="auto">
            <a:xfrm>
              <a:off x="912" y="3096"/>
              <a:ext cx="768" cy="672"/>
            </a:xfrm>
            <a:prstGeom prst="rect">
              <a:avLst/>
            </a:prstGeom>
            <a:solidFill>
              <a:srgbClr val="8CF4EA"/>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1978" name="Rectangle 56"/>
            <p:cNvSpPr>
              <a:spLocks noChangeArrowheads="1"/>
            </p:cNvSpPr>
            <p:nvPr/>
          </p:nvSpPr>
          <p:spPr bwMode="auto">
            <a:xfrm>
              <a:off x="4548" y="3096"/>
              <a:ext cx="768" cy="672"/>
            </a:xfrm>
            <a:prstGeom prst="rect">
              <a:avLst/>
            </a:prstGeom>
            <a:solidFill>
              <a:srgbClr val="8CF4EA"/>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1979" name="Line 57"/>
            <p:cNvSpPr>
              <a:spLocks noChangeShapeType="1"/>
            </p:cNvSpPr>
            <p:nvPr/>
          </p:nvSpPr>
          <p:spPr bwMode="auto">
            <a:xfrm>
              <a:off x="5316" y="3432"/>
              <a:ext cx="552" cy="0"/>
            </a:xfrm>
            <a:prstGeom prst="line">
              <a:avLst/>
            </a:prstGeom>
            <a:noFill/>
            <a:ln w="28575">
              <a:solidFill>
                <a:srgbClr val="000000"/>
              </a:solidFill>
              <a:round/>
              <a:headEnd/>
              <a:tailEnd/>
            </a:ln>
          </p:spPr>
          <p:txBody>
            <a:bodyPr wrap="none" lIns="173736" tIns="82296" rIns="173736" bIns="82296" anchor="ctr">
              <a:prstTxWarp prst="textNoShape">
                <a:avLst/>
              </a:prstTxWarp>
              <a:spAutoFit/>
            </a:bodyPr>
            <a:lstStyle/>
            <a:p>
              <a:endParaRPr lang="en-US"/>
            </a:p>
          </p:txBody>
        </p:sp>
        <p:sp>
          <p:nvSpPr>
            <p:cNvPr id="81980" name="AutoShape 58"/>
            <p:cNvSpPr>
              <a:spLocks noChangeAspect="1" noChangeArrowheads="1"/>
            </p:cNvSpPr>
            <p:nvPr/>
          </p:nvSpPr>
          <p:spPr bwMode="auto">
            <a:xfrm rot="2708947">
              <a:off x="5594" y="3379"/>
              <a:ext cx="108" cy="110"/>
            </a:xfrm>
            <a:prstGeom prst="rtTriangle">
              <a:avLst/>
            </a:prstGeom>
            <a:solidFill>
              <a:srgbClr val="FC0128"/>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1981" name="AutoShape 59"/>
            <p:cNvSpPr>
              <a:spLocks noChangeAspect="1" noChangeArrowheads="1"/>
            </p:cNvSpPr>
            <p:nvPr/>
          </p:nvSpPr>
          <p:spPr bwMode="auto">
            <a:xfrm rot="-8091053">
              <a:off x="5438" y="3378"/>
              <a:ext cx="110" cy="110"/>
            </a:xfrm>
            <a:prstGeom prst="rtTriangle">
              <a:avLst/>
            </a:prstGeom>
            <a:solidFill>
              <a:srgbClr val="FC0128"/>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cxnSp>
          <p:nvCxnSpPr>
            <p:cNvPr id="81982" name="AutoShape 60"/>
            <p:cNvCxnSpPr>
              <a:cxnSpLocks noChangeShapeType="1"/>
            </p:cNvCxnSpPr>
            <p:nvPr/>
          </p:nvCxnSpPr>
          <p:spPr bwMode="auto">
            <a:xfrm>
              <a:off x="1689" y="3432"/>
              <a:ext cx="347" cy="0"/>
            </a:xfrm>
            <a:prstGeom prst="straightConnector1">
              <a:avLst/>
            </a:prstGeom>
            <a:noFill/>
            <a:ln w="28575">
              <a:solidFill>
                <a:srgbClr val="000000"/>
              </a:solidFill>
              <a:round/>
              <a:headEnd/>
              <a:tailEnd/>
            </a:ln>
          </p:spPr>
        </p:cxnSp>
        <p:cxnSp>
          <p:nvCxnSpPr>
            <p:cNvPr id="81983" name="AutoShape 61"/>
            <p:cNvCxnSpPr>
              <a:cxnSpLocks noChangeShapeType="1"/>
            </p:cNvCxnSpPr>
            <p:nvPr/>
          </p:nvCxnSpPr>
          <p:spPr bwMode="auto">
            <a:xfrm>
              <a:off x="2029" y="3230"/>
              <a:ext cx="0" cy="444"/>
            </a:xfrm>
            <a:prstGeom prst="straightConnector1">
              <a:avLst/>
            </a:prstGeom>
            <a:noFill/>
            <a:ln w="28575">
              <a:solidFill>
                <a:srgbClr val="000000"/>
              </a:solidFill>
              <a:round/>
              <a:headEnd/>
              <a:tailEnd/>
            </a:ln>
          </p:spPr>
        </p:cxnSp>
        <p:cxnSp>
          <p:nvCxnSpPr>
            <p:cNvPr id="81984" name="AutoShape 62"/>
            <p:cNvCxnSpPr>
              <a:cxnSpLocks noChangeShapeType="1"/>
            </p:cNvCxnSpPr>
            <p:nvPr/>
          </p:nvCxnSpPr>
          <p:spPr bwMode="auto">
            <a:xfrm>
              <a:off x="2021" y="3667"/>
              <a:ext cx="2164" cy="0"/>
            </a:xfrm>
            <a:prstGeom prst="straightConnector1">
              <a:avLst/>
            </a:prstGeom>
            <a:noFill/>
            <a:ln w="28575">
              <a:solidFill>
                <a:srgbClr val="000000"/>
              </a:solidFill>
              <a:round/>
              <a:headEnd/>
              <a:tailEnd/>
            </a:ln>
          </p:spPr>
        </p:cxnSp>
        <p:cxnSp>
          <p:nvCxnSpPr>
            <p:cNvPr id="81985" name="AutoShape 63"/>
            <p:cNvCxnSpPr>
              <a:cxnSpLocks noChangeShapeType="1"/>
            </p:cNvCxnSpPr>
            <p:nvPr/>
          </p:nvCxnSpPr>
          <p:spPr bwMode="auto">
            <a:xfrm flipH="1">
              <a:off x="4188" y="3428"/>
              <a:ext cx="352" cy="1"/>
            </a:xfrm>
            <a:prstGeom prst="straightConnector1">
              <a:avLst/>
            </a:prstGeom>
            <a:noFill/>
            <a:ln w="28575">
              <a:solidFill>
                <a:srgbClr val="000000"/>
              </a:solidFill>
              <a:round/>
              <a:headEnd/>
              <a:tailEnd/>
            </a:ln>
          </p:spPr>
        </p:cxnSp>
        <p:cxnSp>
          <p:nvCxnSpPr>
            <p:cNvPr id="81986" name="AutoShape 64"/>
            <p:cNvCxnSpPr>
              <a:cxnSpLocks noChangeShapeType="1"/>
            </p:cNvCxnSpPr>
            <p:nvPr/>
          </p:nvCxnSpPr>
          <p:spPr bwMode="auto">
            <a:xfrm>
              <a:off x="4185" y="3230"/>
              <a:ext cx="1" cy="446"/>
            </a:xfrm>
            <a:prstGeom prst="straightConnector1">
              <a:avLst/>
            </a:prstGeom>
            <a:noFill/>
            <a:ln w="28575">
              <a:solidFill>
                <a:srgbClr val="000000"/>
              </a:solidFill>
              <a:round/>
              <a:headEnd/>
              <a:tailEnd/>
            </a:ln>
          </p:spPr>
        </p:cxnSp>
        <p:sp>
          <p:nvSpPr>
            <p:cNvPr id="81987" name="AutoShape 65"/>
            <p:cNvSpPr>
              <a:spLocks noChangeAspect="1" noChangeArrowheads="1"/>
            </p:cNvSpPr>
            <p:nvPr/>
          </p:nvSpPr>
          <p:spPr bwMode="auto">
            <a:xfrm rot="2708947">
              <a:off x="1877" y="3374"/>
              <a:ext cx="108"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1988" name="AutoShape 66"/>
            <p:cNvSpPr>
              <a:spLocks noChangeAspect="1" noChangeArrowheads="1"/>
            </p:cNvSpPr>
            <p:nvPr/>
          </p:nvSpPr>
          <p:spPr bwMode="auto">
            <a:xfrm rot="-8091053">
              <a:off x="1720" y="3374"/>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1989" name="AutoShape 67"/>
            <p:cNvSpPr>
              <a:spLocks noChangeAspect="1" noChangeArrowheads="1"/>
            </p:cNvSpPr>
            <p:nvPr/>
          </p:nvSpPr>
          <p:spPr bwMode="auto">
            <a:xfrm rot="2708947">
              <a:off x="2429" y="3607"/>
              <a:ext cx="108"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1990" name="AutoShape 68"/>
            <p:cNvSpPr>
              <a:spLocks noChangeAspect="1" noChangeArrowheads="1"/>
            </p:cNvSpPr>
            <p:nvPr/>
          </p:nvSpPr>
          <p:spPr bwMode="auto">
            <a:xfrm rot="-8091053">
              <a:off x="2267" y="3603"/>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1991" name="Arc 69"/>
            <p:cNvSpPr>
              <a:spLocks/>
            </p:cNvSpPr>
            <p:nvPr/>
          </p:nvSpPr>
          <p:spPr bwMode="auto">
            <a:xfrm rot="40510" flipH="1">
              <a:off x="3346" y="3098"/>
              <a:ext cx="192" cy="144"/>
            </a:xfrm>
            <a:custGeom>
              <a:avLst/>
              <a:gdLst>
                <a:gd name="T0" fmla="*/ 0 w 43151"/>
                <a:gd name="T1" fmla="*/ 0 h 21600"/>
                <a:gd name="T2" fmla="*/ 0 w 43151"/>
                <a:gd name="T3" fmla="*/ 0 h 21600"/>
                <a:gd name="T4" fmla="*/ 0 w 43151"/>
                <a:gd name="T5" fmla="*/ 0 h 21600"/>
                <a:gd name="T6" fmla="*/ 0 60000 65536"/>
                <a:gd name="T7" fmla="*/ 0 60000 65536"/>
                <a:gd name="T8" fmla="*/ 0 60000 65536"/>
                <a:gd name="T9" fmla="*/ 0 w 43151"/>
                <a:gd name="T10" fmla="*/ 0 h 21600"/>
                <a:gd name="T11" fmla="*/ 43151 w 43151"/>
                <a:gd name="T12" fmla="*/ 21600 h 21600"/>
              </a:gdLst>
              <a:ahLst/>
              <a:cxnLst>
                <a:cxn ang="T6">
                  <a:pos x="T0" y="T1"/>
                </a:cxn>
                <a:cxn ang="T7">
                  <a:pos x="T2" y="T3"/>
                </a:cxn>
                <a:cxn ang="T8">
                  <a:pos x="T4" y="T5"/>
                </a:cxn>
              </a:cxnLst>
              <a:rect l="T9" t="T10" r="T11" b="T12"/>
              <a:pathLst>
                <a:path w="43151" h="21600" fill="none" extrusionOk="0">
                  <a:moveTo>
                    <a:pt x="-1" y="20149"/>
                  </a:moveTo>
                  <a:cubicBezTo>
                    <a:pt x="762" y="8809"/>
                    <a:pt x="10184" y="-1"/>
                    <a:pt x="21551" y="-1"/>
                  </a:cubicBezTo>
                  <a:cubicBezTo>
                    <a:pt x="33480" y="-1"/>
                    <a:pt x="43151" y="9670"/>
                    <a:pt x="43151" y="21600"/>
                  </a:cubicBezTo>
                </a:path>
                <a:path w="43151" h="21600" stroke="0" extrusionOk="0">
                  <a:moveTo>
                    <a:pt x="-1" y="20149"/>
                  </a:moveTo>
                  <a:cubicBezTo>
                    <a:pt x="762" y="8809"/>
                    <a:pt x="10184" y="-1"/>
                    <a:pt x="21551" y="-1"/>
                  </a:cubicBezTo>
                  <a:cubicBezTo>
                    <a:pt x="33480" y="-1"/>
                    <a:pt x="43151" y="9670"/>
                    <a:pt x="43151" y="21600"/>
                  </a:cubicBezTo>
                  <a:lnTo>
                    <a:pt x="21551" y="21600"/>
                  </a:lnTo>
                  <a:close/>
                </a:path>
              </a:pathLst>
            </a:cu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1992" name="AutoShape 70"/>
            <p:cNvSpPr>
              <a:spLocks noChangeAspect="1" noChangeArrowheads="1"/>
            </p:cNvSpPr>
            <p:nvPr/>
          </p:nvSpPr>
          <p:spPr bwMode="auto">
            <a:xfrm rot="2708947">
              <a:off x="3242" y="2740"/>
              <a:ext cx="136" cy="138"/>
            </a:xfrm>
            <a:prstGeom prst="rtTriangle">
              <a:avLst/>
            </a:prstGeom>
            <a:solidFill>
              <a:srgbClr val="FFFF00"/>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1993" name="AutoShape 71"/>
            <p:cNvSpPr>
              <a:spLocks noChangeAspect="1" noChangeArrowheads="1"/>
            </p:cNvSpPr>
            <p:nvPr/>
          </p:nvSpPr>
          <p:spPr bwMode="auto">
            <a:xfrm rot="-8091053">
              <a:off x="3061" y="2734"/>
              <a:ext cx="139" cy="136"/>
            </a:xfrm>
            <a:prstGeom prst="rtTriangle">
              <a:avLst/>
            </a:prstGeom>
            <a:solidFill>
              <a:srgbClr val="FFFF00"/>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1994" name="Text Box 72"/>
            <p:cNvSpPr txBox="1">
              <a:spLocks noChangeArrowheads="1"/>
            </p:cNvSpPr>
            <p:nvPr/>
          </p:nvSpPr>
          <p:spPr bwMode="auto">
            <a:xfrm>
              <a:off x="1664" y="1365"/>
              <a:ext cx="331" cy="386"/>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a:t>
              </a:r>
            </a:p>
          </p:txBody>
        </p:sp>
        <p:sp>
          <p:nvSpPr>
            <p:cNvPr id="81995" name="Text Box 73"/>
            <p:cNvSpPr txBox="1">
              <a:spLocks noChangeArrowheads="1"/>
            </p:cNvSpPr>
            <p:nvPr/>
          </p:nvSpPr>
          <p:spPr bwMode="auto">
            <a:xfrm>
              <a:off x="1685" y="2161"/>
              <a:ext cx="314" cy="385"/>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2</a:t>
              </a:r>
            </a:p>
          </p:txBody>
        </p:sp>
        <p:sp>
          <p:nvSpPr>
            <p:cNvPr id="81996" name="Text Box 74"/>
            <p:cNvSpPr txBox="1">
              <a:spLocks noChangeArrowheads="1"/>
            </p:cNvSpPr>
            <p:nvPr/>
          </p:nvSpPr>
          <p:spPr bwMode="auto">
            <a:xfrm>
              <a:off x="1663" y="2980"/>
              <a:ext cx="331" cy="385"/>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3</a:t>
              </a:r>
            </a:p>
          </p:txBody>
        </p:sp>
        <p:sp>
          <p:nvSpPr>
            <p:cNvPr id="81997" name="Text Box 75"/>
            <p:cNvSpPr txBox="1">
              <a:spLocks noChangeArrowheads="1"/>
            </p:cNvSpPr>
            <p:nvPr/>
          </p:nvSpPr>
          <p:spPr bwMode="auto">
            <a:xfrm>
              <a:off x="2405" y="1192"/>
              <a:ext cx="331" cy="385"/>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4</a:t>
              </a:r>
            </a:p>
          </p:txBody>
        </p:sp>
        <p:sp>
          <p:nvSpPr>
            <p:cNvPr id="81998" name="Text Box 76"/>
            <p:cNvSpPr txBox="1">
              <a:spLocks noChangeArrowheads="1"/>
            </p:cNvSpPr>
            <p:nvPr/>
          </p:nvSpPr>
          <p:spPr bwMode="auto">
            <a:xfrm>
              <a:off x="1980" y="1904"/>
              <a:ext cx="331" cy="385"/>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5</a:t>
              </a:r>
            </a:p>
          </p:txBody>
        </p:sp>
        <p:sp>
          <p:nvSpPr>
            <p:cNvPr id="81999" name="Text Box 77"/>
            <p:cNvSpPr txBox="1">
              <a:spLocks noChangeArrowheads="1"/>
            </p:cNvSpPr>
            <p:nvPr/>
          </p:nvSpPr>
          <p:spPr bwMode="auto">
            <a:xfrm>
              <a:off x="2405" y="2044"/>
              <a:ext cx="331" cy="385"/>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6</a:t>
              </a:r>
            </a:p>
          </p:txBody>
        </p:sp>
        <p:sp>
          <p:nvSpPr>
            <p:cNvPr id="82000" name="Text Box 78"/>
            <p:cNvSpPr txBox="1">
              <a:spLocks noChangeArrowheads="1"/>
            </p:cNvSpPr>
            <p:nvPr/>
          </p:nvSpPr>
          <p:spPr bwMode="auto">
            <a:xfrm>
              <a:off x="2405" y="2925"/>
              <a:ext cx="331" cy="386"/>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8</a:t>
              </a:r>
            </a:p>
          </p:txBody>
        </p:sp>
        <p:sp>
          <p:nvSpPr>
            <p:cNvPr id="82001" name="Text Box 79"/>
            <p:cNvSpPr txBox="1">
              <a:spLocks noChangeArrowheads="1"/>
            </p:cNvSpPr>
            <p:nvPr/>
          </p:nvSpPr>
          <p:spPr bwMode="auto">
            <a:xfrm>
              <a:off x="1979" y="2746"/>
              <a:ext cx="331" cy="385"/>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7</a:t>
              </a:r>
            </a:p>
          </p:txBody>
        </p:sp>
        <p:sp>
          <p:nvSpPr>
            <p:cNvPr id="82002" name="Text Box 80"/>
            <p:cNvSpPr txBox="1">
              <a:spLocks noChangeArrowheads="1"/>
            </p:cNvSpPr>
            <p:nvPr/>
          </p:nvSpPr>
          <p:spPr bwMode="auto">
            <a:xfrm>
              <a:off x="4161" y="1381"/>
              <a:ext cx="414" cy="385"/>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17</a:t>
              </a:r>
            </a:p>
          </p:txBody>
        </p:sp>
        <p:sp>
          <p:nvSpPr>
            <p:cNvPr id="82003" name="Text Box 81"/>
            <p:cNvSpPr txBox="1">
              <a:spLocks noChangeArrowheads="1"/>
            </p:cNvSpPr>
            <p:nvPr/>
          </p:nvSpPr>
          <p:spPr bwMode="auto">
            <a:xfrm>
              <a:off x="4161" y="2177"/>
              <a:ext cx="414" cy="385"/>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18</a:t>
              </a:r>
            </a:p>
          </p:txBody>
        </p:sp>
        <p:sp>
          <p:nvSpPr>
            <p:cNvPr id="82004" name="Text Box 82"/>
            <p:cNvSpPr txBox="1">
              <a:spLocks noChangeArrowheads="1"/>
            </p:cNvSpPr>
            <p:nvPr/>
          </p:nvSpPr>
          <p:spPr bwMode="auto">
            <a:xfrm>
              <a:off x="4185" y="2870"/>
              <a:ext cx="365" cy="63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19</a:t>
              </a:r>
            </a:p>
          </p:txBody>
        </p:sp>
        <p:sp>
          <p:nvSpPr>
            <p:cNvPr id="82005" name="Text Box 83"/>
            <p:cNvSpPr txBox="1">
              <a:spLocks noChangeArrowheads="1"/>
            </p:cNvSpPr>
            <p:nvPr/>
          </p:nvSpPr>
          <p:spPr bwMode="auto">
            <a:xfrm>
              <a:off x="3816" y="1180"/>
              <a:ext cx="414" cy="386"/>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11</a:t>
              </a:r>
            </a:p>
          </p:txBody>
        </p:sp>
        <p:sp>
          <p:nvSpPr>
            <p:cNvPr id="82006" name="Text Box 84"/>
            <p:cNvSpPr txBox="1">
              <a:spLocks noChangeArrowheads="1"/>
            </p:cNvSpPr>
            <p:nvPr/>
          </p:nvSpPr>
          <p:spPr bwMode="auto">
            <a:xfrm>
              <a:off x="3393" y="1891"/>
              <a:ext cx="414" cy="385"/>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12</a:t>
              </a:r>
            </a:p>
          </p:txBody>
        </p:sp>
        <p:sp>
          <p:nvSpPr>
            <p:cNvPr id="82007" name="Text Box 85"/>
            <p:cNvSpPr txBox="1">
              <a:spLocks noChangeArrowheads="1"/>
            </p:cNvSpPr>
            <p:nvPr/>
          </p:nvSpPr>
          <p:spPr bwMode="auto">
            <a:xfrm>
              <a:off x="3816" y="2032"/>
              <a:ext cx="414" cy="386"/>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13</a:t>
              </a:r>
            </a:p>
          </p:txBody>
        </p:sp>
        <p:cxnSp>
          <p:nvCxnSpPr>
            <p:cNvPr id="82008" name="AutoShape 86"/>
            <p:cNvCxnSpPr>
              <a:cxnSpLocks noChangeShapeType="1"/>
            </p:cNvCxnSpPr>
            <p:nvPr/>
          </p:nvCxnSpPr>
          <p:spPr bwMode="auto">
            <a:xfrm rot="5400000">
              <a:off x="3013" y="3249"/>
              <a:ext cx="868" cy="0"/>
            </a:xfrm>
            <a:prstGeom prst="straightConnector1">
              <a:avLst/>
            </a:prstGeom>
            <a:noFill/>
            <a:ln w="76200">
              <a:solidFill>
                <a:srgbClr val="F6BF69"/>
              </a:solidFill>
              <a:round/>
              <a:headEnd/>
              <a:tailEnd/>
            </a:ln>
          </p:spPr>
        </p:cxnSp>
        <p:sp>
          <p:nvSpPr>
            <p:cNvPr id="82009" name="Text Box 87"/>
            <p:cNvSpPr txBox="1">
              <a:spLocks noChangeArrowheads="1"/>
            </p:cNvSpPr>
            <p:nvPr/>
          </p:nvSpPr>
          <p:spPr bwMode="auto">
            <a:xfrm>
              <a:off x="3766" y="2916"/>
              <a:ext cx="426" cy="38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16</a:t>
              </a:r>
            </a:p>
          </p:txBody>
        </p:sp>
        <p:sp>
          <p:nvSpPr>
            <p:cNvPr id="82010" name="Text Box 88"/>
            <p:cNvSpPr txBox="1">
              <a:spLocks noChangeArrowheads="1"/>
            </p:cNvSpPr>
            <p:nvPr/>
          </p:nvSpPr>
          <p:spPr bwMode="auto">
            <a:xfrm>
              <a:off x="3391" y="2734"/>
              <a:ext cx="415" cy="386"/>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14</a:t>
              </a:r>
            </a:p>
          </p:txBody>
        </p:sp>
        <p:sp>
          <p:nvSpPr>
            <p:cNvPr id="82011" name="Text Box 89"/>
            <p:cNvSpPr txBox="1">
              <a:spLocks noChangeArrowheads="1"/>
            </p:cNvSpPr>
            <p:nvPr/>
          </p:nvSpPr>
          <p:spPr bwMode="auto">
            <a:xfrm>
              <a:off x="2816" y="2817"/>
              <a:ext cx="415" cy="385"/>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10</a:t>
              </a:r>
            </a:p>
          </p:txBody>
        </p:sp>
        <p:sp>
          <p:nvSpPr>
            <p:cNvPr id="82012" name="Text Box 90"/>
            <p:cNvSpPr txBox="1">
              <a:spLocks noChangeArrowheads="1"/>
            </p:cNvSpPr>
            <p:nvPr/>
          </p:nvSpPr>
          <p:spPr bwMode="auto">
            <a:xfrm>
              <a:off x="5573" y="1276"/>
              <a:ext cx="364" cy="635"/>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20</a:t>
              </a:r>
            </a:p>
          </p:txBody>
        </p:sp>
        <p:sp>
          <p:nvSpPr>
            <p:cNvPr id="82013" name="Text Box 91"/>
            <p:cNvSpPr txBox="1">
              <a:spLocks noChangeArrowheads="1"/>
            </p:cNvSpPr>
            <p:nvPr/>
          </p:nvSpPr>
          <p:spPr bwMode="auto">
            <a:xfrm>
              <a:off x="5548" y="2196"/>
              <a:ext cx="414" cy="385"/>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21</a:t>
              </a:r>
            </a:p>
          </p:txBody>
        </p:sp>
        <p:sp>
          <p:nvSpPr>
            <p:cNvPr id="82014" name="Text Box 92"/>
            <p:cNvSpPr txBox="1">
              <a:spLocks noChangeArrowheads="1"/>
            </p:cNvSpPr>
            <p:nvPr/>
          </p:nvSpPr>
          <p:spPr bwMode="auto">
            <a:xfrm>
              <a:off x="5547" y="3013"/>
              <a:ext cx="414" cy="386"/>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22</a:t>
              </a:r>
            </a:p>
          </p:txBody>
        </p:sp>
        <p:sp>
          <p:nvSpPr>
            <p:cNvPr id="82015" name="Text Box 93"/>
            <p:cNvSpPr txBox="1">
              <a:spLocks noChangeArrowheads="1"/>
            </p:cNvSpPr>
            <p:nvPr/>
          </p:nvSpPr>
          <p:spPr bwMode="auto">
            <a:xfrm>
              <a:off x="832" y="1338"/>
              <a:ext cx="955" cy="690"/>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sz="2000">
                  <a:latin typeface="Times Roman" charset="0"/>
                </a:rPr>
                <a:t>Storage</a:t>
              </a:r>
            </a:p>
            <a:p>
              <a:pPr algn="ctr" defTabSz="820738"/>
              <a:r>
                <a:rPr lang="en-US" sz="2000">
                  <a:latin typeface="Times Roman" charset="0"/>
                </a:rPr>
                <a:t>Tank 1</a:t>
              </a:r>
            </a:p>
          </p:txBody>
        </p:sp>
        <p:sp>
          <p:nvSpPr>
            <p:cNvPr id="82016" name="Text Box 94"/>
            <p:cNvSpPr txBox="1">
              <a:spLocks noChangeArrowheads="1"/>
            </p:cNvSpPr>
            <p:nvPr/>
          </p:nvSpPr>
          <p:spPr bwMode="auto">
            <a:xfrm>
              <a:off x="815" y="2220"/>
              <a:ext cx="955" cy="690"/>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sz="2000">
                  <a:latin typeface="Times Roman" charset="0"/>
                </a:rPr>
                <a:t>Storage</a:t>
              </a:r>
            </a:p>
            <a:p>
              <a:pPr algn="ctr" defTabSz="820738"/>
              <a:r>
                <a:rPr lang="en-US" sz="2000">
                  <a:latin typeface="Times Roman" charset="0"/>
                </a:rPr>
                <a:t>Tank 2</a:t>
              </a:r>
            </a:p>
          </p:txBody>
        </p:sp>
        <p:sp>
          <p:nvSpPr>
            <p:cNvPr id="82017" name="Text Box 95"/>
            <p:cNvSpPr txBox="1">
              <a:spLocks noChangeArrowheads="1"/>
            </p:cNvSpPr>
            <p:nvPr/>
          </p:nvSpPr>
          <p:spPr bwMode="auto">
            <a:xfrm>
              <a:off x="815" y="3072"/>
              <a:ext cx="955" cy="691"/>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sz="2000">
                  <a:latin typeface="Times Roman" charset="0"/>
                </a:rPr>
                <a:t>Storage</a:t>
              </a:r>
            </a:p>
            <a:p>
              <a:pPr algn="ctr" defTabSz="820738"/>
              <a:r>
                <a:rPr lang="en-US" sz="2000">
                  <a:latin typeface="Times Roman" charset="0"/>
                </a:rPr>
                <a:t>Tank 3</a:t>
              </a:r>
            </a:p>
          </p:txBody>
        </p:sp>
        <p:sp>
          <p:nvSpPr>
            <p:cNvPr id="82018" name="Text Box 96"/>
            <p:cNvSpPr txBox="1">
              <a:spLocks noChangeArrowheads="1"/>
            </p:cNvSpPr>
            <p:nvPr/>
          </p:nvSpPr>
          <p:spPr bwMode="auto">
            <a:xfrm>
              <a:off x="4447" y="3072"/>
              <a:ext cx="991" cy="691"/>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sz="2000">
                  <a:latin typeface="Times Roman" charset="0"/>
                </a:rPr>
                <a:t>Cooking</a:t>
              </a:r>
            </a:p>
            <a:p>
              <a:pPr algn="ctr" defTabSz="820738"/>
              <a:r>
                <a:rPr lang="en-US" sz="2000">
                  <a:latin typeface="Times Roman" charset="0"/>
                </a:rPr>
                <a:t>Tank 3</a:t>
              </a:r>
            </a:p>
          </p:txBody>
        </p:sp>
        <p:sp>
          <p:nvSpPr>
            <p:cNvPr id="82019" name="Text Box 97"/>
            <p:cNvSpPr txBox="1">
              <a:spLocks noChangeArrowheads="1"/>
            </p:cNvSpPr>
            <p:nvPr/>
          </p:nvSpPr>
          <p:spPr bwMode="auto">
            <a:xfrm>
              <a:off x="4448" y="1381"/>
              <a:ext cx="990" cy="690"/>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sz="2000">
                  <a:latin typeface="Times Roman" charset="0"/>
                </a:rPr>
                <a:t>Cooking</a:t>
              </a:r>
            </a:p>
            <a:p>
              <a:pPr algn="ctr" defTabSz="820738"/>
              <a:r>
                <a:rPr lang="en-US" sz="2000">
                  <a:latin typeface="Times Roman" charset="0"/>
                </a:rPr>
                <a:t>Tank 1</a:t>
              </a:r>
            </a:p>
          </p:txBody>
        </p:sp>
        <p:sp>
          <p:nvSpPr>
            <p:cNvPr id="82020" name="Text Box 98"/>
            <p:cNvSpPr txBox="1">
              <a:spLocks noChangeArrowheads="1"/>
            </p:cNvSpPr>
            <p:nvPr/>
          </p:nvSpPr>
          <p:spPr bwMode="auto">
            <a:xfrm>
              <a:off x="4447" y="2216"/>
              <a:ext cx="991" cy="690"/>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sz="2000">
                  <a:latin typeface="Times Roman" charset="0"/>
                </a:rPr>
                <a:t>Cooking</a:t>
              </a:r>
            </a:p>
            <a:p>
              <a:pPr algn="ctr" defTabSz="820738"/>
              <a:r>
                <a:rPr lang="en-US" sz="2000">
                  <a:latin typeface="Times Roman" charset="0"/>
                </a:rPr>
                <a:t>Tank 2</a:t>
              </a:r>
            </a:p>
          </p:txBody>
        </p:sp>
        <p:cxnSp>
          <p:nvCxnSpPr>
            <p:cNvPr id="82021" name="AutoShape 99"/>
            <p:cNvCxnSpPr>
              <a:cxnSpLocks noChangeShapeType="1"/>
              <a:stCxn id="81942" idx="5"/>
            </p:cNvCxnSpPr>
            <p:nvPr/>
          </p:nvCxnSpPr>
          <p:spPr bwMode="auto">
            <a:xfrm>
              <a:off x="1943" y="1737"/>
              <a:ext cx="385" cy="214"/>
            </a:xfrm>
            <a:prstGeom prst="bentConnector3">
              <a:avLst>
                <a:gd name="adj1" fmla="val 22856"/>
              </a:avLst>
            </a:prstGeom>
            <a:noFill/>
            <a:ln w="76200">
              <a:solidFill>
                <a:srgbClr val="F6BF69"/>
              </a:solidFill>
              <a:miter lim="800000"/>
              <a:headEnd/>
              <a:tailEnd/>
            </a:ln>
          </p:spPr>
        </p:cxnSp>
        <p:cxnSp>
          <p:nvCxnSpPr>
            <p:cNvPr id="82022" name="AutoShape 100"/>
            <p:cNvCxnSpPr>
              <a:cxnSpLocks noChangeShapeType="1"/>
            </p:cNvCxnSpPr>
            <p:nvPr/>
          </p:nvCxnSpPr>
          <p:spPr bwMode="auto">
            <a:xfrm flipV="1">
              <a:off x="2479" y="1949"/>
              <a:ext cx="602" cy="1"/>
            </a:xfrm>
            <a:prstGeom prst="bentConnector3">
              <a:avLst>
                <a:gd name="adj1" fmla="val 50000"/>
              </a:avLst>
            </a:prstGeom>
            <a:noFill/>
            <a:ln w="76200">
              <a:solidFill>
                <a:srgbClr val="F6BF69"/>
              </a:solidFill>
              <a:miter lim="800000"/>
              <a:headEnd/>
              <a:tailEnd/>
            </a:ln>
          </p:spPr>
        </p:cxnSp>
        <p:cxnSp>
          <p:nvCxnSpPr>
            <p:cNvPr id="82023" name="AutoShape 101"/>
            <p:cNvCxnSpPr>
              <a:cxnSpLocks noChangeShapeType="1"/>
            </p:cNvCxnSpPr>
            <p:nvPr/>
          </p:nvCxnSpPr>
          <p:spPr bwMode="auto">
            <a:xfrm>
              <a:off x="2945" y="1947"/>
              <a:ext cx="762" cy="10"/>
            </a:xfrm>
            <a:prstGeom prst="straightConnector1">
              <a:avLst/>
            </a:prstGeom>
            <a:noFill/>
            <a:ln w="76200">
              <a:solidFill>
                <a:srgbClr val="F6BF69"/>
              </a:solidFill>
              <a:round/>
              <a:headEnd/>
              <a:tailEnd/>
            </a:ln>
          </p:spPr>
        </p:cxnSp>
        <p:cxnSp>
          <p:nvCxnSpPr>
            <p:cNvPr id="82024" name="AutoShape 102"/>
            <p:cNvCxnSpPr>
              <a:cxnSpLocks noChangeShapeType="1"/>
            </p:cNvCxnSpPr>
            <p:nvPr/>
          </p:nvCxnSpPr>
          <p:spPr bwMode="auto">
            <a:xfrm flipV="1">
              <a:off x="2484" y="2803"/>
              <a:ext cx="656" cy="14"/>
            </a:xfrm>
            <a:prstGeom prst="straightConnector1">
              <a:avLst/>
            </a:prstGeom>
            <a:noFill/>
            <a:ln w="76200">
              <a:solidFill>
                <a:srgbClr val="F6BF69"/>
              </a:solidFill>
              <a:round/>
              <a:headEnd/>
              <a:tailEnd/>
            </a:ln>
          </p:spPr>
        </p:cxnSp>
        <p:cxnSp>
          <p:nvCxnSpPr>
            <p:cNvPr id="82025" name="AutoShape 103"/>
            <p:cNvCxnSpPr>
              <a:cxnSpLocks noChangeShapeType="1"/>
              <a:stCxn id="81992" idx="5"/>
            </p:cNvCxnSpPr>
            <p:nvPr/>
          </p:nvCxnSpPr>
          <p:spPr bwMode="auto">
            <a:xfrm>
              <a:off x="3315" y="2802"/>
              <a:ext cx="400" cy="0"/>
            </a:xfrm>
            <a:prstGeom prst="straightConnector1">
              <a:avLst/>
            </a:prstGeom>
            <a:noFill/>
            <a:ln w="76200">
              <a:solidFill>
                <a:srgbClr val="F6BF69"/>
              </a:solidFill>
              <a:round/>
              <a:headEnd/>
              <a:tailEnd/>
            </a:ln>
          </p:spPr>
        </p:cxnSp>
        <p:cxnSp>
          <p:nvCxnSpPr>
            <p:cNvPr id="82026" name="AutoShape 104"/>
            <p:cNvCxnSpPr>
              <a:cxnSpLocks noChangeShapeType="1"/>
            </p:cNvCxnSpPr>
            <p:nvPr/>
          </p:nvCxnSpPr>
          <p:spPr bwMode="auto">
            <a:xfrm>
              <a:off x="2491" y="3652"/>
              <a:ext cx="762" cy="10"/>
            </a:xfrm>
            <a:prstGeom prst="straightConnector1">
              <a:avLst/>
            </a:prstGeom>
            <a:noFill/>
            <a:ln w="76200">
              <a:solidFill>
                <a:srgbClr val="F6BF69"/>
              </a:solidFill>
              <a:round/>
              <a:headEnd/>
              <a:tailEnd/>
            </a:ln>
          </p:spPr>
        </p:cxnSp>
        <p:cxnSp>
          <p:nvCxnSpPr>
            <p:cNvPr id="82027" name="AutoShape 105"/>
            <p:cNvCxnSpPr>
              <a:cxnSpLocks noChangeShapeType="1"/>
            </p:cNvCxnSpPr>
            <p:nvPr/>
          </p:nvCxnSpPr>
          <p:spPr bwMode="auto">
            <a:xfrm>
              <a:off x="2926" y="3653"/>
              <a:ext cx="762" cy="10"/>
            </a:xfrm>
            <a:prstGeom prst="straightConnector1">
              <a:avLst/>
            </a:prstGeom>
            <a:noFill/>
            <a:ln w="76200">
              <a:solidFill>
                <a:srgbClr val="F6BF69"/>
              </a:solidFill>
              <a:round/>
              <a:headEnd/>
              <a:tailEnd/>
            </a:ln>
          </p:spPr>
        </p:cxnSp>
        <p:sp>
          <p:nvSpPr>
            <p:cNvPr id="82028" name="AutoShape 106"/>
            <p:cNvSpPr>
              <a:spLocks noChangeAspect="1" noChangeArrowheads="1"/>
            </p:cNvSpPr>
            <p:nvPr/>
          </p:nvSpPr>
          <p:spPr bwMode="auto">
            <a:xfrm rot="-8091053">
              <a:off x="3548" y="3576"/>
              <a:ext cx="139" cy="135"/>
            </a:xfrm>
            <a:prstGeom prst="rtTriangle">
              <a:avLst/>
            </a:prstGeom>
            <a:solidFill>
              <a:srgbClr val="FFFF00"/>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2029" name="AutoShape 107"/>
            <p:cNvSpPr>
              <a:spLocks noChangeAspect="1" noChangeArrowheads="1"/>
            </p:cNvSpPr>
            <p:nvPr/>
          </p:nvSpPr>
          <p:spPr bwMode="auto">
            <a:xfrm rot="-8091053">
              <a:off x="4211" y="3342"/>
              <a:ext cx="137" cy="135"/>
            </a:xfrm>
            <a:prstGeom prst="rtTriangle">
              <a:avLst/>
            </a:prstGeom>
            <a:solidFill>
              <a:srgbClr val="FFFF00"/>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cxnSp>
          <p:nvCxnSpPr>
            <p:cNvPr id="82030" name="AutoShape 108"/>
            <p:cNvCxnSpPr>
              <a:cxnSpLocks noChangeShapeType="1"/>
            </p:cNvCxnSpPr>
            <p:nvPr/>
          </p:nvCxnSpPr>
          <p:spPr bwMode="auto">
            <a:xfrm flipV="1">
              <a:off x="3780" y="3415"/>
              <a:ext cx="497" cy="254"/>
            </a:xfrm>
            <a:prstGeom prst="bentConnector3">
              <a:avLst>
                <a:gd name="adj1" fmla="val 79477"/>
              </a:avLst>
            </a:prstGeom>
            <a:noFill/>
            <a:ln w="76200">
              <a:solidFill>
                <a:srgbClr val="F6BF69"/>
              </a:solidFill>
              <a:miter lim="800000"/>
              <a:headEnd/>
              <a:tailEnd/>
            </a:ln>
          </p:spPr>
        </p:cxnSp>
        <p:cxnSp>
          <p:nvCxnSpPr>
            <p:cNvPr id="82031" name="AutoShape 109"/>
            <p:cNvCxnSpPr>
              <a:cxnSpLocks noChangeShapeType="1"/>
              <a:stCxn id="82045" idx="5"/>
              <a:endCxn id="82018" idx="1"/>
            </p:cNvCxnSpPr>
            <p:nvPr/>
          </p:nvCxnSpPr>
          <p:spPr bwMode="auto">
            <a:xfrm flipH="1">
              <a:off x="4448" y="3407"/>
              <a:ext cx="32" cy="10"/>
            </a:xfrm>
            <a:prstGeom prst="straightConnector1">
              <a:avLst/>
            </a:prstGeom>
            <a:noFill/>
            <a:ln w="9525">
              <a:solidFill>
                <a:srgbClr val="000000"/>
              </a:solidFill>
              <a:round/>
              <a:headEnd/>
              <a:tailEnd/>
            </a:ln>
          </p:spPr>
        </p:cxnSp>
        <p:cxnSp>
          <p:nvCxnSpPr>
            <p:cNvPr id="82032" name="AutoShape 110"/>
            <p:cNvCxnSpPr>
              <a:cxnSpLocks noChangeShapeType="1"/>
              <a:stCxn id="81942" idx="5"/>
            </p:cNvCxnSpPr>
            <p:nvPr/>
          </p:nvCxnSpPr>
          <p:spPr bwMode="auto">
            <a:xfrm flipV="1">
              <a:off x="1943" y="1535"/>
              <a:ext cx="375" cy="202"/>
            </a:xfrm>
            <a:prstGeom prst="bentConnector3">
              <a:avLst>
                <a:gd name="adj1" fmla="val 23731"/>
              </a:avLst>
            </a:prstGeom>
            <a:noFill/>
            <a:ln w="76200">
              <a:solidFill>
                <a:srgbClr val="F6BF69"/>
              </a:solidFill>
              <a:miter lim="800000"/>
              <a:headEnd/>
              <a:tailEnd/>
            </a:ln>
          </p:spPr>
        </p:cxnSp>
        <p:sp>
          <p:nvSpPr>
            <p:cNvPr id="82033" name="Line 111"/>
            <p:cNvSpPr>
              <a:spLocks noChangeShapeType="1"/>
            </p:cNvSpPr>
            <p:nvPr/>
          </p:nvSpPr>
          <p:spPr bwMode="auto">
            <a:xfrm>
              <a:off x="3867" y="3242"/>
              <a:ext cx="336" cy="0"/>
            </a:xfrm>
            <a:prstGeom prst="line">
              <a:avLst/>
            </a:prstGeom>
            <a:noFill/>
            <a:ln w="76200">
              <a:solidFill>
                <a:srgbClr val="F6BF69"/>
              </a:solidFill>
              <a:round/>
              <a:headEnd/>
              <a:tailEnd/>
            </a:ln>
          </p:spPr>
          <p:txBody>
            <a:bodyPr wrap="none" lIns="173736" tIns="82296" rIns="173736" bIns="82296" anchor="ctr">
              <a:prstTxWarp prst="textNoShape">
                <a:avLst/>
              </a:prstTxWarp>
              <a:spAutoFit/>
            </a:bodyPr>
            <a:lstStyle/>
            <a:p>
              <a:endParaRPr lang="en-US"/>
            </a:p>
          </p:txBody>
        </p:sp>
        <p:sp>
          <p:nvSpPr>
            <p:cNvPr id="82034" name="Line 112"/>
            <p:cNvSpPr>
              <a:spLocks noChangeShapeType="1"/>
            </p:cNvSpPr>
            <p:nvPr/>
          </p:nvSpPr>
          <p:spPr bwMode="auto">
            <a:xfrm>
              <a:off x="4182" y="3228"/>
              <a:ext cx="0" cy="163"/>
            </a:xfrm>
            <a:prstGeom prst="line">
              <a:avLst/>
            </a:prstGeom>
            <a:noFill/>
            <a:ln w="76200">
              <a:solidFill>
                <a:srgbClr val="F6BF69"/>
              </a:solidFill>
              <a:round/>
              <a:headEnd/>
              <a:tailEnd/>
            </a:ln>
          </p:spPr>
          <p:txBody>
            <a:bodyPr wrap="none" lIns="173736" tIns="82296" rIns="173736" bIns="82296" anchor="ctr">
              <a:prstTxWarp prst="textNoShape">
                <a:avLst/>
              </a:prstTxWarp>
              <a:spAutoFit/>
            </a:bodyPr>
            <a:lstStyle/>
            <a:p>
              <a:endParaRPr lang="en-US"/>
            </a:p>
          </p:txBody>
        </p:sp>
        <p:sp>
          <p:nvSpPr>
            <p:cNvPr id="82035" name="Line 113"/>
            <p:cNvSpPr>
              <a:spLocks noChangeShapeType="1"/>
            </p:cNvSpPr>
            <p:nvPr/>
          </p:nvSpPr>
          <p:spPr bwMode="auto">
            <a:xfrm flipV="1">
              <a:off x="1687" y="1729"/>
              <a:ext cx="77" cy="6"/>
            </a:xfrm>
            <a:prstGeom prst="line">
              <a:avLst/>
            </a:prstGeom>
            <a:noFill/>
            <a:ln w="76200">
              <a:solidFill>
                <a:srgbClr val="F6BF69"/>
              </a:solidFill>
              <a:round/>
              <a:headEnd/>
              <a:tailEnd/>
            </a:ln>
          </p:spPr>
          <p:txBody>
            <a:bodyPr lIns="173736" tIns="82296" rIns="173736" bIns="82296" anchor="ctr">
              <a:prstTxWarp prst="textNoShape">
                <a:avLst/>
              </a:prstTxWarp>
              <a:spAutoFit/>
            </a:bodyPr>
            <a:lstStyle/>
            <a:p>
              <a:endParaRPr lang="en-US"/>
            </a:p>
          </p:txBody>
        </p:sp>
        <p:grpSp>
          <p:nvGrpSpPr>
            <p:cNvPr id="82036" name="Group 114"/>
            <p:cNvGrpSpPr>
              <a:grpSpLocks/>
            </p:cNvGrpSpPr>
            <p:nvPr/>
          </p:nvGrpSpPr>
          <p:grpSpPr bwMode="auto">
            <a:xfrm>
              <a:off x="3659" y="3183"/>
              <a:ext cx="265" cy="110"/>
              <a:chOff x="3659" y="3183"/>
              <a:chExt cx="265" cy="110"/>
            </a:xfrm>
          </p:grpSpPr>
          <p:sp>
            <p:nvSpPr>
              <p:cNvPr id="82050" name="AutoShape 115"/>
              <p:cNvSpPr>
                <a:spLocks noChangeAspect="1" noChangeArrowheads="1"/>
              </p:cNvSpPr>
              <p:nvPr/>
            </p:nvSpPr>
            <p:spPr bwMode="auto">
              <a:xfrm rot="2708947">
                <a:off x="3815" y="3184"/>
                <a:ext cx="108"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051" name="AutoShape 116"/>
              <p:cNvSpPr>
                <a:spLocks noChangeAspect="1" noChangeArrowheads="1"/>
              </p:cNvSpPr>
              <p:nvPr/>
            </p:nvSpPr>
            <p:spPr bwMode="auto">
              <a:xfrm rot="-8091053">
                <a:off x="3658" y="3184"/>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grpSp>
        <p:sp>
          <p:nvSpPr>
            <p:cNvPr id="82037" name="AutoShape 117"/>
            <p:cNvSpPr>
              <a:spLocks noChangeAspect="1" noChangeArrowheads="1"/>
            </p:cNvSpPr>
            <p:nvPr/>
          </p:nvSpPr>
          <p:spPr bwMode="auto">
            <a:xfrm rot="-8091053">
              <a:off x="2267" y="3189"/>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038" name="AutoShape 118"/>
            <p:cNvSpPr>
              <a:spLocks noChangeAspect="1" noChangeArrowheads="1"/>
            </p:cNvSpPr>
            <p:nvPr/>
          </p:nvSpPr>
          <p:spPr bwMode="auto">
            <a:xfrm rot="2708947">
              <a:off x="2423" y="3190"/>
              <a:ext cx="108"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039" name="Line 119"/>
            <p:cNvSpPr>
              <a:spLocks noChangeShapeType="1"/>
            </p:cNvSpPr>
            <p:nvPr/>
          </p:nvSpPr>
          <p:spPr bwMode="auto">
            <a:xfrm>
              <a:off x="3023" y="1956"/>
              <a:ext cx="0" cy="855"/>
            </a:xfrm>
            <a:prstGeom prst="line">
              <a:avLst/>
            </a:prstGeom>
            <a:noFill/>
            <a:ln w="76200">
              <a:solidFill>
                <a:srgbClr val="F6BF69"/>
              </a:solidFill>
              <a:round/>
              <a:headEnd/>
              <a:tailEnd/>
            </a:ln>
          </p:spPr>
          <p:txBody>
            <a:bodyPr wrap="none" lIns="173736" tIns="82296" rIns="173736" bIns="82296" anchor="ctr">
              <a:prstTxWarp prst="textNoShape">
                <a:avLst/>
              </a:prstTxWarp>
              <a:spAutoFit/>
            </a:bodyPr>
            <a:lstStyle/>
            <a:p>
              <a:endParaRPr lang="en-US"/>
            </a:p>
          </p:txBody>
        </p:sp>
        <p:cxnSp>
          <p:nvCxnSpPr>
            <p:cNvPr id="82040" name="AutoShape 120"/>
            <p:cNvCxnSpPr>
              <a:cxnSpLocks noChangeShapeType="1"/>
            </p:cNvCxnSpPr>
            <p:nvPr/>
          </p:nvCxnSpPr>
          <p:spPr bwMode="auto">
            <a:xfrm>
              <a:off x="2034" y="2366"/>
              <a:ext cx="898" cy="0"/>
            </a:xfrm>
            <a:prstGeom prst="straightConnector1">
              <a:avLst/>
            </a:prstGeom>
            <a:noFill/>
            <a:ln w="28575">
              <a:solidFill>
                <a:schemeClr val="tx1"/>
              </a:solidFill>
              <a:round/>
              <a:headEnd/>
              <a:tailEnd/>
            </a:ln>
          </p:spPr>
        </p:cxnSp>
        <p:cxnSp>
          <p:nvCxnSpPr>
            <p:cNvPr id="82041" name="AutoShape 121"/>
            <p:cNvCxnSpPr>
              <a:cxnSpLocks noChangeShapeType="1"/>
            </p:cNvCxnSpPr>
            <p:nvPr/>
          </p:nvCxnSpPr>
          <p:spPr bwMode="auto">
            <a:xfrm>
              <a:off x="3132" y="2366"/>
              <a:ext cx="1046" cy="3"/>
            </a:xfrm>
            <a:prstGeom prst="straightConnector1">
              <a:avLst/>
            </a:prstGeom>
            <a:noFill/>
            <a:ln w="28575">
              <a:solidFill>
                <a:schemeClr val="tx1"/>
              </a:solidFill>
              <a:round/>
              <a:headEnd/>
              <a:tailEnd/>
            </a:ln>
          </p:spPr>
        </p:cxnSp>
        <p:sp>
          <p:nvSpPr>
            <p:cNvPr id="82042" name="Line 122"/>
            <p:cNvSpPr>
              <a:spLocks noChangeShapeType="1"/>
            </p:cNvSpPr>
            <p:nvPr/>
          </p:nvSpPr>
          <p:spPr bwMode="auto">
            <a:xfrm>
              <a:off x="2029" y="3237"/>
              <a:ext cx="1316" cy="0"/>
            </a:xfrm>
            <a:prstGeom prst="line">
              <a:avLst/>
            </a:prstGeom>
            <a:noFill/>
            <a:ln w="28575">
              <a:solidFill>
                <a:schemeClr val="tx1"/>
              </a:solidFill>
              <a:round/>
              <a:headEnd/>
              <a:tailEnd/>
            </a:ln>
          </p:spPr>
          <p:txBody>
            <a:bodyPr wrap="none" lIns="173736" tIns="82296" rIns="173736" bIns="82296" anchor="ctr">
              <a:prstTxWarp prst="textNoShape">
                <a:avLst/>
              </a:prstTxWarp>
            </a:bodyPr>
            <a:lstStyle/>
            <a:p>
              <a:endParaRPr lang="en-US"/>
            </a:p>
          </p:txBody>
        </p:sp>
        <p:sp>
          <p:nvSpPr>
            <p:cNvPr id="82043" name="Line 123"/>
            <p:cNvSpPr>
              <a:spLocks noChangeShapeType="1"/>
            </p:cNvSpPr>
            <p:nvPr/>
          </p:nvSpPr>
          <p:spPr bwMode="auto">
            <a:xfrm>
              <a:off x="3538" y="3237"/>
              <a:ext cx="169" cy="0"/>
            </a:xfrm>
            <a:prstGeom prst="line">
              <a:avLst/>
            </a:prstGeom>
            <a:noFill/>
            <a:ln w="28575">
              <a:solidFill>
                <a:schemeClr val="tx1"/>
              </a:solidFill>
              <a:round/>
              <a:headEnd/>
              <a:tailEnd/>
            </a:ln>
          </p:spPr>
          <p:txBody>
            <a:bodyPr wrap="none" lIns="173736" tIns="82296" rIns="173736" bIns="82296" anchor="ctr">
              <a:prstTxWarp prst="textNoShape">
                <a:avLst/>
              </a:prstTxWarp>
            </a:bodyPr>
            <a:lstStyle/>
            <a:p>
              <a:endParaRPr lang="en-US"/>
            </a:p>
          </p:txBody>
        </p:sp>
        <p:sp>
          <p:nvSpPr>
            <p:cNvPr id="82044" name="Line 124"/>
            <p:cNvSpPr>
              <a:spLocks noChangeShapeType="1"/>
            </p:cNvSpPr>
            <p:nvPr/>
          </p:nvSpPr>
          <p:spPr bwMode="auto">
            <a:xfrm flipV="1">
              <a:off x="4441" y="3411"/>
              <a:ext cx="101" cy="7"/>
            </a:xfrm>
            <a:prstGeom prst="line">
              <a:avLst/>
            </a:prstGeom>
            <a:noFill/>
            <a:ln w="76200">
              <a:solidFill>
                <a:srgbClr val="F6BF69"/>
              </a:solidFill>
              <a:round/>
              <a:headEnd/>
              <a:tailEnd/>
            </a:ln>
          </p:spPr>
          <p:txBody>
            <a:bodyPr lIns="173736" tIns="82296" rIns="173736" bIns="82296" anchor="ctr">
              <a:prstTxWarp prst="textNoShape">
                <a:avLst/>
              </a:prstTxWarp>
              <a:spAutoFit/>
            </a:bodyPr>
            <a:lstStyle/>
            <a:p>
              <a:endParaRPr lang="en-US"/>
            </a:p>
          </p:txBody>
        </p:sp>
        <p:sp>
          <p:nvSpPr>
            <p:cNvPr id="82045" name="AutoShape 125"/>
            <p:cNvSpPr>
              <a:spLocks noChangeAspect="1" noChangeArrowheads="1"/>
            </p:cNvSpPr>
            <p:nvPr/>
          </p:nvSpPr>
          <p:spPr bwMode="auto">
            <a:xfrm rot="2708947">
              <a:off x="4406" y="3345"/>
              <a:ext cx="137" cy="139"/>
            </a:xfrm>
            <a:prstGeom prst="rtTriangle">
              <a:avLst/>
            </a:prstGeom>
            <a:solidFill>
              <a:srgbClr val="FFFF00"/>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2046" name="AutoShape 126"/>
            <p:cNvSpPr>
              <a:spLocks noChangeAspect="1" noChangeArrowheads="1"/>
            </p:cNvSpPr>
            <p:nvPr/>
          </p:nvSpPr>
          <p:spPr bwMode="auto">
            <a:xfrm rot="2708947">
              <a:off x="3742" y="3578"/>
              <a:ext cx="136" cy="138"/>
            </a:xfrm>
            <a:prstGeom prst="rtTriangle">
              <a:avLst/>
            </a:prstGeom>
            <a:solidFill>
              <a:srgbClr val="FFFF00"/>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2047" name="AutoShape 127"/>
            <p:cNvSpPr>
              <a:spLocks noChangeAspect="1" noChangeArrowheads="1"/>
            </p:cNvSpPr>
            <p:nvPr/>
          </p:nvSpPr>
          <p:spPr bwMode="auto">
            <a:xfrm rot="2708947">
              <a:off x="2439" y="1880"/>
              <a:ext cx="137" cy="139"/>
            </a:xfrm>
            <a:prstGeom prst="rtTriangle">
              <a:avLst/>
            </a:prstGeom>
            <a:solidFill>
              <a:srgbClr val="FFFF00"/>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2048" name="AutoShape 128"/>
            <p:cNvSpPr>
              <a:spLocks noChangeAspect="1" noChangeArrowheads="1"/>
            </p:cNvSpPr>
            <p:nvPr/>
          </p:nvSpPr>
          <p:spPr bwMode="auto">
            <a:xfrm rot="-8091053">
              <a:off x="2254" y="1866"/>
              <a:ext cx="139" cy="135"/>
            </a:xfrm>
            <a:prstGeom prst="rtTriangle">
              <a:avLst/>
            </a:prstGeom>
            <a:solidFill>
              <a:srgbClr val="FFFF00"/>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2049" name="AutoShape 129"/>
            <p:cNvSpPr>
              <a:spLocks noChangeAspect="1" noChangeArrowheads="1"/>
            </p:cNvSpPr>
            <p:nvPr/>
          </p:nvSpPr>
          <p:spPr bwMode="auto">
            <a:xfrm rot="-8091053">
              <a:off x="1683" y="1669"/>
              <a:ext cx="137" cy="135"/>
            </a:xfrm>
            <a:prstGeom prst="rtTriangle">
              <a:avLst/>
            </a:prstGeom>
            <a:solidFill>
              <a:srgbClr val="FFFF00"/>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grpSp>
      <p:sp>
        <p:nvSpPr>
          <p:cNvPr id="81926" name="AutoShape 130"/>
          <p:cNvSpPr>
            <a:spLocks noChangeAspect="1" noChangeArrowheads="1"/>
          </p:cNvSpPr>
          <p:nvPr/>
        </p:nvSpPr>
        <p:spPr bwMode="auto">
          <a:xfrm rot="2708947">
            <a:off x="4247357" y="4691856"/>
            <a:ext cx="190500" cy="198437"/>
          </a:xfrm>
          <a:prstGeom prst="rtTriangle">
            <a:avLst/>
          </a:prstGeom>
          <a:solidFill>
            <a:srgbClr val="FFFF00"/>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1927" name="AutoShape 131"/>
          <p:cNvSpPr>
            <a:spLocks noChangeAspect="1" noChangeArrowheads="1"/>
          </p:cNvSpPr>
          <p:nvPr/>
        </p:nvSpPr>
        <p:spPr bwMode="auto">
          <a:xfrm rot="-8091053">
            <a:off x="3963987" y="4683126"/>
            <a:ext cx="193675" cy="196850"/>
          </a:xfrm>
          <a:prstGeom prst="rtTriangle">
            <a:avLst/>
          </a:prstGeom>
          <a:solidFill>
            <a:srgbClr val="FFFF00"/>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Tree>
  </p:cSld>
  <p:clrMapOvr>
    <a:masterClrMapping/>
  </p:clrMapOvr>
  <p:transition/>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ChangeArrowheads="1"/>
          </p:cNvSpPr>
          <p:nvPr>
            <p:ph type="title"/>
          </p:nvPr>
        </p:nvSpPr>
        <p:spPr/>
        <p:txBody>
          <a:bodyPr/>
          <a:lstStyle/>
          <a:p>
            <a:r>
              <a:rPr lang="en-US" smtClean="0"/>
              <a:t>Simplistic Solution</a:t>
            </a:r>
          </a:p>
        </p:txBody>
      </p:sp>
      <p:sp>
        <p:nvSpPr>
          <p:cNvPr id="82947" name="Text Box 4"/>
          <p:cNvSpPr txBox="1">
            <a:spLocks noChangeArrowheads="1"/>
          </p:cNvSpPr>
          <p:nvPr/>
        </p:nvSpPr>
        <p:spPr bwMode="auto">
          <a:xfrm>
            <a:off x="609600" y="1295400"/>
            <a:ext cx="7391400" cy="3196135"/>
          </a:xfrm>
          <a:prstGeom prst="rect">
            <a:avLst/>
          </a:prstGeom>
          <a:noFill/>
          <a:ln w="9525">
            <a:noFill/>
            <a:miter lim="800000"/>
            <a:headEnd/>
            <a:tailEnd/>
          </a:ln>
        </p:spPr>
        <p:txBody>
          <a:bodyPr lIns="155911" tIns="73852" rIns="155911" bIns="73852" anchor="ctr">
            <a:prstTxWarp prst="textNoShape">
              <a:avLst/>
            </a:prstTxWarp>
            <a:spAutoFit/>
          </a:bodyPr>
          <a:lstStyle/>
          <a:p>
            <a:pPr defTabSz="820738"/>
            <a:r>
              <a:rPr lang="en-US" b="1" dirty="0">
                <a:latin typeface="Courier" charset="0"/>
              </a:rPr>
              <a:t>Function </a:t>
            </a:r>
            <a:r>
              <a:rPr lang="en-US" b="1" dirty="0" err="1">
                <a:latin typeface="Courier" charset="0"/>
              </a:rPr>
              <a:t>OpenReservedPath(StorageTank,CookingTank</a:t>
            </a:r>
            <a:r>
              <a:rPr lang="en-US" b="1" dirty="0">
                <a:latin typeface="Courier" charset="0"/>
              </a:rPr>
              <a:t>);</a:t>
            </a:r>
          </a:p>
          <a:p>
            <a:pPr defTabSz="820738"/>
            <a:r>
              <a:rPr lang="en-US" b="1" dirty="0" err="1">
                <a:latin typeface="Courier" charset="0"/>
              </a:rPr>
              <a:t>OpenValve</a:t>
            </a:r>
            <a:r>
              <a:rPr lang="en-US" b="1" dirty="0">
                <a:latin typeface="Courier" charset="0"/>
              </a:rPr>
              <a:t>( </a:t>
            </a:r>
            <a:r>
              <a:rPr lang="en-US" b="1" dirty="0" err="1">
                <a:latin typeface="Courier" charset="0"/>
              </a:rPr>
              <a:t>StorageTank.Outlet</a:t>
            </a:r>
            <a:r>
              <a:rPr lang="en-US" b="1" dirty="0">
                <a:latin typeface="Courier" charset="0"/>
              </a:rPr>
              <a:t>); </a:t>
            </a:r>
          </a:p>
          <a:p>
            <a:pPr defTabSz="820738"/>
            <a:r>
              <a:rPr lang="en-US" b="1" dirty="0">
                <a:latin typeface="Courier" charset="0"/>
              </a:rPr>
              <a:t>If ( </a:t>
            </a:r>
            <a:r>
              <a:rPr lang="en-US" b="1" dirty="0" err="1">
                <a:latin typeface="Courier" charset="0"/>
              </a:rPr>
              <a:t>StorageTank.ID</a:t>
            </a:r>
            <a:r>
              <a:rPr lang="en-US" b="1" dirty="0">
                <a:latin typeface="Courier" charset="0"/>
              </a:rPr>
              <a:t> = 1 and </a:t>
            </a:r>
            <a:r>
              <a:rPr lang="en-US" b="1" dirty="0" err="1">
                <a:latin typeface="Courier" charset="0"/>
              </a:rPr>
              <a:t>CookingTank.ID</a:t>
            </a:r>
            <a:r>
              <a:rPr lang="en-US" b="1" dirty="0">
                <a:latin typeface="Courier" charset="0"/>
              </a:rPr>
              <a:t> = 3 ) then </a:t>
            </a:r>
            <a:r>
              <a:rPr lang="en-US" b="1" dirty="0" err="1">
                <a:latin typeface="Courier" charset="0"/>
              </a:rPr>
              <a:t>OpenValve</a:t>
            </a:r>
            <a:r>
              <a:rPr lang="en-US" b="1" dirty="0">
                <a:latin typeface="Courier" charset="0"/>
              </a:rPr>
              <a:t>( Middle )</a:t>
            </a:r>
            <a:r>
              <a:rPr lang="en-US" b="1" dirty="0" smtClean="0">
                <a:latin typeface="Courier" charset="0"/>
              </a:rPr>
              <a:t>;</a:t>
            </a:r>
          </a:p>
          <a:p>
            <a:pPr defTabSz="820738"/>
            <a:r>
              <a:rPr lang="en-US" b="1" dirty="0">
                <a:latin typeface="Courier" charset="0"/>
              </a:rPr>
              <a:t>If ( </a:t>
            </a:r>
            <a:r>
              <a:rPr lang="en-US" b="1" dirty="0" err="1">
                <a:latin typeface="Courier" charset="0"/>
              </a:rPr>
              <a:t>StorageTank.ID</a:t>
            </a:r>
            <a:r>
              <a:rPr lang="en-US" b="1" dirty="0">
                <a:latin typeface="Courier" charset="0"/>
              </a:rPr>
              <a:t> = 2 and </a:t>
            </a:r>
            <a:r>
              <a:rPr lang="en-US" b="1" dirty="0" err="1">
                <a:latin typeface="Courier" charset="0"/>
              </a:rPr>
              <a:t>CookingTank.ID</a:t>
            </a:r>
            <a:r>
              <a:rPr lang="en-US" b="1" dirty="0">
                <a:latin typeface="Courier" charset="0"/>
              </a:rPr>
              <a:t> = 2 and</a:t>
            </a:r>
          </a:p>
          <a:p>
            <a:pPr defTabSz="820738"/>
            <a:r>
              <a:rPr lang="en-US" b="1" dirty="0">
                <a:latin typeface="Courier" charset="0"/>
              </a:rPr>
              <a:t>     </a:t>
            </a:r>
            <a:r>
              <a:rPr lang="en-US" b="1" dirty="0" err="1">
                <a:latin typeface="Courier" charset="0"/>
              </a:rPr>
              <a:t>Manifold.ID</a:t>
            </a:r>
            <a:r>
              <a:rPr lang="en-US" b="1" dirty="0">
                <a:latin typeface="Courier" charset="0"/>
              </a:rPr>
              <a:t> = Top)</a:t>
            </a:r>
          </a:p>
          <a:p>
            <a:pPr defTabSz="820738"/>
            <a:r>
              <a:rPr lang="en-US" b="1" dirty="0">
                <a:latin typeface="Courier" charset="0"/>
              </a:rPr>
              <a:t>then </a:t>
            </a:r>
            <a:r>
              <a:rPr lang="en-US" b="1" dirty="0" err="1">
                <a:latin typeface="Courier" charset="0"/>
              </a:rPr>
              <a:t>OpenValve</a:t>
            </a:r>
            <a:r>
              <a:rPr lang="en-US" b="1" dirty="0">
                <a:latin typeface="Courier" charset="0"/>
              </a:rPr>
              <a:t>( </a:t>
            </a:r>
            <a:r>
              <a:rPr lang="en-US" b="1" dirty="0" err="1">
                <a:latin typeface="Courier" charset="0"/>
              </a:rPr>
              <a:t>NewValve</a:t>
            </a:r>
            <a:r>
              <a:rPr lang="en-US" b="1" dirty="0">
                <a:latin typeface="Courier" charset="0"/>
              </a:rPr>
              <a:t>);</a:t>
            </a:r>
          </a:p>
          <a:p>
            <a:pPr defTabSz="820738"/>
            <a:r>
              <a:rPr lang="en-US" b="1" dirty="0" err="1">
                <a:latin typeface="Courier" charset="0"/>
              </a:rPr>
              <a:t>OpenValve</a:t>
            </a:r>
            <a:r>
              <a:rPr lang="en-US" b="1" dirty="0">
                <a:latin typeface="Courier" charset="0"/>
              </a:rPr>
              <a:t>( </a:t>
            </a:r>
            <a:r>
              <a:rPr lang="en-US" b="1" dirty="0" err="1">
                <a:latin typeface="Courier" charset="0"/>
              </a:rPr>
              <a:t>CookingTank.Inlet</a:t>
            </a:r>
            <a:r>
              <a:rPr lang="en-US" b="1" dirty="0">
                <a:latin typeface="Courier" charset="0"/>
              </a:rPr>
              <a:t>);</a:t>
            </a:r>
          </a:p>
          <a:p>
            <a:pPr defTabSz="820738"/>
            <a:r>
              <a:rPr lang="en-US" b="1" dirty="0" err="1">
                <a:latin typeface="Courier" charset="0"/>
              </a:rPr>
              <a:t>EndFunction</a:t>
            </a:r>
            <a:r>
              <a:rPr lang="en-US" b="1" dirty="0">
                <a:latin typeface="Courier" charset="0"/>
              </a:rPr>
              <a:t>;</a:t>
            </a:r>
          </a:p>
          <a:p>
            <a:pPr defTabSz="820738"/>
            <a:endParaRPr lang="en-US" b="1" dirty="0">
              <a:latin typeface="Courier" charset="0"/>
            </a:endParaRPr>
          </a:p>
          <a:p>
            <a:pPr defTabSz="820738"/>
            <a:r>
              <a:rPr lang="en-US" b="1" dirty="0">
                <a:latin typeface="Courier" charset="0"/>
              </a:rPr>
              <a:t>   </a:t>
            </a:r>
          </a:p>
        </p:txBody>
      </p:sp>
      <p:grpSp>
        <p:nvGrpSpPr>
          <p:cNvPr id="82948" name="Group 139"/>
          <p:cNvGrpSpPr>
            <a:grpSpLocks/>
          </p:cNvGrpSpPr>
          <p:nvPr/>
        </p:nvGrpSpPr>
        <p:grpSpPr bwMode="auto">
          <a:xfrm>
            <a:off x="533400" y="1143000"/>
            <a:ext cx="7467600" cy="4724400"/>
            <a:chOff x="2995811" y="916327"/>
            <a:chExt cx="4338638" cy="5941673"/>
          </a:xfrm>
        </p:grpSpPr>
        <p:sp>
          <p:nvSpPr>
            <p:cNvPr id="83078" name="Line 7"/>
            <p:cNvSpPr>
              <a:spLocks noChangeShapeType="1"/>
            </p:cNvSpPr>
            <p:nvPr/>
          </p:nvSpPr>
          <p:spPr bwMode="auto">
            <a:xfrm>
              <a:off x="2995811" y="923853"/>
              <a:ext cx="4338638" cy="0"/>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3079" name="Line 8"/>
            <p:cNvSpPr>
              <a:spLocks noChangeShapeType="1"/>
            </p:cNvSpPr>
            <p:nvPr/>
          </p:nvSpPr>
          <p:spPr bwMode="auto">
            <a:xfrm>
              <a:off x="2995811" y="923853"/>
              <a:ext cx="0" cy="5559735"/>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3080" name="Line 9"/>
            <p:cNvSpPr>
              <a:spLocks noChangeShapeType="1"/>
            </p:cNvSpPr>
            <p:nvPr/>
          </p:nvSpPr>
          <p:spPr bwMode="auto">
            <a:xfrm>
              <a:off x="7315200" y="916327"/>
              <a:ext cx="0" cy="5557854"/>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3081" name="Freeform 10"/>
            <p:cNvSpPr>
              <a:spLocks/>
            </p:cNvSpPr>
            <p:nvPr/>
          </p:nvSpPr>
          <p:spPr bwMode="auto">
            <a:xfrm>
              <a:off x="2995811" y="6291678"/>
              <a:ext cx="4303990" cy="566322"/>
            </a:xfrm>
            <a:custGeom>
              <a:avLst/>
              <a:gdLst>
                <a:gd name="T0" fmla="*/ 0 w 2236"/>
                <a:gd name="T1" fmla="*/ 2147483647 h 301"/>
                <a:gd name="T2" fmla="*/ 2147483647 w 2236"/>
                <a:gd name="T3" fmla="*/ 2147483647 h 301"/>
                <a:gd name="T4" fmla="*/ 2147483647 w 2236"/>
                <a:gd name="T5" fmla="*/ 2147483647 h 301"/>
                <a:gd name="T6" fmla="*/ 2147483647 w 2236"/>
                <a:gd name="T7" fmla="*/ 2147483647 h 301"/>
                <a:gd name="T8" fmla="*/ 2147483647 w 2236"/>
                <a:gd name="T9" fmla="*/ 2147483647 h 301"/>
                <a:gd name="T10" fmla="*/ 2147483647 w 2236"/>
                <a:gd name="T11" fmla="*/ 2147483647 h 301"/>
                <a:gd name="T12" fmla="*/ 2147483647 w 2236"/>
                <a:gd name="T13" fmla="*/ 2147483647 h 301"/>
                <a:gd name="T14" fmla="*/ 2147483647 w 2236"/>
                <a:gd name="T15" fmla="*/ 2147483647 h 301"/>
                <a:gd name="T16" fmla="*/ 2147483647 w 2236"/>
                <a:gd name="T17" fmla="*/ 2147483647 h 301"/>
                <a:gd name="T18" fmla="*/ 2147483647 w 2236"/>
                <a:gd name="T19" fmla="*/ 2147483647 h 301"/>
                <a:gd name="T20" fmla="*/ 2147483647 w 2236"/>
                <a:gd name="T21" fmla="*/ 2147483647 h 301"/>
                <a:gd name="T22" fmla="*/ 2147483647 w 2236"/>
                <a:gd name="T23" fmla="*/ 2147483647 h 301"/>
                <a:gd name="T24" fmla="*/ 2147483647 w 2236"/>
                <a:gd name="T25" fmla="*/ 2147483647 h 301"/>
                <a:gd name="T26" fmla="*/ 2147483647 w 2236"/>
                <a:gd name="T27" fmla="*/ 2147483647 h 301"/>
                <a:gd name="T28" fmla="*/ 2147483647 w 2236"/>
                <a:gd name="T29" fmla="*/ 2147483647 h 301"/>
                <a:gd name="T30" fmla="*/ 2147483647 w 2236"/>
                <a:gd name="T31" fmla="*/ 2147483647 h 301"/>
                <a:gd name="T32" fmla="*/ 2147483647 w 2236"/>
                <a:gd name="T33" fmla="*/ 2147483647 h 301"/>
                <a:gd name="T34" fmla="*/ 2147483647 w 2236"/>
                <a:gd name="T35" fmla="*/ 2147483647 h 301"/>
                <a:gd name="T36" fmla="*/ 2147483647 w 2236"/>
                <a:gd name="T37" fmla="*/ 2147483647 h 301"/>
                <a:gd name="T38" fmla="*/ 2147483647 w 2236"/>
                <a:gd name="T39" fmla="*/ 2147483647 h 301"/>
                <a:gd name="T40" fmla="*/ 2147483647 w 2236"/>
                <a:gd name="T41" fmla="*/ 2147483647 h 301"/>
                <a:gd name="T42" fmla="*/ 2147483647 w 2236"/>
                <a:gd name="T43" fmla="*/ 2147483647 h 301"/>
                <a:gd name="T44" fmla="*/ 2147483647 w 2236"/>
                <a:gd name="T45" fmla="*/ 2147483647 h 301"/>
                <a:gd name="T46" fmla="*/ 2147483647 w 2236"/>
                <a:gd name="T47" fmla="*/ 2147483647 h 301"/>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2236"/>
                <a:gd name="T73" fmla="*/ 0 h 301"/>
                <a:gd name="T74" fmla="*/ 2236 w 2236"/>
                <a:gd name="T75" fmla="*/ 301 h 301"/>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2236" h="301">
                  <a:moveTo>
                    <a:pt x="0" y="73"/>
                  </a:moveTo>
                  <a:cubicBezTo>
                    <a:pt x="85" y="45"/>
                    <a:pt x="166" y="19"/>
                    <a:pt x="254" y="1"/>
                  </a:cubicBezTo>
                  <a:cubicBezTo>
                    <a:pt x="284" y="4"/>
                    <a:pt x="316" y="0"/>
                    <a:pt x="345" y="10"/>
                  </a:cubicBezTo>
                  <a:cubicBezTo>
                    <a:pt x="396" y="28"/>
                    <a:pt x="403" y="117"/>
                    <a:pt x="427" y="155"/>
                  </a:cubicBezTo>
                  <a:cubicBezTo>
                    <a:pt x="447" y="187"/>
                    <a:pt x="484" y="208"/>
                    <a:pt x="518" y="219"/>
                  </a:cubicBezTo>
                  <a:cubicBezTo>
                    <a:pt x="554" y="216"/>
                    <a:pt x="592" y="220"/>
                    <a:pt x="627" y="210"/>
                  </a:cubicBezTo>
                  <a:cubicBezTo>
                    <a:pt x="637" y="207"/>
                    <a:pt x="638" y="191"/>
                    <a:pt x="645" y="183"/>
                  </a:cubicBezTo>
                  <a:cubicBezTo>
                    <a:pt x="663" y="161"/>
                    <a:pt x="681" y="140"/>
                    <a:pt x="700" y="119"/>
                  </a:cubicBezTo>
                  <a:cubicBezTo>
                    <a:pt x="740" y="73"/>
                    <a:pt x="778" y="67"/>
                    <a:pt x="836" y="55"/>
                  </a:cubicBezTo>
                  <a:cubicBezTo>
                    <a:pt x="917" y="66"/>
                    <a:pt x="937" y="84"/>
                    <a:pt x="991" y="137"/>
                  </a:cubicBezTo>
                  <a:cubicBezTo>
                    <a:pt x="1023" y="234"/>
                    <a:pt x="1114" y="279"/>
                    <a:pt x="1209" y="292"/>
                  </a:cubicBezTo>
                  <a:cubicBezTo>
                    <a:pt x="1259" y="288"/>
                    <a:pt x="1321" y="299"/>
                    <a:pt x="1364" y="264"/>
                  </a:cubicBezTo>
                  <a:cubicBezTo>
                    <a:pt x="1364" y="264"/>
                    <a:pt x="1431" y="197"/>
                    <a:pt x="1445" y="183"/>
                  </a:cubicBezTo>
                  <a:cubicBezTo>
                    <a:pt x="1454" y="174"/>
                    <a:pt x="1460" y="158"/>
                    <a:pt x="1473" y="155"/>
                  </a:cubicBezTo>
                  <a:cubicBezTo>
                    <a:pt x="1524" y="142"/>
                    <a:pt x="1497" y="148"/>
                    <a:pt x="1554" y="137"/>
                  </a:cubicBezTo>
                  <a:cubicBezTo>
                    <a:pt x="1587" y="143"/>
                    <a:pt x="1621" y="148"/>
                    <a:pt x="1654" y="155"/>
                  </a:cubicBezTo>
                  <a:cubicBezTo>
                    <a:pt x="1666" y="157"/>
                    <a:pt x="1681" y="157"/>
                    <a:pt x="1691" y="164"/>
                  </a:cubicBezTo>
                  <a:cubicBezTo>
                    <a:pt x="1737" y="197"/>
                    <a:pt x="1752" y="239"/>
                    <a:pt x="1791" y="273"/>
                  </a:cubicBezTo>
                  <a:cubicBezTo>
                    <a:pt x="1815" y="294"/>
                    <a:pt x="1843" y="295"/>
                    <a:pt x="1873" y="301"/>
                  </a:cubicBezTo>
                  <a:cubicBezTo>
                    <a:pt x="2023" y="290"/>
                    <a:pt x="1970" y="289"/>
                    <a:pt x="2073" y="264"/>
                  </a:cubicBezTo>
                  <a:cubicBezTo>
                    <a:pt x="2110" y="240"/>
                    <a:pt x="2112" y="222"/>
                    <a:pt x="2154" y="201"/>
                  </a:cubicBezTo>
                  <a:cubicBezTo>
                    <a:pt x="2160" y="192"/>
                    <a:pt x="2166" y="181"/>
                    <a:pt x="2173" y="173"/>
                  </a:cubicBezTo>
                  <a:cubicBezTo>
                    <a:pt x="2190" y="154"/>
                    <a:pt x="2227" y="119"/>
                    <a:pt x="2227" y="119"/>
                  </a:cubicBezTo>
                  <a:cubicBezTo>
                    <a:pt x="2230" y="110"/>
                    <a:pt x="2236" y="92"/>
                    <a:pt x="2236" y="92"/>
                  </a:cubicBezTo>
                </a:path>
              </a:pathLst>
            </a:cu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grpSp>
      <p:grpSp>
        <p:nvGrpSpPr>
          <p:cNvPr id="82949" name="Group 138"/>
          <p:cNvGrpSpPr>
            <a:grpSpLocks/>
          </p:cNvGrpSpPr>
          <p:nvPr/>
        </p:nvGrpSpPr>
        <p:grpSpPr bwMode="auto">
          <a:xfrm>
            <a:off x="2743200" y="2779424"/>
            <a:ext cx="6561138" cy="3783301"/>
            <a:chOff x="4792663" y="2476212"/>
            <a:chExt cx="6561137" cy="3783301"/>
          </a:xfrm>
        </p:grpSpPr>
        <p:grpSp>
          <p:nvGrpSpPr>
            <p:cNvPr id="82950" name="Group 6"/>
            <p:cNvGrpSpPr>
              <a:grpSpLocks/>
            </p:cNvGrpSpPr>
            <p:nvPr/>
          </p:nvGrpSpPr>
          <p:grpSpPr bwMode="auto">
            <a:xfrm>
              <a:off x="4792663" y="3367848"/>
              <a:ext cx="6211961" cy="2891665"/>
              <a:chOff x="815" y="1040"/>
              <a:chExt cx="5147" cy="2739"/>
            </a:xfrm>
          </p:grpSpPr>
          <p:sp>
            <p:nvSpPr>
              <p:cNvPr id="82955" name="Rectangle 7"/>
              <p:cNvSpPr>
                <a:spLocks noChangeArrowheads="1"/>
              </p:cNvSpPr>
              <p:nvPr/>
            </p:nvSpPr>
            <p:spPr bwMode="auto">
              <a:xfrm>
                <a:off x="912" y="1392"/>
                <a:ext cx="768" cy="672"/>
              </a:xfrm>
              <a:prstGeom prst="rect">
                <a:avLst/>
              </a:prstGeom>
              <a:solidFill>
                <a:srgbClr val="8CF4EA"/>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956" name="Rectangle 8"/>
              <p:cNvSpPr>
                <a:spLocks noChangeArrowheads="1"/>
              </p:cNvSpPr>
              <p:nvPr/>
            </p:nvSpPr>
            <p:spPr bwMode="auto">
              <a:xfrm>
                <a:off x="4548" y="1392"/>
                <a:ext cx="768" cy="672"/>
              </a:xfrm>
              <a:prstGeom prst="rect">
                <a:avLst/>
              </a:prstGeom>
              <a:solidFill>
                <a:srgbClr val="8CF4EA"/>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957" name="Line 9"/>
              <p:cNvSpPr>
                <a:spLocks noChangeShapeType="1"/>
              </p:cNvSpPr>
              <p:nvPr/>
            </p:nvSpPr>
            <p:spPr bwMode="auto">
              <a:xfrm>
                <a:off x="5316" y="1727"/>
                <a:ext cx="552" cy="0"/>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2958" name="AutoShape 10"/>
              <p:cNvSpPr>
                <a:spLocks noChangeAspect="1" noChangeArrowheads="1"/>
              </p:cNvSpPr>
              <p:nvPr/>
            </p:nvSpPr>
            <p:spPr bwMode="auto">
              <a:xfrm rot="2708947">
                <a:off x="5594" y="1675"/>
                <a:ext cx="108"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959" name="AutoShape 11"/>
              <p:cNvSpPr>
                <a:spLocks noChangeAspect="1" noChangeArrowheads="1"/>
              </p:cNvSpPr>
              <p:nvPr/>
            </p:nvSpPr>
            <p:spPr bwMode="auto">
              <a:xfrm rot="-8091053">
                <a:off x="5438" y="1674"/>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cxnSp>
            <p:nvCxnSpPr>
              <p:cNvPr id="82960" name="AutoShape 12"/>
              <p:cNvCxnSpPr>
                <a:cxnSpLocks noChangeShapeType="1"/>
              </p:cNvCxnSpPr>
              <p:nvPr/>
            </p:nvCxnSpPr>
            <p:spPr bwMode="auto">
              <a:xfrm>
                <a:off x="1689" y="1728"/>
                <a:ext cx="347" cy="0"/>
              </a:xfrm>
              <a:prstGeom prst="straightConnector1">
                <a:avLst/>
              </a:prstGeom>
              <a:noFill/>
              <a:ln w="28575">
                <a:solidFill>
                  <a:srgbClr val="000000"/>
                </a:solidFill>
                <a:round/>
                <a:headEnd/>
                <a:tailEnd/>
              </a:ln>
            </p:spPr>
          </p:cxnSp>
          <p:cxnSp>
            <p:nvCxnSpPr>
              <p:cNvPr id="82961" name="AutoShape 13"/>
              <p:cNvCxnSpPr>
                <a:cxnSpLocks noChangeShapeType="1"/>
              </p:cNvCxnSpPr>
              <p:nvPr/>
            </p:nvCxnSpPr>
            <p:spPr bwMode="auto">
              <a:xfrm>
                <a:off x="2029" y="1526"/>
                <a:ext cx="0" cy="444"/>
              </a:xfrm>
              <a:prstGeom prst="straightConnector1">
                <a:avLst/>
              </a:prstGeom>
              <a:noFill/>
              <a:ln w="28575">
                <a:solidFill>
                  <a:srgbClr val="000000"/>
                </a:solidFill>
                <a:round/>
                <a:headEnd/>
                <a:tailEnd/>
              </a:ln>
            </p:spPr>
          </p:cxnSp>
          <p:cxnSp>
            <p:nvCxnSpPr>
              <p:cNvPr id="82962" name="AutoShape 14"/>
              <p:cNvCxnSpPr>
                <a:cxnSpLocks noChangeShapeType="1"/>
              </p:cNvCxnSpPr>
              <p:nvPr/>
            </p:nvCxnSpPr>
            <p:spPr bwMode="auto">
              <a:xfrm>
                <a:off x="2027" y="1528"/>
                <a:ext cx="2164" cy="0"/>
              </a:xfrm>
              <a:prstGeom prst="straightConnector1">
                <a:avLst/>
              </a:prstGeom>
              <a:noFill/>
              <a:ln w="28575">
                <a:solidFill>
                  <a:srgbClr val="000000"/>
                </a:solidFill>
                <a:round/>
                <a:headEnd/>
                <a:tailEnd/>
              </a:ln>
            </p:spPr>
          </p:cxnSp>
          <p:cxnSp>
            <p:nvCxnSpPr>
              <p:cNvPr id="82963" name="AutoShape 15"/>
              <p:cNvCxnSpPr>
                <a:cxnSpLocks noChangeShapeType="1"/>
              </p:cNvCxnSpPr>
              <p:nvPr/>
            </p:nvCxnSpPr>
            <p:spPr bwMode="auto">
              <a:xfrm>
                <a:off x="2021" y="1963"/>
                <a:ext cx="2164" cy="0"/>
              </a:xfrm>
              <a:prstGeom prst="straightConnector1">
                <a:avLst/>
              </a:prstGeom>
              <a:noFill/>
              <a:ln w="28575">
                <a:solidFill>
                  <a:srgbClr val="000000"/>
                </a:solidFill>
                <a:round/>
                <a:headEnd/>
                <a:tailEnd/>
              </a:ln>
            </p:spPr>
          </p:cxnSp>
          <p:cxnSp>
            <p:nvCxnSpPr>
              <p:cNvPr id="82964" name="AutoShape 16"/>
              <p:cNvCxnSpPr>
                <a:cxnSpLocks noChangeShapeType="1"/>
              </p:cNvCxnSpPr>
              <p:nvPr/>
            </p:nvCxnSpPr>
            <p:spPr bwMode="auto">
              <a:xfrm flipH="1">
                <a:off x="4188" y="1724"/>
                <a:ext cx="352" cy="0"/>
              </a:xfrm>
              <a:prstGeom prst="straightConnector1">
                <a:avLst/>
              </a:prstGeom>
              <a:noFill/>
              <a:ln w="28575">
                <a:solidFill>
                  <a:srgbClr val="000000"/>
                </a:solidFill>
                <a:round/>
                <a:headEnd/>
                <a:tailEnd/>
              </a:ln>
            </p:spPr>
          </p:cxnSp>
          <p:cxnSp>
            <p:nvCxnSpPr>
              <p:cNvPr id="82965" name="AutoShape 17"/>
              <p:cNvCxnSpPr>
                <a:cxnSpLocks noChangeShapeType="1"/>
              </p:cNvCxnSpPr>
              <p:nvPr/>
            </p:nvCxnSpPr>
            <p:spPr bwMode="auto">
              <a:xfrm>
                <a:off x="4185" y="1526"/>
                <a:ext cx="1" cy="446"/>
              </a:xfrm>
              <a:prstGeom prst="straightConnector1">
                <a:avLst/>
              </a:prstGeom>
              <a:noFill/>
              <a:ln w="28575">
                <a:solidFill>
                  <a:srgbClr val="000000"/>
                </a:solidFill>
                <a:round/>
                <a:headEnd/>
                <a:tailEnd/>
              </a:ln>
            </p:spPr>
          </p:cxnSp>
          <p:sp>
            <p:nvSpPr>
              <p:cNvPr id="82966" name="AutoShape 18"/>
              <p:cNvSpPr>
                <a:spLocks noChangeAspect="1" noChangeArrowheads="1"/>
              </p:cNvSpPr>
              <p:nvPr/>
            </p:nvSpPr>
            <p:spPr bwMode="auto">
              <a:xfrm rot="2708947">
                <a:off x="4404" y="1669"/>
                <a:ext cx="108"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967" name="AutoShape 19"/>
              <p:cNvSpPr>
                <a:spLocks noChangeAspect="1" noChangeArrowheads="1"/>
              </p:cNvSpPr>
              <p:nvPr/>
            </p:nvSpPr>
            <p:spPr bwMode="auto">
              <a:xfrm rot="-8091053">
                <a:off x="4248" y="1668"/>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968" name="AutoShape 20"/>
              <p:cNvSpPr>
                <a:spLocks noChangeAspect="1" noChangeArrowheads="1"/>
              </p:cNvSpPr>
              <p:nvPr/>
            </p:nvSpPr>
            <p:spPr bwMode="auto">
              <a:xfrm rot="2708947">
                <a:off x="1870" y="1674"/>
                <a:ext cx="137" cy="139"/>
              </a:xfrm>
              <a:prstGeom prst="rtTriangle">
                <a:avLst/>
              </a:prstGeom>
              <a:solidFill>
                <a:srgbClr val="FFFF00"/>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969" name="AutoShape 21"/>
              <p:cNvSpPr>
                <a:spLocks noChangeAspect="1" noChangeArrowheads="1"/>
              </p:cNvSpPr>
              <p:nvPr/>
            </p:nvSpPr>
            <p:spPr bwMode="auto">
              <a:xfrm rot="2708947">
                <a:off x="2423" y="1485"/>
                <a:ext cx="108"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970" name="AutoShape 22"/>
              <p:cNvSpPr>
                <a:spLocks noChangeAspect="1" noChangeArrowheads="1"/>
              </p:cNvSpPr>
              <p:nvPr/>
            </p:nvSpPr>
            <p:spPr bwMode="auto">
              <a:xfrm rot="-8091053">
                <a:off x="2267" y="1485"/>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971" name="AutoShape 23"/>
              <p:cNvSpPr>
                <a:spLocks noChangeAspect="1" noChangeArrowheads="1"/>
              </p:cNvSpPr>
              <p:nvPr/>
            </p:nvSpPr>
            <p:spPr bwMode="auto">
              <a:xfrm rot="2708947">
                <a:off x="3815" y="1480"/>
                <a:ext cx="108"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972" name="AutoShape 24"/>
              <p:cNvSpPr>
                <a:spLocks noChangeAspect="1" noChangeArrowheads="1"/>
              </p:cNvSpPr>
              <p:nvPr/>
            </p:nvSpPr>
            <p:spPr bwMode="auto">
              <a:xfrm rot="-8091053">
                <a:off x="3658" y="1480"/>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973" name="AutoShape 25"/>
              <p:cNvSpPr>
                <a:spLocks noChangeAspect="1" noChangeArrowheads="1"/>
              </p:cNvSpPr>
              <p:nvPr/>
            </p:nvSpPr>
            <p:spPr bwMode="auto">
              <a:xfrm rot="2708947">
                <a:off x="3814" y="1893"/>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974" name="AutoShape 26"/>
              <p:cNvSpPr>
                <a:spLocks noChangeAspect="1" noChangeArrowheads="1"/>
              </p:cNvSpPr>
              <p:nvPr/>
            </p:nvSpPr>
            <p:spPr bwMode="auto">
              <a:xfrm rot="-8091053">
                <a:off x="3657" y="1894"/>
                <a:ext cx="111" cy="110"/>
              </a:xfrm>
              <a:prstGeom prst="rtTriangle">
                <a:avLst/>
              </a:prstGeom>
              <a:solidFill>
                <a:srgbClr val="8CF4EA"/>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975" name="Line 27"/>
              <p:cNvSpPr>
                <a:spLocks noChangeShapeType="1"/>
              </p:cNvSpPr>
              <p:nvPr/>
            </p:nvSpPr>
            <p:spPr bwMode="auto">
              <a:xfrm>
                <a:off x="2761" y="1527"/>
                <a:ext cx="0" cy="328"/>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2976" name="Arc 28"/>
              <p:cNvSpPr>
                <a:spLocks/>
              </p:cNvSpPr>
              <p:nvPr/>
            </p:nvSpPr>
            <p:spPr bwMode="auto">
              <a:xfrm rot="5400000" flipH="1">
                <a:off x="2737" y="1878"/>
                <a:ext cx="192" cy="144"/>
              </a:xfrm>
              <a:custGeom>
                <a:avLst/>
                <a:gdLst>
                  <a:gd name="T0" fmla="*/ 0 w 43151"/>
                  <a:gd name="T1" fmla="*/ 0 h 21600"/>
                  <a:gd name="T2" fmla="*/ 0 w 43151"/>
                  <a:gd name="T3" fmla="*/ 0 h 21600"/>
                  <a:gd name="T4" fmla="*/ 0 w 43151"/>
                  <a:gd name="T5" fmla="*/ 0 h 21600"/>
                  <a:gd name="T6" fmla="*/ 0 60000 65536"/>
                  <a:gd name="T7" fmla="*/ 0 60000 65536"/>
                  <a:gd name="T8" fmla="*/ 0 60000 65536"/>
                  <a:gd name="T9" fmla="*/ 0 w 43151"/>
                  <a:gd name="T10" fmla="*/ 0 h 21600"/>
                  <a:gd name="T11" fmla="*/ 43151 w 43151"/>
                  <a:gd name="T12" fmla="*/ 21600 h 21600"/>
                </a:gdLst>
                <a:ahLst/>
                <a:cxnLst>
                  <a:cxn ang="T6">
                    <a:pos x="T0" y="T1"/>
                  </a:cxn>
                  <a:cxn ang="T7">
                    <a:pos x="T2" y="T3"/>
                  </a:cxn>
                  <a:cxn ang="T8">
                    <a:pos x="T4" y="T5"/>
                  </a:cxn>
                </a:cxnLst>
                <a:rect l="T9" t="T10" r="T11" b="T12"/>
                <a:pathLst>
                  <a:path w="43151" h="21600" fill="none" extrusionOk="0">
                    <a:moveTo>
                      <a:pt x="-1" y="20149"/>
                    </a:moveTo>
                    <a:cubicBezTo>
                      <a:pt x="762" y="8809"/>
                      <a:pt x="10184" y="-1"/>
                      <a:pt x="21551" y="-1"/>
                    </a:cubicBezTo>
                    <a:cubicBezTo>
                      <a:pt x="33480" y="-1"/>
                      <a:pt x="43151" y="9670"/>
                      <a:pt x="43151" y="21600"/>
                    </a:cubicBezTo>
                  </a:path>
                  <a:path w="43151" h="21600" stroke="0" extrusionOk="0">
                    <a:moveTo>
                      <a:pt x="-1" y="20149"/>
                    </a:moveTo>
                    <a:cubicBezTo>
                      <a:pt x="762" y="8809"/>
                      <a:pt x="10184" y="-1"/>
                      <a:pt x="21551" y="-1"/>
                    </a:cubicBezTo>
                    <a:cubicBezTo>
                      <a:pt x="33480" y="-1"/>
                      <a:pt x="43151" y="9670"/>
                      <a:pt x="43151" y="21600"/>
                    </a:cubicBezTo>
                    <a:lnTo>
                      <a:pt x="21551" y="21600"/>
                    </a:lnTo>
                    <a:close/>
                  </a:path>
                </a:pathLst>
              </a:cu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2977" name="Line 29"/>
              <p:cNvSpPr>
                <a:spLocks noChangeShapeType="1"/>
              </p:cNvSpPr>
              <p:nvPr/>
            </p:nvSpPr>
            <p:spPr bwMode="auto">
              <a:xfrm>
                <a:off x="2774" y="2047"/>
                <a:ext cx="0" cy="328"/>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2978" name="Line 30"/>
              <p:cNvSpPr>
                <a:spLocks noChangeShapeType="1"/>
              </p:cNvSpPr>
              <p:nvPr/>
            </p:nvSpPr>
            <p:spPr bwMode="auto">
              <a:xfrm>
                <a:off x="3021" y="1971"/>
                <a:ext cx="0" cy="329"/>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2979" name="Arc 31"/>
              <p:cNvSpPr>
                <a:spLocks/>
              </p:cNvSpPr>
              <p:nvPr/>
            </p:nvSpPr>
            <p:spPr bwMode="auto">
              <a:xfrm rot="18347" flipH="1">
                <a:off x="2937" y="2231"/>
                <a:ext cx="192" cy="143"/>
              </a:xfrm>
              <a:custGeom>
                <a:avLst/>
                <a:gdLst>
                  <a:gd name="T0" fmla="*/ 0 w 43113"/>
                  <a:gd name="T1" fmla="*/ 0 h 21600"/>
                  <a:gd name="T2" fmla="*/ 0 w 43113"/>
                  <a:gd name="T3" fmla="*/ 0 h 21600"/>
                  <a:gd name="T4" fmla="*/ 0 w 43113"/>
                  <a:gd name="T5" fmla="*/ 0 h 21600"/>
                  <a:gd name="T6" fmla="*/ 0 60000 65536"/>
                  <a:gd name="T7" fmla="*/ 0 60000 65536"/>
                  <a:gd name="T8" fmla="*/ 0 60000 65536"/>
                  <a:gd name="T9" fmla="*/ 0 w 43113"/>
                  <a:gd name="T10" fmla="*/ 0 h 21600"/>
                  <a:gd name="T11" fmla="*/ 43113 w 43113"/>
                  <a:gd name="T12" fmla="*/ 21600 h 21600"/>
                </a:gdLst>
                <a:ahLst/>
                <a:cxnLst>
                  <a:cxn ang="T6">
                    <a:pos x="T0" y="T1"/>
                  </a:cxn>
                  <a:cxn ang="T7">
                    <a:pos x="T2" y="T3"/>
                  </a:cxn>
                  <a:cxn ang="T8">
                    <a:pos x="T4" y="T5"/>
                  </a:cxn>
                </a:cxnLst>
                <a:rect l="T9" t="T10" r="T11" b="T12"/>
                <a:pathLst>
                  <a:path w="43113" h="21600" fill="none" extrusionOk="0">
                    <a:moveTo>
                      <a:pt x="-1" y="20149"/>
                    </a:moveTo>
                    <a:cubicBezTo>
                      <a:pt x="762" y="8809"/>
                      <a:pt x="10184" y="-1"/>
                      <a:pt x="21551" y="-1"/>
                    </a:cubicBezTo>
                    <a:cubicBezTo>
                      <a:pt x="32981" y="-1"/>
                      <a:pt x="42433" y="8905"/>
                      <a:pt x="43112" y="20316"/>
                    </a:cubicBezTo>
                  </a:path>
                  <a:path w="43113" h="21600" stroke="0" extrusionOk="0">
                    <a:moveTo>
                      <a:pt x="-1" y="20149"/>
                    </a:moveTo>
                    <a:cubicBezTo>
                      <a:pt x="762" y="8809"/>
                      <a:pt x="10184" y="-1"/>
                      <a:pt x="21551" y="-1"/>
                    </a:cubicBezTo>
                    <a:cubicBezTo>
                      <a:pt x="32981" y="-1"/>
                      <a:pt x="42433" y="8905"/>
                      <a:pt x="43112" y="20316"/>
                    </a:cubicBezTo>
                    <a:lnTo>
                      <a:pt x="21551" y="21600"/>
                    </a:lnTo>
                    <a:close/>
                  </a:path>
                </a:pathLst>
              </a:cu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2980" name="Line 32"/>
              <p:cNvSpPr>
                <a:spLocks noChangeShapeType="1"/>
              </p:cNvSpPr>
              <p:nvPr/>
            </p:nvSpPr>
            <p:spPr bwMode="auto">
              <a:xfrm>
                <a:off x="3035" y="2491"/>
                <a:ext cx="0" cy="329"/>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2981" name="Rectangle 33"/>
              <p:cNvSpPr>
                <a:spLocks noChangeArrowheads="1"/>
              </p:cNvSpPr>
              <p:nvPr/>
            </p:nvSpPr>
            <p:spPr bwMode="auto">
              <a:xfrm>
                <a:off x="912" y="2244"/>
                <a:ext cx="768" cy="672"/>
              </a:xfrm>
              <a:prstGeom prst="rect">
                <a:avLst/>
              </a:prstGeom>
              <a:solidFill>
                <a:srgbClr val="8CF4EA"/>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982" name="Rectangle 34"/>
              <p:cNvSpPr>
                <a:spLocks noChangeArrowheads="1"/>
              </p:cNvSpPr>
              <p:nvPr/>
            </p:nvSpPr>
            <p:spPr bwMode="auto">
              <a:xfrm>
                <a:off x="4548" y="2244"/>
                <a:ext cx="768" cy="672"/>
              </a:xfrm>
              <a:prstGeom prst="rect">
                <a:avLst/>
              </a:prstGeom>
              <a:solidFill>
                <a:srgbClr val="8CF4EA"/>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983" name="Line 35"/>
              <p:cNvSpPr>
                <a:spLocks noChangeShapeType="1"/>
              </p:cNvSpPr>
              <p:nvPr/>
            </p:nvSpPr>
            <p:spPr bwMode="auto">
              <a:xfrm>
                <a:off x="5316" y="2579"/>
                <a:ext cx="552" cy="0"/>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2984" name="AutoShape 36"/>
              <p:cNvSpPr>
                <a:spLocks noChangeAspect="1" noChangeArrowheads="1"/>
              </p:cNvSpPr>
              <p:nvPr/>
            </p:nvSpPr>
            <p:spPr bwMode="auto">
              <a:xfrm rot="2708947">
                <a:off x="5594" y="2527"/>
                <a:ext cx="108"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985" name="AutoShape 37"/>
              <p:cNvSpPr>
                <a:spLocks noChangeAspect="1" noChangeArrowheads="1"/>
              </p:cNvSpPr>
              <p:nvPr/>
            </p:nvSpPr>
            <p:spPr bwMode="auto">
              <a:xfrm rot="-8091053">
                <a:off x="5438" y="2526"/>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cxnSp>
            <p:nvCxnSpPr>
              <p:cNvPr id="82986" name="AutoShape 38"/>
              <p:cNvCxnSpPr>
                <a:cxnSpLocks noChangeShapeType="1"/>
              </p:cNvCxnSpPr>
              <p:nvPr/>
            </p:nvCxnSpPr>
            <p:spPr bwMode="auto">
              <a:xfrm>
                <a:off x="1689" y="2580"/>
                <a:ext cx="347" cy="0"/>
              </a:xfrm>
              <a:prstGeom prst="straightConnector1">
                <a:avLst/>
              </a:prstGeom>
              <a:noFill/>
              <a:ln w="28575">
                <a:solidFill>
                  <a:srgbClr val="000000"/>
                </a:solidFill>
                <a:round/>
                <a:headEnd/>
                <a:tailEnd/>
              </a:ln>
            </p:spPr>
          </p:cxnSp>
          <p:cxnSp>
            <p:nvCxnSpPr>
              <p:cNvPr id="82987" name="AutoShape 39"/>
              <p:cNvCxnSpPr>
                <a:cxnSpLocks noChangeShapeType="1"/>
              </p:cNvCxnSpPr>
              <p:nvPr/>
            </p:nvCxnSpPr>
            <p:spPr bwMode="auto">
              <a:xfrm>
                <a:off x="2029" y="2369"/>
                <a:ext cx="0" cy="444"/>
              </a:xfrm>
              <a:prstGeom prst="straightConnector1">
                <a:avLst/>
              </a:prstGeom>
              <a:noFill/>
              <a:ln w="28575">
                <a:solidFill>
                  <a:srgbClr val="000000"/>
                </a:solidFill>
                <a:round/>
                <a:headEnd/>
                <a:tailEnd/>
              </a:ln>
            </p:spPr>
          </p:cxnSp>
          <p:cxnSp>
            <p:nvCxnSpPr>
              <p:cNvPr id="82988" name="AutoShape 40"/>
              <p:cNvCxnSpPr>
                <a:cxnSpLocks noChangeShapeType="1"/>
              </p:cNvCxnSpPr>
              <p:nvPr/>
            </p:nvCxnSpPr>
            <p:spPr bwMode="auto">
              <a:xfrm>
                <a:off x="2021" y="2815"/>
                <a:ext cx="2164" cy="0"/>
              </a:xfrm>
              <a:prstGeom prst="straightConnector1">
                <a:avLst/>
              </a:prstGeom>
              <a:noFill/>
              <a:ln w="28575">
                <a:solidFill>
                  <a:srgbClr val="000000"/>
                </a:solidFill>
                <a:round/>
                <a:headEnd/>
                <a:tailEnd/>
              </a:ln>
            </p:spPr>
          </p:cxnSp>
          <p:cxnSp>
            <p:nvCxnSpPr>
              <p:cNvPr id="82989" name="AutoShape 41"/>
              <p:cNvCxnSpPr>
                <a:cxnSpLocks noChangeShapeType="1"/>
              </p:cNvCxnSpPr>
              <p:nvPr/>
            </p:nvCxnSpPr>
            <p:spPr bwMode="auto">
              <a:xfrm flipH="1">
                <a:off x="4188" y="2576"/>
                <a:ext cx="352" cy="0"/>
              </a:xfrm>
              <a:prstGeom prst="straightConnector1">
                <a:avLst/>
              </a:prstGeom>
              <a:noFill/>
              <a:ln w="28575">
                <a:solidFill>
                  <a:srgbClr val="000000"/>
                </a:solidFill>
                <a:round/>
                <a:headEnd/>
                <a:tailEnd/>
              </a:ln>
            </p:spPr>
          </p:cxnSp>
          <p:cxnSp>
            <p:nvCxnSpPr>
              <p:cNvPr id="82990" name="AutoShape 42"/>
              <p:cNvCxnSpPr>
                <a:cxnSpLocks noChangeShapeType="1"/>
              </p:cNvCxnSpPr>
              <p:nvPr/>
            </p:nvCxnSpPr>
            <p:spPr bwMode="auto">
              <a:xfrm>
                <a:off x="4177" y="2378"/>
                <a:ext cx="1" cy="446"/>
              </a:xfrm>
              <a:prstGeom prst="straightConnector1">
                <a:avLst/>
              </a:prstGeom>
              <a:noFill/>
              <a:ln w="28575">
                <a:solidFill>
                  <a:srgbClr val="000000"/>
                </a:solidFill>
                <a:round/>
                <a:headEnd/>
                <a:tailEnd/>
              </a:ln>
            </p:spPr>
          </p:cxnSp>
          <p:sp>
            <p:nvSpPr>
              <p:cNvPr id="82991" name="AutoShape 43"/>
              <p:cNvSpPr>
                <a:spLocks noChangeAspect="1" noChangeArrowheads="1"/>
              </p:cNvSpPr>
              <p:nvPr/>
            </p:nvSpPr>
            <p:spPr bwMode="auto">
              <a:xfrm rot="2708947">
                <a:off x="4404" y="2521"/>
                <a:ext cx="108"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992" name="AutoShape 44"/>
              <p:cNvSpPr>
                <a:spLocks noChangeAspect="1" noChangeArrowheads="1"/>
              </p:cNvSpPr>
              <p:nvPr/>
            </p:nvSpPr>
            <p:spPr bwMode="auto">
              <a:xfrm rot="-8091053">
                <a:off x="4248" y="2520"/>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993" name="AutoShape 45"/>
              <p:cNvSpPr>
                <a:spLocks noChangeAspect="1" noChangeArrowheads="1"/>
              </p:cNvSpPr>
              <p:nvPr/>
            </p:nvSpPr>
            <p:spPr bwMode="auto">
              <a:xfrm rot="2708947">
                <a:off x="1877" y="2522"/>
                <a:ext cx="108"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994" name="AutoShape 46"/>
              <p:cNvSpPr>
                <a:spLocks noChangeAspect="1" noChangeArrowheads="1"/>
              </p:cNvSpPr>
              <p:nvPr/>
            </p:nvSpPr>
            <p:spPr bwMode="auto">
              <a:xfrm rot="-8091053">
                <a:off x="1720" y="2522"/>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995" name="AutoShape 47"/>
              <p:cNvSpPr>
                <a:spLocks noChangeAspect="1" noChangeArrowheads="1"/>
              </p:cNvSpPr>
              <p:nvPr/>
            </p:nvSpPr>
            <p:spPr bwMode="auto">
              <a:xfrm rot="2708947">
                <a:off x="2423" y="2337"/>
                <a:ext cx="108"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996" name="AutoShape 48"/>
              <p:cNvSpPr>
                <a:spLocks noChangeAspect="1" noChangeArrowheads="1"/>
              </p:cNvSpPr>
              <p:nvPr/>
            </p:nvSpPr>
            <p:spPr bwMode="auto">
              <a:xfrm rot="-8091053">
                <a:off x="2267" y="2337"/>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997" name="AutoShape 49"/>
              <p:cNvSpPr>
                <a:spLocks noChangeAspect="1" noChangeArrowheads="1"/>
              </p:cNvSpPr>
              <p:nvPr/>
            </p:nvSpPr>
            <p:spPr bwMode="auto">
              <a:xfrm rot="2708947">
                <a:off x="2422" y="2751"/>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998" name="AutoShape 50"/>
              <p:cNvSpPr>
                <a:spLocks noChangeAspect="1" noChangeArrowheads="1"/>
              </p:cNvSpPr>
              <p:nvPr/>
            </p:nvSpPr>
            <p:spPr bwMode="auto">
              <a:xfrm rot="-8091053">
                <a:off x="2267" y="2751"/>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999" name="AutoShape 51"/>
              <p:cNvSpPr>
                <a:spLocks noChangeAspect="1" noChangeArrowheads="1"/>
              </p:cNvSpPr>
              <p:nvPr/>
            </p:nvSpPr>
            <p:spPr bwMode="auto">
              <a:xfrm rot="2708947">
                <a:off x="3815" y="2332"/>
                <a:ext cx="108"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3000" name="AutoShape 52"/>
              <p:cNvSpPr>
                <a:spLocks noChangeAspect="1" noChangeArrowheads="1"/>
              </p:cNvSpPr>
              <p:nvPr/>
            </p:nvSpPr>
            <p:spPr bwMode="auto">
              <a:xfrm rot="-8091053">
                <a:off x="3658" y="2332"/>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3001" name="AutoShape 53"/>
              <p:cNvSpPr>
                <a:spLocks noChangeAspect="1" noChangeArrowheads="1"/>
              </p:cNvSpPr>
              <p:nvPr/>
            </p:nvSpPr>
            <p:spPr bwMode="auto">
              <a:xfrm rot="2708947">
                <a:off x="3814" y="2745"/>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3002" name="AutoShape 54"/>
              <p:cNvSpPr>
                <a:spLocks noChangeAspect="1" noChangeArrowheads="1"/>
              </p:cNvSpPr>
              <p:nvPr/>
            </p:nvSpPr>
            <p:spPr bwMode="auto">
              <a:xfrm rot="-8091053">
                <a:off x="3657" y="2746"/>
                <a:ext cx="111"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3003" name="Rectangle 55"/>
              <p:cNvSpPr>
                <a:spLocks noChangeArrowheads="1"/>
              </p:cNvSpPr>
              <p:nvPr/>
            </p:nvSpPr>
            <p:spPr bwMode="auto">
              <a:xfrm>
                <a:off x="912" y="3096"/>
                <a:ext cx="768" cy="672"/>
              </a:xfrm>
              <a:prstGeom prst="rect">
                <a:avLst/>
              </a:prstGeom>
              <a:solidFill>
                <a:srgbClr val="8CF4EA"/>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3004" name="Rectangle 56"/>
              <p:cNvSpPr>
                <a:spLocks noChangeArrowheads="1"/>
              </p:cNvSpPr>
              <p:nvPr/>
            </p:nvSpPr>
            <p:spPr bwMode="auto">
              <a:xfrm>
                <a:off x="4548" y="3096"/>
                <a:ext cx="768" cy="672"/>
              </a:xfrm>
              <a:prstGeom prst="rect">
                <a:avLst/>
              </a:prstGeom>
              <a:solidFill>
                <a:srgbClr val="8CF4EA"/>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3005" name="Line 57"/>
              <p:cNvSpPr>
                <a:spLocks noChangeShapeType="1"/>
              </p:cNvSpPr>
              <p:nvPr/>
            </p:nvSpPr>
            <p:spPr bwMode="auto">
              <a:xfrm>
                <a:off x="5316" y="3432"/>
                <a:ext cx="552" cy="0"/>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3006" name="AutoShape 58"/>
              <p:cNvSpPr>
                <a:spLocks noChangeAspect="1" noChangeArrowheads="1"/>
              </p:cNvSpPr>
              <p:nvPr/>
            </p:nvSpPr>
            <p:spPr bwMode="auto">
              <a:xfrm rot="2708947">
                <a:off x="5594" y="3379"/>
                <a:ext cx="108"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3007" name="AutoShape 59"/>
              <p:cNvSpPr>
                <a:spLocks noChangeAspect="1" noChangeArrowheads="1"/>
              </p:cNvSpPr>
              <p:nvPr/>
            </p:nvSpPr>
            <p:spPr bwMode="auto">
              <a:xfrm rot="-8091053">
                <a:off x="5438" y="3378"/>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cxnSp>
            <p:nvCxnSpPr>
              <p:cNvPr id="83008" name="AutoShape 60"/>
              <p:cNvCxnSpPr>
                <a:cxnSpLocks noChangeShapeType="1"/>
              </p:cNvCxnSpPr>
              <p:nvPr/>
            </p:nvCxnSpPr>
            <p:spPr bwMode="auto">
              <a:xfrm>
                <a:off x="1689" y="3432"/>
                <a:ext cx="347" cy="0"/>
              </a:xfrm>
              <a:prstGeom prst="straightConnector1">
                <a:avLst/>
              </a:prstGeom>
              <a:noFill/>
              <a:ln w="28575">
                <a:solidFill>
                  <a:srgbClr val="000000"/>
                </a:solidFill>
                <a:round/>
                <a:headEnd/>
                <a:tailEnd/>
              </a:ln>
            </p:spPr>
          </p:cxnSp>
          <p:cxnSp>
            <p:nvCxnSpPr>
              <p:cNvPr id="83009" name="AutoShape 61"/>
              <p:cNvCxnSpPr>
                <a:cxnSpLocks noChangeShapeType="1"/>
              </p:cNvCxnSpPr>
              <p:nvPr/>
            </p:nvCxnSpPr>
            <p:spPr bwMode="auto">
              <a:xfrm>
                <a:off x="2029" y="3230"/>
                <a:ext cx="0" cy="444"/>
              </a:xfrm>
              <a:prstGeom prst="straightConnector1">
                <a:avLst/>
              </a:prstGeom>
              <a:noFill/>
              <a:ln w="28575">
                <a:solidFill>
                  <a:srgbClr val="000000"/>
                </a:solidFill>
                <a:round/>
                <a:headEnd/>
                <a:tailEnd/>
              </a:ln>
            </p:spPr>
          </p:cxnSp>
          <p:cxnSp>
            <p:nvCxnSpPr>
              <p:cNvPr id="83010" name="AutoShape 62"/>
              <p:cNvCxnSpPr>
                <a:cxnSpLocks noChangeShapeType="1"/>
              </p:cNvCxnSpPr>
              <p:nvPr/>
            </p:nvCxnSpPr>
            <p:spPr bwMode="auto">
              <a:xfrm>
                <a:off x="2021" y="3667"/>
                <a:ext cx="2164" cy="0"/>
              </a:xfrm>
              <a:prstGeom prst="straightConnector1">
                <a:avLst/>
              </a:prstGeom>
              <a:noFill/>
              <a:ln w="28575">
                <a:solidFill>
                  <a:srgbClr val="000000"/>
                </a:solidFill>
                <a:round/>
                <a:headEnd/>
                <a:tailEnd/>
              </a:ln>
            </p:spPr>
          </p:cxnSp>
          <p:cxnSp>
            <p:nvCxnSpPr>
              <p:cNvPr id="83011" name="AutoShape 63"/>
              <p:cNvCxnSpPr>
                <a:cxnSpLocks noChangeShapeType="1"/>
              </p:cNvCxnSpPr>
              <p:nvPr/>
            </p:nvCxnSpPr>
            <p:spPr bwMode="auto">
              <a:xfrm flipH="1">
                <a:off x="4188" y="3428"/>
                <a:ext cx="352" cy="1"/>
              </a:xfrm>
              <a:prstGeom prst="straightConnector1">
                <a:avLst/>
              </a:prstGeom>
              <a:noFill/>
              <a:ln w="28575">
                <a:solidFill>
                  <a:srgbClr val="000000"/>
                </a:solidFill>
                <a:round/>
                <a:headEnd/>
                <a:tailEnd/>
              </a:ln>
            </p:spPr>
          </p:cxnSp>
          <p:cxnSp>
            <p:nvCxnSpPr>
              <p:cNvPr id="83012" name="AutoShape 64"/>
              <p:cNvCxnSpPr>
                <a:cxnSpLocks noChangeShapeType="1"/>
              </p:cNvCxnSpPr>
              <p:nvPr/>
            </p:nvCxnSpPr>
            <p:spPr bwMode="auto">
              <a:xfrm>
                <a:off x="4185" y="3230"/>
                <a:ext cx="1" cy="446"/>
              </a:xfrm>
              <a:prstGeom prst="straightConnector1">
                <a:avLst/>
              </a:prstGeom>
              <a:noFill/>
              <a:ln w="28575">
                <a:solidFill>
                  <a:srgbClr val="000000"/>
                </a:solidFill>
                <a:round/>
                <a:headEnd/>
                <a:tailEnd/>
              </a:ln>
            </p:spPr>
          </p:cxnSp>
          <p:sp>
            <p:nvSpPr>
              <p:cNvPr id="83013" name="AutoShape 65"/>
              <p:cNvSpPr>
                <a:spLocks noChangeAspect="1" noChangeArrowheads="1"/>
              </p:cNvSpPr>
              <p:nvPr/>
            </p:nvSpPr>
            <p:spPr bwMode="auto">
              <a:xfrm rot="2708947">
                <a:off x="1877" y="3374"/>
                <a:ext cx="108"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3014" name="AutoShape 66"/>
              <p:cNvSpPr>
                <a:spLocks noChangeAspect="1" noChangeArrowheads="1"/>
              </p:cNvSpPr>
              <p:nvPr/>
            </p:nvSpPr>
            <p:spPr bwMode="auto">
              <a:xfrm rot="-8091053">
                <a:off x="1720" y="3374"/>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3015" name="AutoShape 67"/>
              <p:cNvSpPr>
                <a:spLocks noChangeAspect="1" noChangeArrowheads="1"/>
              </p:cNvSpPr>
              <p:nvPr/>
            </p:nvSpPr>
            <p:spPr bwMode="auto">
              <a:xfrm rot="2708947">
                <a:off x="2429" y="3607"/>
                <a:ext cx="108"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3016" name="AutoShape 68"/>
              <p:cNvSpPr>
                <a:spLocks noChangeAspect="1" noChangeArrowheads="1"/>
              </p:cNvSpPr>
              <p:nvPr/>
            </p:nvSpPr>
            <p:spPr bwMode="auto">
              <a:xfrm rot="-8091053">
                <a:off x="2267" y="3603"/>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3017" name="Arc 69"/>
              <p:cNvSpPr>
                <a:spLocks/>
              </p:cNvSpPr>
              <p:nvPr/>
            </p:nvSpPr>
            <p:spPr bwMode="auto">
              <a:xfrm rot="40510" flipH="1">
                <a:off x="3346" y="3098"/>
                <a:ext cx="192" cy="144"/>
              </a:xfrm>
              <a:custGeom>
                <a:avLst/>
                <a:gdLst>
                  <a:gd name="T0" fmla="*/ 0 w 43151"/>
                  <a:gd name="T1" fmla="*/ 0 h 21600"/>
                  <a:gd name="T2" fmla="*/ 0 w 43151"/>
                  <a:gd name="T3" fmla="*/ 0 h 21600"/>
                  <a:gd name="T4" fmla="*/ 0 w 43151"/>
                  <a:gd name="T5" fmla="*/ 0 h 21600"/>
                  <a:gd name="T6" fmla="*/ 0 60000 65536"/>
                  <a:gd name="T7" fmla="*/ 0 60000 65536"/>
                  <a:gd name="T8" fmla="*/ 0 60000 65536"/>
                  <a:gd name="T9" fmla="*/ 0 w 43151"/>
                  <a:gd name="T10" fmla="*/ 0 h 21600"/>
                  <a:gd name="T11" fmla="*/ 43151 w 43151"/>
                  <a:gd name="T12" fmla="*/ 21600 h 21600"/>
                </a:gdLst>
                <a:ahLst/>
                <a:cxnLst>
                  <a:cxn ang="T6">
                    <a:pos x="T0" y="T1"/>
                  </a:cxn>
                  <a:cxn ang="T7">
                    <a:pos x="T2" y="T3"/>
                  </a:cxn>
                  <a:cxn ang="T8">
                    <a:pos x="T4" y="T5"/>
                  </a:cxn>
                </a:cxnLst>
                <a:rect l="T9" t="T10" r="T11" b="T12"/>
                <a:pathLst>
                  <a:path w="43151" h="21600" fill="none" extrusionOk="0">
                    <a:moveTo>
                      <a:pt x="-1" y="20149"/>
                    </a:moveTo>
                    <a:cubicBezTo>
                      <a:pt x="762" y="8809"/>
                      <a:pt x="10184" y="-1"/>
                      <a:pt x="21551" y="-1"/>
                    </a:cubicBezTo>
                    <a:cubicBezTo>
                      <a:pt x="33480" y="-1"/>
                      <a:pt x="43151" y="9670"/>
                      <a:pt x="43151" y="21600"/>
                    </a:cubicBezTo>
                  </a:path>
                  <a:path w="43151" h="21600" stroke="0" extrusionOk="0">
                    <a:moveTo>
                      <a:pt x="-1" y="20149"/>
                    </a:moveTo>
                    <a:cubicBezTo>
                      <a:pt x="762" y="8809"/>
                      <a:pt x="10184" y="-1"/>
                      <a:pt x="21551" y="-1"/>
                    </a:cubicBezTo>
                    <a:cubicBezTo>
                      <a:pt x="33480" y="-1"/>
                      <a:pt x="43151" y="9670"/>
                      <a:pt x="43151" y="21600"/>
                    </a:cubicBezTo>
                    <a:lnTo>
                      <a:pt x="21551" y="21600"/>
                    </a:lnTo>
                    <a:close/>
                  </a:path>
                </a:pathLst>
              </a:cu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3018" name="AutoShape 70"/>
              <p:cNvSpPr>
                <a:spLocks noChangeAspect="1" noChangeArrowheads="1"/>
              </p:cNvSpPr>
              <p:nvPr/>
            </p:nvSpPr>
            <p:spPr bwMode="auto">
              <a:xfrm rot="2708947">
                <a:off x="3242" y="2740"/>
                <a:ext cx="136" cy="138"/>
              </a:xfrm>
              <a:prstGeom prst="rtTriangle">
                <a:avLst/>
              </a:prstGeom>
              <a:solidFill>
                <a:srgbClr val="FFFF00"/>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3019" name="AutoShape 71"/>
              <p:cNvSpPr>
                <a:spLocks noChangeAspect="1" noChangeArrowheads="1"/>
              </p:cNvSpPr>
              <p:nvPr/>
            </p:nvSpPr>
            <p:spPr bwMode="auto">
              <a:xfrm rot="-8091053">
                <a:off x="3061" y="2734"/>
                <a:ext cx="139" cy="136"/>
              </a:xfrm>
              <a:prstGeom prst="rtTriangle">
                <a:avLst/>
              </a:prstGeom>
              <a:solidFill>
                <a:srgbClr val="FFFF00"/>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3020" name="Text Box 72"/>
              <p:cNvSpPr txBox="1">
                <a:spLocks noChangeArrowheads="1"/>
              </p:cNvSpPr>
              <p:nvPr/>
            </p:nvSpPr>
            <p:spPr bwMode="auto">
              <a:xfrm>
                <a:off x="1664" y="1225"/>
                <a:ext cx="331" cy="66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1</a:t>
                </a:r>
              </a:p>
            </p:txBody>
          </p:sp>
          <p:sp>
            <p:nvSpPr>
              <p:cNvPr id="83021" name="Text Box 73"/>
              <p:cNvSpPr txBox="1">
                <a:spLocks noChangeArrowheads="1"/>
              </p:cNvSpPr>
              <p:nvPr/>
            </p:nvSpPr>
            <p:spPr bwMode="auto">
              <a:xfrm>
                <a:off x="1685" y="2021"/>
                <a:ext cx="314" cy="66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2</a:t>
                </a:r>
              </a:p>
            </p:txBody>
          </p:sp>
          <p:sp>
            <p:nvSpPr>
              <p:cNvPr id="83022" name="Text Box 74"/>
              <p:cNvSpPr txBox="1">
                <a:spLocks noChangeArrowheads="1"/>
              </p:cNvSpPr>
              <p:nvPr/>
            </p:nvSpPr>
            <p:spPr bwMode="auto">
              <a:xfrm>
                <a:off x="1663" y="2840"/>
                <a:ext cx="331" cy="66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3</a:t>
                </a:r>
              </a:p>
            </p:txBody>
          </p:sp>
          <p:sp>
            <p:nvSpPr>
              <p:cNvPr id="83023" name="Text Box 75"/>
              <p:cNvSpPr txBox="1">
                <a:spLocks noChangeArrowheads="1"/>
              </p:cNvSpPr>
              <p:nvPr/>
            </p:nvSpPr>
            <p:spPr bwMode="auto">
              <a:xfrm>
                <a:off x="2405" y="1052"/>
                <a:ext cx="331" cy="66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4</a:t>
                </a:r>
              </a:p>
            </p:txBody>
          </p:sp>
          <p:sp>
            <p:nvSpPr>
              <p:cNvPr id="83024" name="Text Box 76"/>
              <p:cNvSpPr txBox="1">
                <a:spLocks noChangeArrowheads="1"/>
              </p:cNvSpPr>
              <p:nvPr/>
            </p:nvSpPr>
            <p:spPr bwMode="auto">
              <a:xfrm>
                <a:off x="1980" y="1764"/>
                <a:ext cx="331" cy="66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5</a:t>
                </a:r>
              </a:p>
            </p:txBody>
          </p:sp>
          <p:sp>
            <p:nvSpPr>
              <p:cNvPr id="83025" name="Text Box 77"/>
              <p:cNvSpPr txBox="1">
                <a:spLocks noChangeArrowheads="1"/>
              </p:cNvSpPr>
              <p:nvPr/>
            </p:nvSpPr>
            <p:spPr bwMode="auto">
              <a:xfrm>
                <a:off x="2405" y="1904"/>
                <a:ext cx="331" cy="66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6</a:t>
                </a:r>
              </a:p>
            </p:txBody>
          </p:sp>
          <p:sp>
            <p:nvSpPr>
              <p:cNvPr id="83026" name="Text Box 78"/>
              <p:cNvSpPr txBox="1">
                <a:spLocks noChangeArrowheads="1"/>
              </p:cNvSpPr>
              <p:nvPr/>
            </p:nvSpPr>
            <p:spPr bwMode="auto">
              <a:xfrm>
                <a:off x="2405" y="2785"/>
                <a:ext cx="331" cy="66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8</a:t>
                </a:r>
              </a:p>
            </p:txBody>
          </p:sp>
          <p:sp>
            <p:nvSpPr>
              <p:cNvPr id="83027" name="Text Box 79"/>
              <p:cNvSpPr txBox="1">
                <a:spLocks noChangeArrowheads="1"/>
              </p:cNvSpPr>
              <p:nvPr/>
            </p:nvSpPr>
            <p:spPr bwMode="auto">
              <a:xfrm>
                <a:off x="1979" y="2606"/>
                <a:ext cx="331" cy="66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7</a:t>
                </a:r>
              </a:p>
            </p:txBody>
          </p:sp>
          <p:sp>
            <p:nvSpPr>
              <p:cNvPr id="83028" name="Text Box 80"/>
              <p:cNvSpPr txBox="1">
                <a:spLocks noChangeArrowheads="1"/>
              </p:cNvSpPr>
              <p:nvPr/>
            </p:nvSpPr>
            <p:spPr bwMode="auto">
              <a:xfrm>
                <a:off x="4161" y="1241"/>
                <a:ext cx="414" cy="66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17</a:t>
                </a:r>
              </a:p>
            </p:txBody>
          </p:sp>
          <p:sp>
            <p:nvSpPr>
              <p:cNvPr id="83029" name="Text Box 81"/>
              <p:cNvSpPr txBox="1">
                <a:spLocks noChangeArrowheads="1"/>
              </p:cNvSpPr>
              <p:nvPr/>
            </p:nvSpPr>
            <p:spPr bwMode="auto">
              <a:xfrm>
                <a:off x="4161" y="2037"/>
                <a:ext cx="414" cy="66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18</a:t>
                </a:r>
              </a:p>
            </p:txBody>
          </p:sp>
          <p:sp>
            <p:nvSpPr>
              <p:cNvPr id="83030" name="Text Box 82"/>
              <p:cNvSpPr txBox="1">
                <a:spLocks noChangeArrowheads="1"/>
              </p:cNvSpPr>
              <p:nvPr/>
            </p:nvSpPr>
            <p:spPr bwMode="auto">
              <a:xfrm>
                <a:off x="4185" y="2855"/>
                <a:ext cx="365" cy="66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19</a:t>
                </a:r>
              </a:p>
            </p:txBody>
          </p:sp>
          <p:sp>
            <p:nvSpPr>
              <p:cNvPr id="83031" name="Text Box 83"/>
              <p:cNvSpPr txBox="1">
                <a:spLocks noChangeArrowheads="1"/>
              </p:cNvSpPr>
              <p:nvPr/>
            </p:nvSpPr>
            <p:spPr bwMode="auto">
              <a:xfrm>
                <a:off x="3816" y="1040"/>
                <a:ext cx="414" cy="66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11</a:t>
                </a:r>
              </a:p>
            </p:txBody>
          </p:sp>
          <p:sp>
            <p:nvSpPr>
              <p:cNvPr id="83032" name="Text Box 84"/>
              <p:cNvSpPr txBox="1">
                <a:spLocks noChangeArrowheads="1"/>
              </p:cNvSpPr>
              <p:nvPr/>
            </p:nvSpPr>
            <p:spPr bwMode="auto">
              <a:xfrm>
                <a:off x="3393" y="1751"/>
                <a:ext cx="414" cy="66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12</a:t>
                </a:r>
              </a:p>
            </p:txBody>
          </p:sp>
          <p:sp>
            <p:nvSpPr>
              <p:cNvPr id="83033" name="Text Box 85"/>
              <p:cNvSpPr txBox="1">
                <a:spLocks noChangeArrowheads="1"/>
              </p:cNvSpPr>
              <p:nvPr/>
            </p:nvSpPr>
            <p:spPr bwMode="auto">
              <a:xfrm>
                <a:off x="3816" y="1892"/>
                <a:ext cx="414" cy="66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13</a:t>
                </a:r>
              </a:p>
            </p:txBody>
          </p:sp>
          <p:cxnSp>
            <p:nvCxnSpPr>
              <p:cNvPr id="83034" name="AutoShape 86"/>
              <p:cNvCxnSpPr>
                <a:cxnSpLocks noChangeShapeType="1"/>
              </p:cNvCxnSpPr>
              <p:nvPr/>
            </p:nvCxnSpPr>
            <p:spPr bwMode="auto">
              <a:xfrm rot="5400000">
                <a:off x="3013" y="3249"/>
                <a:ext cx="868" cy="0"/>
              </a:xfrm>
              <a:prstGeom prst="straightConnector1">
                <a:avLst/>
              </a:prstGeom>
              <a:noFill/>
              <a:ln w="76200">
                <a:solidFill>
                  <a:srgbClr val="F6BF69"/>
                </a:solidFill>
                <a:round/>
                <a:headEnd/>
                <a:tailEnd/>
              </a:ln>
            </p:spPr>
          </p:cxnSp>
          <p:sp>
            <p:nvSpPr>
              <p:cNvPr id="83035" name="Text Box 87"/>
              <p:cNvSpPr txBox="1">
                <a:spLocks noChangeArrowheads="1"/>
              </p:cNvSpPr>
              <p:nvPr/>
            </p:nvSpPr>
            <p:spPr bwMode="auto">
              <a:xfrm>
                <a:off x="3766" y="2776"/>
                <a:ext cx="426" cy="66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16</a:t>
                </a:r>
              </a:p>
            </p:txBody>
          </p:sp>
          <p:sp>
            <p:nvSpPr>
              <p:cNvPr id="83036" name="Text Box 88"/>
              <p:cNvSpPr txBox="1">
                <a:spLocks noChangeArrowheads="1"/>
              </p:cNvSpPr>
              <p:nvPr/>
            </p:nvSpPr>
            <p:spPr bwMode="auto">
              <a:xfrm>
                <a:off x="3391" y="2594"/>
                <a:ext cx="415" cy="66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14</a:t>
                </a:r>
              </a:p>
            </p:txBody>
          </p:sp>
          <p:sp>
            <p:nvSpPr>
              <p:cNvPr id="83037" name="Text Box 89"/>
              <p:cNvSpPr txBox="1">
                <a:spLocks noChangeArrowheads="1"/>
              </p:cNvSpPr>
              <p:nvPr/>
            </p:nvSpPr>
            <p:spPr bwMode="auto">
              <a:xfrm>
                <a:off x="2816" y="2677"/>
                <a:ext cx="415" cy="66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10</a:t>
                </a:r>
              </a:p>
            </p:txBody>
          </p:sp>
          <p:sp>
            <p:nvSpPr>
              <p:cNvPr id="83038" name="Text Box 90"/>
              <p:cNvSpPr txBox="1">
                <a:spLocks noChangeArrowheads="1"/>
              </p:cNvSpPr>
              <p:nvPr/>
            </p:nvSpPr>
            <p:spPr bwMode="auto">
              <a:xfrm>
                <a:off x="5573" y="1261"/>
                <a:ext cx="364" cy="66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20</a:t>
                </a:r>
              </a:p>
            </p:txBody>
          </p:sp>
          <p:sp>
            <p:nvSpPr>
              <p:cNvPr id="83039" name="Text Box 91"/>
              <p:cNvSpPr txBox="1">
                <a:spLocks noChangeArrowheads="1"/>
              </p:cNvSpPr>
              <p:nvPr/>
            </p:nvSpPr>
            <p:spPr bwMode="auto">
              <a:xfrm>
                <a:off x="5548" y="2056"/>
                <a:ext cx="414" cy="66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21</a:t>
                </a:r>
              </a:p>
            </p:txBody>
          </p:sp>
          <p:sp>
            <p:nvSpPr>
              <p:cNvPr id="83040" name="Text Box 92"/>
              <p:cNvSpPr txBox="1">
                <a:spLocks noChangeArrowheads="1"/>
              </p:cNvSpPr>
              <p:nvPr/>
            </p:nvSpPr>
            <p:spPr bwMode="auto">
              <a:xfrm>
                <a:off x="5547" y="2873"/>
                <a:ext cx="414" cy="66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22</a:t>
                </a:r>
              </a:p>
            </p:txBody>
          </p:sp>
          <p:sp>
            <p:nvSpPr>
              <p:cNvPr id="83041" name="Text Box 93"/>
              <p:cNvSpPr txBox="1">
                <a:spLocks noChangeArrowheads="1"/>
              </p:cNvSpPr>
              <p:nvPr/>
            </p:nvSpPr>
            <p:spPr bwMode="auto">
              <a:xfrm>
                <a:off x="832" y="1321"/>
                <a:ext cx="955" cy="724"/>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sz="2000">
                    <a:latin typeface="Times Roman" charset="0"/>
                  </a:rPr>
                  <a:t>Storage</a:t>
                </a:r>
              </a:p>
              <a:p>
                <a:pPr algn="ctr" defTabSz="820738"/>
                <a:r>
                  <a:rPr lang="en-US" sz="2000">
                    <a:latin typeface="Times Roman" charset="0"/>
                  </a:rPr>
                  <a:t>Tank 1</a:t>
                </a:r>
              </a:p>
            </p:txBody>
          </p:sp>
          <p:sp>
            <p:nvSpPr>
              <p:cNvPr id="83042" name="Text Box 94"/>
              <p:cNvSpPr txBox="1">
                <a:spLocks noChangeArrowheads="1"/>
              </p:cNvSpPr>
              <p:nvPr/>
            </p:nvSpPr>
            <p:spPr bwMode="auto">
              <a:xfrm>
                <a:off x="815" y="2203"/>
                <a:ext cx="955" cy="724"/>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sz="2000">
                    <a:latin typeface="Times Roman" charset="0"/>
                  </a:rPr>
                  <a:t>Storage</a:t>
                </a:r>
              </a:p>
              <a:p>
                <a:pPr algn="ctr" defTabSz="820738"/>
                <a:r>
                  <a:rPr lang="en-US" sz="2000">
                    <a:latin typeface="Times Roman" charset="0"/>
                  </a:rPr>
                  <a:t>Tank 2</a:t>
                </a:r>
              </a:p>
            </p:txBody>
          </p:sp>
          <p:sp>
            <p:nvSpPr>
              <p:cNvPr id="83043" name="Text Box 95"/>
              <p:cNvSpPr txBox="1">
                <a:spLocks noChangeArrowheads="1"/>
              </p:cNvSpPr>
              <p:nvPr/>
            </p:nvSpPr>
            <p:spPr bwMode="auto">
              <a:xfrm>
                <a:off x="815" y="3055"/>
                <a:ext cx="955" cy="724"/>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sz="2000">
                    <a:latin typeface="Times Roman" charset="0"/>
                  </a:rPr>
                  <a:t>Storage</a:t>
                </a:r>
              </a:p>
              <a:p>
                <a:pPr algn="ctr" defTabSz="820738"/>
                <a:r>
                  <a:rPr lang="en-US" sz="2000">
                    <a:latin typeface="Times Roman" charset="0"/>
                  </a:rPr>
                  <a:t>Tank 3</a:t>
                </a:r>
              </a:p>
            </p:txBody>
          </p:sp>
          <p:sp>
            <p:nvSpPr>
              <p:cNvPr id="83044" name="Text Box 96"/>
              <p:cNvSpPr txBox="1">
                <a:spLocks noChangeArrowheads="1"/>
              </p:cNvSpPr>
              <p:nvPr/>
            </p:nvSpPr>
            <p:spPr bwMode="auto">
              <a:xfrm>
                <a:off x="4447" y="3055"/>
                <a:ext cx="991" cy="724"/>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sz="2000">
                    <a:latin typeface="Times Roman" charset="0"/>
                  </a:rPr>
                  <a:t>Cooking</a:t>
                </a:r>
              </a:p>
              <a:p>
                <a:pPr algn="ctr" defTabSz="820738"/>
                <a:r>
                  <a:rPr lang="en-US" sz="2000">
                    <a:latin typeface="Times Roman" charset="0"/>
                  </a:rPr>
                  <a:t>Tank 3</a:t>
                </a:r>
              </a:p>
            </p:txBody>
          </p:sp>
          <p:sp>
            <p:nvSpPr>
              <p:cNvPr id="83045" name="Text Box 97"/>
              <p:cNvSpPr txBox="1">
                <a:spLocks noChangeArrowheads="1"/>
              </p:cNvSpPr>
              <p:nvPr/>
            </p:nvSpPr>
            <p:spPr bwMode="auto">
              <a:xfrm>
                <a:off x="4448" y="1364"/>
                <a:ext cx="990" cy="724"/>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sz="2000">
                    <a:latin typeface="Times Roman" charset="0"/>
                  </a:rPr>
                  <a:t>Cooking</a:t>
                </a:r>
              </a:p>
              <a:p>
                <a:pPr algn="ctr" defTabSz="820738"/>
                <a:r>
                  <a:rPr lang="en-US" sz="2000">
                    <a:latin typeface="Times Roman" charset="0"/>
                  </a:rPr>
                  <a:t>Tank 1</a:t>
                </a:r>
              </a:p>
            </p:txBody>
          </p:sp>
          <p:sp>
            <p:nvSpPr>
              <p:cNvPr id="83046" name="Text Box 98"/>
              <p:cNvSpPr txBox="1">
                <a:spLocks noChangeArrowheads="1"/>
              </p:cNvSpPr>
              <p:nvPr/>
            </p:nvSpPr>
            <p:spPr bwMode="auto">
              <a:xfrm>
                <a:off x="4447" y="2199"/>
                <a:ext cx="991" cy="724"/>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sz="2000">
                    <a:latin typeface="Times Roman" charset="0"/>
                  </a:rPr>
                  <a:t>Cooking</a:t>
                </a:r>
              </a:p>
              <a:p>
                <a:pPr algn="ctr" defTabSz="820738"/>
                <a:r>
                  <a:rPr lang="en-US" sz="2000">
                    <a:latin typeface="Times Roman" charset="0"/>
                  </a:rPr>
                  <a:t>Tank 2</a:t>
                </a:r>
              </a:p>
            </p:txBody>
          </p:sp>
          <p:cxnSp>
            <p:nvCxnSpPr>
              <p:cNvPr id="83047" name="AutoShape 99"/>
              <p:cNvCxnSpPr>
                <a:cxnSpLocks noChangeShapeType="1"/>
                <a:stCxn id="82968" idx="5"/>
              </p:cNvCxnSpPr>
              <p:nvPr/>
            </p:nvCxnSpPr>
            <p:spPr bwMode="auto">
              <a:xfrm>
                <a:off x="1943" y="1737"/>
                <a:ext cx="385" cy="214"/>
              </a:xfrm>
              <a:prstGeom prst="bentConnector3">
                <a:avLst>
                  <a:gd name="adj1" fmla="val 22856"/>
                </a:avLst>
              </a:prstGeom>
              <a:noFill/>
              <a:ln w="76200">
                <a:solidFill>
                  <a:srgbClr val="F6BF69"/>
                </a:solidFill>
                <a:miter lim="800000"/>
                <a:headEnd/>
                <a:tailEnd/>
              </a:ln>
            </p:spPr>
          </p:cxnSp>
          <p:cxnSp>
            <p:nvCxnSpPr>
              <p:cNvPr id="83048" name="AutoShape 100"/>
              <p:cNvCxnSpPr>
                <a:cxnSpLocks noChangeShapeType="1"/>
              </p:cNvCxnSpPr>
              <p:nvPr/>
            </p:nvCxnSpPr>
            <p:spPr bwMode="auto">
              <a:xfrm flipV="1">
                <a:off x="2479" y="1949"/>
                <a:ext cx="602" cy="1"/>
              </a:xfrm>
              <a:prstGeom prst="bentConnector3">
                <a:avLst>
                  <a:gd name="adj1" fmla="val 50000"/>
                </a:avLst>
              </a:prstGeom>
              <a:noFill/>
              <a:ln w="76200">
                <a:solidFill>
                  <a:srgbClr val="F6BF69"/>
                </a:solidFill>
                <a:miter lim="800000"/>
                <a:headEnd/>
                <a:tailEnd/>
              </a:ln>
            </p:spPr>
          </p:cxnSp>
          <p:cxnSp>
            <p:nvCxnSpPr>
              <p:cNvPr id="83049" name="AutoShape 101"/>
              <p:cNvCxnSpPr>
                <a:cxnSpLocks noChangeShapeType="1"/>
              </p:cNvCxnSpPr>
              <p:nvPr/>
            </p:nvCxnSpPr>
            <p:spPr bwMode="auto">
              <a:xfrm>
                <a:off x="2945" y="1947"/>
                <a:ext cx="762" cy="10"/>
              </a:xfrm>
              <a:prstGeom prst="straightConnector1">
                <a:avLst/>
              </a:prstGeom>
              <a:noFill/>
              <a:ln w="76200">
                <a:solidFill>
                  <a:srgbClr val="F6BF69"/>
                </a:solidFill>
                <a:round/>
                <a:headEnd/>
                <a:tailEnd/>
              </a:ln>
            </p:spPr>
          </p:cxnSp>
          <p:cxnSp>
            <p:nvCxnSpPr>
              <p:cNvPr id="83050" name="AutoShape 102"/>
              <p:cNvCxnSpPr>
                <a:cxnSpLocks noChangeShapeType="1"/>
              </p:cNvCxnSpPr>
              <p:nvPr/>
            </p:nvCxnSpPr>
            <p:spPr bwMode="auto">
              <a:xfrm flipV="1">
                <a:off x="2484" y="2803"/>
                <a:ext cx="656" cy="14"/>
              </a:xfrm>
              <a:prstGeom prst="straightConnector1">
                <a:avLst/>
              </a:prstGeom>
              <a:noFill/>
              <a:ln w="76200">
                <a:solidFill>
                  <a:srgbClr val="F6BF69"/>
                </a:solidFill>
                <a:round/>
                <a:headEnd/>
                <a:tailEnd/>
              </a:ln>
            </p:spPr>
          </p:cxnSp>
          <p:cxnSp>
            <p:nvCxnSpPr>
              <p:cNvPr id="83051" name="AutoShape 103"/>
              <p:cNvCxnSpPr>
                <a:cxnSpLocks noChangeShapeType="1"/>
                <a:stCxn id="83018" idx="5"/>
              </p:cNvCxnSpPr>
              <p:nvPr/>
            </p:nvCxnSpPr>
            <p:spPr bwMode="auto">
              <a:xfrm>
                <a:off x="3315" y="2802"/>
                <a:ext cx="400" cy="0"/>
              </a:xfrm>
              <a:prstGeom prst="straightConnector1">
                <a:avLst/>
              </a:prstGeom>
              <a:noFill/>
              <a:ln w="76200">
                <a:solidFill>
                  <a:srgbClr val="F6BF69"/>
                </a:solidFill>
                <a:round/>
                <a:headEnd/>
                <a:tailEnd/>
              </a:ln>
            </p:spPr>
          </p:cxnSp>
          <p:cxnSp>
            <p:nvCxnSpPr>
              <p:cNvPr id="83052" name="AutoShape 104"/>
              <p:cNvCxnSpPr>
                <a:cxnSpLocks noChangeShapeType="1"/>
              </p:cNvCxnSpPr>
              <p:nvPr/>
            </p:nvCxnSpPr>
            <p:spPr bwMode="auto">
              <a:xfrm>
                <a:off x="2491" y="3652"/>
                <a:ext cx="762" cy="10"/>
              </a:xfrm>
              <a:prstGeom prst="straightConnector1">
                <a:avLst/>
              </a:prstGeom>
              <a:noFill/>
              <a:ln w="76200">
                <a:solidFill>
                  <a:srgbClr val="F6BF69"/>
                </a:solidFill>
                <a:round/>
                <a:headEnd/>
                <a:tailEnd/>
              </a:ln>
            </p:spPr>
          </p:cxnSp>
          <p:cxnSp>
            <p:nvCxnSpPr>
              <p:cNvPr id="83053" name="AutoShape 105"/>
              <p:cNvCxnSpPr>
                <a:cxnSpLocks noChangeShapeType="1"/>
              </p:cNvCxnSpPr>
              <p:nvPr/>
            </p:nvCxnSpPr>
            <p:spPr bwMode="auto">
              <a:xfrm>
                <a:off x="2926" y="3653"/>
                <a:ext cx="762" cy="10"/>
              </a:xfrm>
              <a:prstGeom prst="straightConnector1">
                <a:avLst/>
              </a:prstGeom>
              <a:noFill/>
              <a:ln w="76200">
                <a:solidFill>
                  <a:srgbClr val="F6BF69"/>
                </a:solidFill>
                <a:round/>
                <a:headEnd/>
                <a:tailEnd/>
              </a:ln>
            </p:spPr>
          </p:cxnSp>
          <p:sp>
            <p:nvSpPr>
              <p:cNvPr id="83054" name="AutoShape 106"/>
              <p:cNvSpPr>
                <a:spLocks noChangeAspect="1" noChangeArrowheads="1"/>
              </p:cNvSpPr>
              <p:nvPr/>
            </p:nvSpPr>
            <p:spPr bwMode="auto">
              <a:xfrm rot="-8091053">
                <a:off x="3548" y="3576"/>
                <a:ext cx="139" cy="135"/>
              </a:xfrm>
              <a:prstGeom prst="rtTriangle">
                <a:avLst/>
              </a:prstGeom>
              <a:solidFill>
                <a:srgbClr val="FFFF00"/>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3055" name="AutoShape 107"/>
              <p:cNvSpPr>
                <a:spLocks noChangeAspect="1" noChangeArrowheads="1"/>
              </p:cNvSpPr>
              <p:nvPr/>
            </p:nvSpPr>
            <p:spPr bwMode="auto">
              <a:xfrm rot="-8091053">
                <a:off x="4211" y="3342"/>
                <a:ext cx="137" cy="135"/>
              </a:xfrm>
              <a:prstGeom prst="rtTriangle">
                <a:avLst/>
              </a:prstGeom>
              <a:solidFill>
                <a:srgbClr val="FFFF00"/>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cxnSp>
            <p:nvCxnSpPr>
              <p:cNvPr id="83056" name="AutoShape 108"/>
              <p:cNvCxnSpPr>
                <a:cxnSpLocks noChangeShapeType="1"/>
              </p:cNvCxnSpPr>
              <p:nvPr/>
            </p:nvCxnSpPr>
            <p:spPr bwMode="auto">
              <a:xfrm flipV="1">
                <a:off x="3780" y="3415"/>
                <a:ext cx="497" cy="254"/>
              </a:xfrm>
              <a:prstGeom prst="bentConnector3">
                <a:avLst>
                  <a:gd name="adj1" fmla="val 79477"/>
                </a:avLst>
              </a:prstGeom>
              <a:noFill/>
              <a:ln w="76200">
                <a:solidFill>
                  <a:srgbClr val="F6BF69"/>
                </a:solidFill>
                <a:miter lim="800000"/>
                <a:headEnd/>
                <a:tailEnd/>
              </a:ln>
            </p:spPr>
          </p:cxnSp>
          <p:cxnSp>
            <p:nvCxnSpPr>
              <p:cNvPr id="83057" name="AutoShape 109"/>
              <p:cNvCxnSpPr>
                <a:cxnSpLocks noChangeShapeType="1"/>
                <a:stCxn id="83071" idx="5"/>
                <a:endCxn id="83044" idx="1"/>
              </p:cNvCxnSpPr>
              <p:nvPr/>
            </p:nvCxnSpPr>
            <p:spPr bwMode="auto">
              <a:xfrm rot="5400000">
                <a:off x="4459" y="3402"/>
                <a:ext cx="3" cy="28"/>
              </a:xfrm>
              <a:prstGeom prst="straightConnector1">
                <a:avLst/>
              </a:prstGeom>
              <a:noFill/>
              <a:ln w="9525">
                <a:solidFill>
                  <a:srgbClr val="000000"/>
                </a:solidFill>
                <a:round/>
                <a:headEnd/>
                <a:tailEnd/>
              </a:ln>
            </p:spPr>
          </p:cxnSp>
          <p:cxnSp>
            <p:nvCxnSpPr>
              <p:cNvPr id="83058" name="AutoShape 110"/>
              <p:cNvCxnSpPr>
                <a:cxnSpLocks noChangeShapeType="1"/>
                <a:stCxn id="82968" idx="5"/>
              </p:cNvCxnSpPr>
              <p:nvPr/>
            </p:nvCxnSpPr>
            <p:spPr bwMode="auto">
              <a:xfrm flipV="1">
                <a:off x="1943" y="1535"/>
                <a:ext cx="375" cy="202"/>
              </a:xfrm>
              <a:prstGeom prst="bentConnector3">
                <a:avLst>
                  <a:gd name="adj1" fmla="val 23731"/>
                </a:avLst>
              </a:prstGeom>
              <a:noFill/>
              <a:ln w="76200">
                <a:solidFill>
                  <a:srgbClr val="F6BF69"/>
                </a:solidFill>
                <a:miter lim="800000"/>
                <a:headEnd/>
                <a:tailEnd/>
              </a:ln>
            </p:spPr>
          </p:cxnSp>
          <p:sp>
            <p:nvSpPr>
              <p:cNvPr id="83059" name="Line 111"/>
              <p:cNvSpPr>
                <a:spLocks noChangeShapeType="1"/>
              </p:cNvSpPr>
              <p:nvPr/>
            </p:nvSpPr>
            <p:spPr bwMode="auto">
              <a:xfrm>
                <a:off x="3867" y="3242"/>
                <a:ext cx="336" cy="0"/>
              </a:xfrm>
              <a:prstGeom prst="line">
                <a:avLst/>
              </a:prstGeom>
              <a:noFill/>
              <a:ln w="76200">
                <a:solidFill>
                  <a:srgbClr val="F6BF69"/>
                </a:solidFill>
                <a:round/>
                <a:headEnd/>
                <a:tailEnd/>
              </a:ln>
            </p:spPr>
            <p:txBody>
              <a:bodyPr lIns="173736" tIns="82296" rIns="173736" bIns="82296" anchor="ctr">
                <a:prstTxWarp prst="textNoShape">
                  <a:avLst/>
                </a:prstTxWarp>
                <a:spAutoFit/>
              </a:bodyPr>
              <a:lstStyle/>
              <a:p>
                <a:endParaRPr lang="en-US"/>
              </a:p>
            </p:txBody>
          </p:sp>
          <p:sp>
            <p:nvSpPr>
              <p:cNvPr id="83060" name="Line 112"/>
              <p:cNvSpPr>
                <a:spLocks noChangeShapeType="1"/>
              </p:cNvSpPr>
              <p:nvPr/>
            </p:nvSpPr>
            <p:spPr bwMode="auto">
              <a:xfrm>
                <a:off x="4182" y="3228"/>
                <a:ext cx="0" cy="163"/>
              </a:xfrm>
              <a:prstGeom prst="line">
                <a:avLst/>
              </a:prstGeom>
              <a:noFill/>
              <a:ln w="76200">
                <a:solidFill>
                  <a:srgbClr val="F6BF69"/>
                </a:solidFill>
                <a:round/>
                <a:headEnd/>
                <a:tailEnd/>
              </a:ln>
            </p:spPr>
            <p:txBody>
              <a:bodyPr lIns="173736" tIns="82296" rIns="173736" bIns="82296" anchor="ctr">
                <a:prstTxWarp prst="textNoShape">
                  <a:avLst/>
                </a:prstTxWarp>
                <a:spAutoFit/>
              </a:bodyPr>
              <a:lstStyle/>
              <a:p>
                <a:endParaRPr lang="en-US"/>
              </a:p>
            </p:txBody>
          </p:sp>
          <p:sp>
            <p:nvSpPr>
              <p:cNvPr id="83061" name="Line 113"/>
              <p:cNvSpPr>
                <a:spLocks noChangeShapeType="1"/>
              </p:cNvSpPr>
              <p:nvPr/>
            </p:nvSpPr>
            <p:spPr bwMode="auto">
              <a:xfrm flipV="1">
                <a:off x="1687" y="1729"/>
                <a:ext cx="77" cy="6"/>
              </a:xfrm>
              <a:prstGeom prst="line">
                <a:avLst/>
              </a:prstGeom>
              <a:noFill/>
              <a:ln w="76200">
                <a:solidFill>
                  <a:srgbClr val="F6BF69"/>
                </a:solidFill>
                <a:round/>
                <a:headEnd/>
                <a:tailEnd/>
              </a:ln>
            </p:spPr>
            <p:txBody>
              <a:bodyPr lIns="173736" tIns="82296" rIns="173736" bIns="82296" anchor="ctr">
                <a:prstTxWarp prst="textNoShape">
                  <a:avLst/>
                </a:prstTxWarp>
                <a:spAutoFit/>
              </a:bodyPr>
              <a:lstStyle/>
              <a:p>
                <a:endParaRPr lang="en-US"/>
              </a:p>
            </p:txBody>
          </p:sp>
          <p:grpSp>
            <p:nvGrpSpPr>
              <p:cNvPr id="83062" name="Group 114"/>
              <p:cNvGrpSpPr>
                <a:grpSpLocks/>
              </p:cNvGrpSpPr>
              <p:nvPr/>
            </p:nvGrpSpPr>
            <p:grpSpPr bwMode="auto">
              <a:xfrm>
                <a:off x="3658" y="3184"/>
                <a:ext cx="266" cy="110"/>
                <a:chOff x="3658" y="3184"/>
                <a:chExt cx="266" cy="110"/>
              </a:xfrm>
            </p:grpSpPr>
            <p:sp>
              <p:nvSpPr>
                <p:cNvPr id="83076" name="AutoShape 115"/>
                <p:cNvSpPr>
                  <a:spLocks noChangeAspect="1" noChangeArrowheads="1"/>
                </p:cNvSpPr>
                <p:nvPr/>
              </p:nvSpPr>
              <p:spPr bwMode="auto">
                <a:xfrm rot="2708947">
                  <a:off x="3815" y="3184"/>
                  <a:ext cx="108"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3077" name="AutoShape 116"/>
                <p:cNvSpPr>
                  <a:spLocks noChangeAspect="1" noChangeArrowheads="1"/>
                </p:cNvSpPr>
                <p:nvPr/>
              </p:nvSpPr>
              <p:spPr bwMode="auto">
                <a:xfrm rot="-8091053">
                  <a:off x="3658" y="3184"/>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grpSp>
          <p:sp>
            <p:nvSpPr>
              <p:cNvPr id="83063" name="AutoShape 117"/>
              <p:cNvSpPr>
                <a:spLocks noChangeAspect="1" noChangeArrowheads="1"/>
              </p:cNvSpPr>
              <p:nvPr/>
            </p:nvSpPr>
            <p:spPr bwMode="auto">
              <a:xfrm rot="-8091053">
                <a:off x="2267" y="3189"/>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3064" name="AutoShape 118"/>
              <p:cNvSpPr>
                <a:spLocks noChangeAspect="1" noChangeArrowheads="1"/>
              </p:cNvSpPr>
              <p:nvPr/>
            </p:nvSpPr>
            <p:spPr bwMode="auto">
              <a:xfrm rot="2708947">
                <a:off x="2423" y="3190"/>
                <a:ext cx="108"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3065" name="Line 119"/>
              <p:cNvSpPr>
                <a:spLocks noChangeShapeType="1"/>
              </p:cNvSpPr>
              <p:nvPr/>
            </p:nvSpPr>
            <p:spPr bwMode="auto">
              <a:xfrm>
                <a:off x="3023" y="1956"/>
                <a:ext cx="0" cy="855"/>
              </a:xfrm>
              <a:prstGeom prst="line">
                <a:avLst/>
              </a:prstGeom>
              <a:noFill/>
              <a:ln w="76200">
                <a:solidFill>
                  <a:srgbClr val="F6BF69"/>
                </a:solidFill>
                <a:round/>
                <a:headEnd/>
                <a:tailEnd/>
              </a:ln>
            </p:spPr>
            <p:txBody>
              <a:bodyPr lIns="173736" tIns="82296" rIns="173736" bIns="82296" anchor="ctr">
                <a:prstTxWarp prst="textNoShape">
                  <a:avLst/>
                </a:prstTxWarp>
                <a:spAutoFit/>
              </a:bodyPr>
              <a:lstStyle/>
              <a:p>
                <a:endParaRPr lang="en-US"/>
              </a:p>
            </p:txBody>
          </p:sp>
          <p:cxnSp>
            <p:nvCxnSpPr>
              <p:cNvPr id="83066" name="AutoShape 120"/>
              <p:cNvCxnSpPr>
                <a:cxnSpLocks noChangeShapeType="1"/>
              </p:cNvCxnSpPr>
              <p:nvPr/>
            </p:nvCxnSpPr>
            <p:spPr bwMode="auto">
              <a:xfrm>
                <a:off x="2034" y="2366"/>
                <a:ext cx="898" cy="0"/>
              </a:xfrm>
              <a:prstGeom prst="straightConnector1">
                <a:avLst/>
              </a:prstGeom>
              <a:noFill/>
              <a:ln w="28575">
                <a:solidFill>
                  <a:schemeClr val="tx1"/>
                </a:solidFill>
                <a:round/>
                <a:headEnd/>
                <a:tailEnd/>
              </a:ln>
            </p:spPr>
          </p:cxnSp>
          <p:cxnSp>
            <p:nvCxnSpPr>
              <p:cNvPr id="83067" name="AutoShape 121"/>
              <p:cNvCxnSpPr>
                <a:cxnSpLocks noChangeShapeType="1"/>
              </p:cNvCxnSpPr>
              <p:nvPr/>
            </p:nvCxnSpPr>
            <p:spPr bwMode="auto">
              <a:xfrm>
                <a:off x="3132" y="2366"/>
                <a:ext cx="1046" cy="3"/>
              </a:xfrm>
              <a:prstGeom prst="straightConnector1">
                <a:avLst/>
              </a:prstGeom>
              <a:noFill/>
              <a:ln w="28575">
                <a:solidFill>
                  <a:schemeClr val="tx1"/>
                </a:solidFill>
                <a:round/>
                <a:headEnd/>
                <a:tailEnd/>
              </a:ln>
            </p:spPr>
          </p:cxnSp>
          <p:sp>
            <p:nvSpPr>
              <p:cNvPr id="83068" name="Line 122"/>
              <p:cNvSpPr>
                <a:spLocks noChangeShapeType="1"/>
              </p:cNvSpPr>
              <p:nvPr/>
            </p:nvSpPr>
            <p:spPr bwMode="auto">
              <a:xfrm>
                <a:off x="2029" y="3237"/>
                <a:ext cx="1316" cy="0"/>
              </a:xfrm>
              <a:prstGeom prst="line">
                <a:avLst/>
              </a:prstGeom>
              <a:noFill/>
              <a:ln w="28575">
                <a:solidFill>
                  <a:schemeClr val="tx1"/>
                </a:solidFill>
                <a:round/>
                <a:headEnd/>
                <a:tailEnd/>
              </a:ln>
            </p:spPr>
            <p:txBody>
              <a:bodyPr wrap="none" lIns="173736" tIns="82296" rIns="173736" bIns="82296" anchor="ctr">
                <a:prstTxWarp prst="textNoShape">
                  <a:avLst/>
                </a:prstTxWarp>
              </a:bodyPr>
              <a:lstStyle/>
              <a:p>
                <a:endParaRPr lang="en-US"/>
              </a:p>
            </p:txBody>
          </p:sp>
          <p:sp>
            <p:nvSpPr>
              <p:cNvPr id="83069" name="Line 123"/>
              <p:cNvSpPr>
                <a:spLocks noChangeShapeType="1"/>
              </p:cNvSpPr>
              <p:nvPr/>
            </p:nvSpPr>
            <p:spPr bwMode="auto">
              <a:xfrm>
                <a:off x="3538" y="3237"/>
                <a:ext cx="169" cy="0"/>
              </a:xfrm>
              <a:prstGeom prst="line">
                <a:avLst/>
              </a:prstGeom>
              <a:noFill/>
              <a:ln w="28575">
                <a:solidFill>
                  <a:schemeClr val="tx1"/>
                </a:solidFill>
                <a:round/>
                <a:headEnd/>
                <a:tailEnd/>
              </a:ln>
            </p:spPr>
            <p:txBody>
              <a:bodyPr wrap="none" lIns="173736" tIns="82296" rIns="173736" bIns="82296" anchor="ctr">
                <a:prstTxWarp prst="textNoShape">
                  <a:avLst/>
                </a:prstTxWarp>
              </a:bodyPr>
              <a:lstStyle/>
              <a:p>
                <a:endParaRPr lang="en-US"/>
              </a:p>
            </p:txBody>
          </p:sp>
          <p:sp>
            <p:nvSpPr>
              <p:cNvPr id="83070" name="Line 124"/>
              <p:cNvSpPr>
                <a:spLocks noChangeShapeType="1"/>
              </p:cNvSpPr>
              <p:nvPr/>
            </p:nvSpPr>
            <p:spPr bwMode="auto">
              <a:xfrm flipV="1">
                <a:off x="4441" y="3411"/>
                <a:ext cx="101" cy="7"/>
              </a:xfrm>
              <a:prstGeom prst="line">
                <a:avLst/>
              </a:prstGeom>
              <a:noFill/>
              <a:ln w="76200">
                <a:solidFill>
                  <a:srgbClr val="F6BF69"/>
                </a:solidFill>
                <a:round/>
                <a:headEnd/>
                <a:tailEnd/>
              </a:ln>
            </p:spPr>
            <p:txBody>
              <a:bodyPr lIns="173736" tIns="82296" rIns="173736" bIns="82296" anchor="ctr">
                <a:prstTxWarp prst="textNoShape">
                  <a:avLst/>
                </a:prstTxWarp>
                <a:spAutoFit/>
              </a:bodyPr>
              <a:lstStyle/>
              <a:p>
                <a:endParaRPr lang="en-US"/>
              </a:p>
            </p:txBody>
          </p:sp>
          <p:sp>
            <p:nvSpPr>
              <p:cNvPr id="83071" name="AutoShape 125"/>
              <p:cNvSpPr>
                <a:spLocks noChangeAspect="1" noChangeArrowheads="1"/>
              </p:cNvSpPr>
              <p:nvPr/>
            </p:nvSpPr>
            <p:spPr bwMode="auto">
              <a:xfrm rot="2708947">
                <a:off x="4406" y="3345"/>
                <a:ext cx="137" cy="139"/>
              </a:xfrm>
              <a:prstGeom prst="rtTriangle">
                <a:avLst/>
              </a:prstGeom>
              <a:solidFill>
                <a:srgbClr val="FFFF00"/>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3072" name="AutoShape 126"/>
              <p:cNvSpPr>
                <a:spLocks noChangeAspect="1" noChangeArrowheads="1"/>
              </p:cNvSpPr>
              <p:nvPr/>
            </p:nvSpPr>
            <p:spPr bwMode="auto">
              <a:xfrm rot="2708947">
                <a:off x="3742" y="3578"/>
                <a:ext cx="136" cy="138"/>
              </a:xfrm>
              <a:prstGeom prst="rtTriangle">
                <a:avLst/>
              </a:prstGeom>
              <a:solidFill>
                <a:srgbClr val="FFFF00"/>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3073" name="AutoShape 127"/>
              <p:cNvSpPr>
                <a:spLocks noChangeAspect="1" noChangeArrowheads="1"/>
              </p:cNvSpPr>
              <p:nvPr/>
            </p:nvSpPr>
            <p:spPr bwMode="auto">
              <a:xfrm rot="2708947">
                <a:off x="2439" y="1880"/>
                <a:ext cx="137" cy="139"/>
              </a:xfrm>
              <a:prstGeom prst="rtTriangle">
                <a:avLst/>
              </a:prstGeom>
              <a:solidFill>
                <a:srgbClr val="FFFF00"/>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3074" name="AutoShape 128"/>
              <p:cNvSpPr>
                <a:spLocks noChangeAspect="1" noChangeArrowheads="1"/>
              </p:cNvSpPr>
              <p:nvPr/>
            </p:nvSpPr>
            <p:spPr bwMode="auto">
              <a:xfrm rot="-8091053">
                <a:off x="2254" y="1866"/>
                <a:ext cx="139" cy="135"/>
              </a:xfrm>
              <a:prstGeom prst="rtTriangle">
                <a:avLst/>
              </a:prstGeom>
              <a:solidFill>
                <a:srgbClr val="FFFF00"/>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3075" name="AutoShape 129"/>
              <p:cNvSpPr>
                <a:spLocks noChangeAspect="1" noChangeArrowheads="1"/>
              </p:cNvSpPr>
              <p:nvPr/>
            </p:nvSpPr>
            <p:spPr bwMode="auto">
              <a:xfrm rot="-8091053">
                <a:off x="1683" y="1669"/>
                <a:ext cx="137" cy="135"/>
              </a:xfrm>
              <a:prstGeom prst="rtTriangle">
                <a:avLst/>
              </a:prstGeom>
              <a:solidFill>
                <a:srgbClr val="FFFF00"/>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grpSp>
        <p:sp>
          <p:nvSpPr>
            <p:cNvPr id="82951" name="Line 4"/>
            <p:cNvSpPr>
              <a:spLocks noChangeShapeType="1"/>
            </p:cNvSpPr>
            <p:nvPr/>
          </p:nvSpPr>
          <p:spPr bwMode="auto">
            <a:xfrm flipV="1">
              <a:off x="7812865" y="3149725"/>
              <a:ext cx="1331135" cy="1449983"/>
            </a:xfrm>
            <a:prstGeom prst="line">
              <a:avLst/>
            </a:prstGeom>
            <a:noFill/>
            <a:ln w="57150">
              <a:solidFill>
                <a:srgbClr val="000000"/>
              </a:solidFill>
              <a:round/>
              <a:headEnd type="triangle" w="med" len="med"/>
              <a:tailEnd/>
            </a:ln>
          </p:spPr>
          <p:txBody>
            <a:bodyPr lIns="173736" tIns="82296" rIns="173736" bIns="82296" anchor="ctr">
              <a:prstTxWarp prst="textNoShape">
                <a:avLst/>
              </a:prstTxWarp>
              <a:spAutoFit/>
            </a:bodyPr>
            <a:lstStyle/>
            <a:p>
              <a:endParaRPr lang="en-US"/>
            </a:p>
          </p:txBody>
        </p:sp>
        <p:sp>
          <p:nvSpPr>
            <p:cNvPr id="82952" name="Text Box 5"/>
            <p:cNvSpPr txBox="1">
              <a:spLocks noChangeArrowheads="1"/>
            </p:cNvSpPr>
            <p:nvPr/>
          </p:nvSpPr>
          <p:spPr bwMode="auto">
            <a:xfrm>
              <a:off x="8711352" y="2476212"/>
              <a:ext cx="2642448" cy="918588"/>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sz="2500" b="1" i="1" dirty="0">
                  <a:latin typeface="Comic Sans MS"/>
                </a:rPr>
                <a:t>New Valve # 23!</a:t>
              </a:r>
            </a:p>
          </p:txBody>
        </p:sp>
        <p:sp>
          <p:nvSpPr>
            <p:cNvPr id="82953" name="AutoShape 130"/>
            <p:cNvSpPr>
              <a:spLocks noChangeAspect="1" noChangeArrowheads="1"/>
            </p:cNvSpPr>
            <p:nvPr/>
          </p:nvSpPr>
          <p:spPr bwMode="auto">
            <a:xfrm rot="2708947">
              <a:off x="7853638" y="4694658"/>
              <a:ext cx="182963" cy="190597"/>
            </a:xfrm>
            <a:prstGeom prst="rtTriangle">
              <a:avLst/>
            </a:prstGeom>
            <a:solidFill>
              <a:srgbClr val="FFFF00"/>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954" name="AutoShape 131"/>
            <p:cNvSpPr>
              <a:spLocks noChangeAspect="1" noChangeArrowheads="1"/>
            </p:cNvSpPr>
            <p:nvPr/>
          </p:nvSpPr>
          <p:spPr bwMode="auto">
            <a:xfrm rot="-8091053">
              <a:off x="7581463" y="4686273"/>
              <a:ext cx="186012" cy="189073"/>
            </a:xfrm>
            <a:prstGeom prst="rtTriangle">
              <a:avLst/>
            </a:prstGeom>
            <a:solidFill>
              <a:srgbClr val="FFFF00"/>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grpSp>
    </p:spTree>
  </p:cSld>
  <p:clrMapOvr>
    <a:masterClrMapping/>
  </p:clrMapOvr>
  <p:transition/>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4994" name="Group 2"/>
          <p:cNvGrpSpPr>
            <a:grpSpLocks/>
          </p:cNvGrpSpPr>
          <p:nvPr/>
        </p:nvGrpSpPr>
        <p:grpSpPr bwMode="auto">
          <a:xfrm>
            <a:off x="5257800" y="1530350"/>
            <a:ext cx="6599238" cy="3276600"/>
            <a:chOff x="3336" y="968"/>
            <a:chExt cx="4610" cy="2652"/>
          </a:xfrm>
        </p:grpSpPr>
        <p:sp>
          <p:nvSpPr>
            <p:cNvPr id="84997" name="Freeform 3"/>
            <p:cNvSpPr>
              <a:spLocks/>
            </p:cNvSpPr>
            <p:nvPr/>
          </p:nvSpPr>
          <p:spPr bwMode="auto">
            <a:xfrm>
              <a:off x="4178" y="1059"/>
              <a:ext cx="552" cy="754"/>
            </a:xfrm>
            <a:custGeom>
              <a:avLst/>
              <a:gdLst>
                <a:gd name="T0" fmla="*/ 38 w 689"/>
                <a:gd name="T1" fmla="*/ 39 h 876"/>
                <a:gd name="T2" fmla="*/ 32 w 689"/>
                <a:gd name="T3" fmla="*/ 11 h 876"/>
                <a:gd name="T4" fmla="*/ 27 w 689"/>
                <a:gd name="T5" fmla="*/ 7 h 876"/>
                <a:gd name="T6" fmla="*/ 2 w 689"/>
                <a:gd name="T7" fmla="*/ 20 h 876"/>
                <a:gd name="T8" fmla="*/ 2 w 689"/>
                <a:gd name="T9" fmla="*/ 86 h 876"/>
                <a:gd name="T10" fmla="*/ 21 w 689"/>
                <a:gd name="T11" fmla="*/ 125 h 876"/>
                <a:gd name="T12" fmla="*/ 30 w 689"/>
                <a:gd name="T13" fmla="*/ 122 h 876"/>
                <a:gd name="T14" fmla="*/ 36 w 689"/>
                <a:gd name="T15" fmla="*/ 108 h 876"/>
                <a:gd name="T16" fmla="*/ 37 w 689"/>
                <a:gd name="T17" fmla="*/ 96 h 876"/>
                <a:gd name="T18" fmla="*/ 38 w 689"/>
                <a:gd name="T19" fmla="*/ 53 h 876"/>
                <a:gd name="T20" fmla="*/ 38 w 689"/>
                <a:gd name="T21" fmla="*/ 39 h 87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689"/>
                <a:gd name="T34" fmla="*/ 0 h 876"/>
                <a:gd name="T35" fmla="*/ 689 w 689"/>
                <a:gd name="T36" fmla="*/ 876 h 87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689" h="876">
                  <a:moveTo>
                    <a:pt x="683" y="269"/>
                  </a:moveTo>
                  <a:cubicBezTo>
                    <a:pt x="662" y="206"/>
                    <a:pt x="636" y="118"/>
                    <a:pt x="579" y="77"/>
                  </a:cubicBezTo>
                  <a:cubicBezTo>
                    <a:pt x="554" y="59"/>
                    <a:pt x="520" y="52"/>
                    <a:pt x="491" y="45"/>
                  </a:cubicBezTo>
                  <a:cubicBezTo>
                    <a:pt x="365" y="48"/>
                    <a:pt x="121" y="0"/>
                    <a:pt x="27" y="141"/>
                  </a:cubicBezTo>
                  <a:cubicBezTo>
                    <a:pt x="0" y="327"/>
                    <a:pt x="13" y="215"/>
                    <a:pt x="27" y="605"/>
                  </a:cubicBezTo>
                  <a:cubicBezTo>
                    <a:pt x="33" y="787"/>
                    <a:pt x="229" y="850"/>
                    <a:pt x="379" y="869"/>
                  </a:cubicBezTo>
                  <a:cubicBezTo>
                    <a:pt x="432" y="866"/>
                    <a:pt x="488" y="876"/>
                    <a:pt x="539" y="861"/>
                  </a:cubicBezTo>
                  <a:cubicBezTo>
                    <a:pt x="571" y="852"/>
                    <a:pt x="614" y="776"/>
                    <a:pt x="635" y="749"/>
                  </a:cubicBezTo>
                  <a:cubicBezTo>
                    <a:pt x="654" y="692"/>
                    <a:pt x="642" y="715"/>
                    <a:pt x="667" y="677"/>
                  </a:cubicBezTo>
                  <a:cubicBezTo>
                    <a:pt x="689" y="568"/>
                    <a:pt x="681" y="513"/>
                    <a:pt x="675" y="381"/>
                  </a:cubicBezTo>
                  <a:cubicBezTo>
                    <a:pt x="669" y="248"/>
                    <a:pt x="636" y="222"/>
                    <a:pt x="683" y="269"/>
                  </a:cubicBezTo>
                  <a:close/>
                </a:path>
              </a:pathLst>
            </a:custGeom>
            <a:solidFill>
              <a:srgbClr val="FDE3BA"/>
            </a:solidFill>
            <a:ln w="38100">
              <a:solidFill>
                <a:srgbClr val="FC0128"/>
              </a:solidFill>
              <a:round/>
              <a:headEnd/>
              <a:tailEnd/>
            </a:ln>
          </p:spPr>
          <p:txBody>
            <a:bodyPr wrap="none" lIns="173736" tIns="82296" rIns="173736" bIns="82296" anchor="ctr">
              <a:prstTxWarp prst="textNoShape">
                <a:avLst/>
              </a:prstTxWarp>
              <a:spAutoFit/>
            </a:bodyPr>
            <a:lstStyle/>
            <a:p>
              <a:endParaRPr lang="en-US"/>
            </a:p>
          </p:txBody>
        </p:sp>
        <p:sp>
          <p:nvSpPr>
            <p:cNvPr id="84998" name="Freeform 4"/>
            <p:cNvSpPr>
              <a:spLocks/>
            </p:cNvSpPr>
            <p:nvPr/>
          </p:nvSpPr>
          <p:spPr bwMode="auto">
            <a:xfrm>
              <a:off x="4685" y="1407"/>
              <a:ext cx="1312" cy="1186"/>
            </a:xfrm>
            <a:custGeom>
              <a:avLst/>
              <a:gdLst>
                <a:gd name="T0" fmla="*/ 2 w 1638"/>
                <a:gd name="T1" fmla="*/ 40 h 1376"/>
                <a:gd name="T2" fmla="*/ 11 w 1638"/>
                <a:gd name="T3" fmla="*/ 30 h 1376"/>
                <a:gd name="T4" fmla="*/ 24 w 1638"/>
                <a:gd name="T5" fmla="*/ 8 h 1376"/>
                <a:gd name="T6" fmla="*/ 29 w 1638"/>
                <a:gd name="T7" fmla="*/ 3 h 1376"/>
                <a:gd name="T8" fmla="*/ 34 w 1638"/>
                <a:gd name="T9" fmla="*/ 0 h 1376"/>
                <a:gd name="T10" fmla="*/ 50 w 1638"/>
                <a:gd name="T11" fmla="*/ 3 h 1376"/>
                <a:gd name="T12" fmla="*/ 55 w 1638"/>
                <a:gd name="T13" fmla="*/ 3 h 1376"/>
                <a:gd name="T14" fmla="*/ 69 w 1638"/>
                <a:gd name="T15" fmla="*/ 8 h 1376"/>
                <a:gd name="T16" fmla="*/ 82 w 1638"/>
                <a:gd name="T17" fmla="*/ 29 h 1376"/>
                <a:gd name="T18" fmla="*/ 87 w 1638"/>
                <a:gd name="T19" fmla="*/ 39 h 1376"/>
                <a:gd name="T20" fmla="*/ 89 w 1638"/>
                <a:gd name="T21" fmla="*/ 41 h 1376"/>
                <a:gd name="T22" fmla="*/ 84 w 1638"/>
                <a:gd name="T23" fmla="*/ 66 h 1376"/>
                <a:gd name="T24" fmla="*/ 83 w 1638"/>
                <a:gd name="T25" fmla="*/ 68 h 1376"/>
                <a:gd name="T26" fmla="*/ 74 w 1638"/>
                <a:gd name="T27" fmla="*/ 70 h 1376"/>
                <a:gd name="T28" fmla="*/ 66 w 1638"/>
                <a:gd name="T29" fmla="*/ 71 h 1376"/>
                <a:gd name="T30" fmla="*/ 58 w 1638"/>
                <a:gd name="T31" fmla="*/ 80 h 1376"/>
                <a:gd name="T32" fmla="*/ 53 w 1638"/>
                <a:gd name="T33" fmla="*/ 102 h 1376"/>
                <a:gd name="T34" fmla="*/ 50 w 1638"/>
                <a:gd name="T35" fmla="*/ 168 h 1376"/>
                <a:gd name="T36" fmla="*/ 46 w 1638"/>
                <a:gd name="T37" fmla="*/ 183 h 1376"/>
                <a:gd name="T38" fmla="*/ 30 w 1638"/>
                <a:gd name="T39" fmla="*/ 199 h 1376"/>
                <a:gd name="T40" fmla="*/ 18 w 1638"/>
                <a:gd name="T41" fmla="*/ 197 h 1376"/>
                <a:gd name="T42" fmla="*/ 4 w 1638"/>
                <a:gd name="T43" fmla="*/ 178 h 1376"/>
                <a:gd name="T44" fmla="*/ 2 w 1638"/>
                <a:gd name="T45" fmla="*/ 168 h 1376"/>
                <a:gd name="T46" fmla="*/ 3 w 1638"/>
                <a:gd name="T47" fmla="*/ 140 h 1376"/>
                <a:gd name="T48" fmla="*/ 8 w 1638"/>
                <a:gd name="T49" fmla="*/ 136 h 1376"/>
                <a:gd name="T50" fmla="*/ 19 w 1638"/>
                <a:gd name="T51" fmla="*/ 134 h 1376"/>
                <a:gd name="T52" fmla="*/ 24 w 1638"/>
                <a:gd name="T53" fmla="*/ 127 h 1376"/>
                <a:gd name="T54" fmla="*/ 35 w 1638"/>
                <a:gd name="T55" fmla="*/ 103 h 1376"/>
                <a:gd name="T56" fmla="*/ 34 w 1638"/>
                <a:gd name="T57" fmla="*/ 72 h 1376"/>
                <a:gd name="T58" fmla="*/ 21 w 1638"/>
                <a:gd name="T59" fmla="*/ 53 h 1376"/>
                <a:gd name="T60" fmla="*/ 14 w 1638"/>
                <a:gd name="T61" fmla="*/ 46 h 1376"/>
                <a:gd name="T62" fmla="*/ 6 w 1638"/>
                <a:gd name="T63" fmla="*/ 44 h 1376"/>
                <a:gd name="T64" fmla="*/ 4 w 1638"/>
                <a:gd name="T65" fmla="*/ 43 h 1376"/>
                <a:gd name="T66" fmla="*/ 2 w 1638"/>
                <a:gd name="T67" fmla="*/ 40 h 137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638"/>
                <a:gd name="T103" fmla="*/ 0 h 1376"/>
                <a:gd name="T104" fmla="*/ 1638 w 1638"/>
                <a:gd name="T105" fmla="*/ 1376 h 137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638" h="1376">
                  <a:moveTo>
                    <a:pt x="43" y="272"/>
                  </a:moveTo>
                  <a:cubicBezTo>
                    <a:pt x="134" y="196"/>
                    <a:pt x="45" y="258"/>
                    <a:pt x="203" y="208"/>
                  </a:cubicBezTo>
                  <a:cubicBezTo>
                    <a:pt x="282" y="183"/>
                    <a:pt x="346" y="96"/>
                    <a:pt x="419" y="56"/>
                  </a:cubicBezTo>
                  <a:cubicBezTo>
                    <a:pt x="449" y="39"/>
                    <a:pt x="482" y="25"/>
                    <a:pt x="515" y="16"/>
                  </a:cubicBezTo>
                  <a:cubicBezTo>
                    <a:pt x="546" y="7"/>
                    <a:pt x="611" y="0"/>
                    <a:pt x="611" y="0"/>
                  </a:cubicBezTo>
                  <a:cubicBezTo>
                    <a:pt x="702" y="3"/>
                    <a:pt x="792" y="2"/>
                    <a:pt x="883" y="8"/>
                  </a:cubicBezTo>
                  <a:cubicBezTo>
                    <a:pt x="918" y="10"/>
                    <a:pt x="952" y="20"/>
                    <a:pt x="987" y="24"/>
                  </a:cubicBezTo>
                  <a:cubicBezTo>
                    <a:pt x="1065" y="33"/>
                    <a:pt x="1161" y="23"/>
                    <a:pt x="1235" y="56"/>
                  </a:cubicBezTo>
                  <a:cubicBezTo>
                    <a:pt x="1316" y="93"/>
                    <a:pt x="1388" y="137"/>
                    <a:pt x="1451" y="200"/>
                  </a:cubicBezTo>
                  <a:cubicBezTo>
                    <a:pt x="1476" y="225"/>
                    <a:pt x="1526" y="245"/>
                    <a:pt x="1555" y="264"/>
                  </a:cubicBezTo>
                  <a:cubicBezTo>
                    <a:pt x="1563" y="269"/>
                    <a:pt x="1579" y="280"/>
                    <a:pt x="1579" y="280"/>
                  </a:cubicBezTo>
                  <a:cubicBezTo>
                    <a:pt x="1638" y="368"/>
                    <a:pt x="1563" y="413"/>
                    <a:pt x="1499" y="456"/>
                  </a:cubicBezTo>
                  <a:cubicBezTo>
                    <a:pt x="1491" y="461"/>
                    <a:pt x="1485" y="471"/>
                    <a:pt x="1475" y="472"/>
                  </a:cubicBezTo>
                  <a:cubicBezTo>
                    <a:pt x="1427" y="479"/>
                    <a:pt x="1379" y="478"/>
                    <a:pt x="1331" y="480"/>
                  </a:cubicBezTo>
                  <a:cubicBezTo>
                    <a:pt x="1275" y="483"/>
                    <a:pt x="1219" y="485"/>
                    <a:pt x="1163" y="488"/>
                  </a:cubicBezTo>
                  <a:cubicBezTo>
                    <a:pt x="1112" y="508"/>
                    <a:pt x="1071" y="522"/>
                    <a:pt x="1027" y="552"/>
                  </a:cubicBezTo>
                  <a:cubicBezTo>
                    <a:pt x="1010" y="603"/>
                    <a:pt x="977" y="666"/>
                    <a:pt x="939" y="704"/>
                  </a:cubicBezTo>
                  <a:cubicBezTo>
                    <a:pt x="884" y="868"/>
                    <a:pt x="948" y="669"/>
                    <a:pt x="915" y="1160"/>
                  </a:cubicBezTo>
                  <a:cubicBezTo>
                    <a:pt x="912" y="1198"/>
                    <a:pt x="857" y="1253"/>
                    <a:pt x="835" y="1264"/>
                  </a:cubicBezTo>
                  <a:cubicBezTo>
                    <a:pt x="739" y="1312"/>
                    <a:pt x="647" y="1363"/>
                    <a:pt x="539" y="1376"/>
                  </a:cubicBezTo>
                  <a:cubicBezTo>
                    <a:pt x="464" y="1373"/>
                    <a:pt x="389" y="1374"/>
                    <a:pt x="315" y="1368"/>
                  </a:cubicBezTo>
                  <a:cubicBezTo>
                    <a:pt x="212" y="1359"/>
                    <a:pt x="158" y="1262"/>
                    <a:pt x="67" y="1232"/>
                  </a:cubicBezTo>
                  <a:cubicBezTo>
                    <a:pt x="43" y="1208"/>
                    <a:pt x="38" y="1188"/>
                    <a:pt x="19" y="1160"/>
                  </a:cubicBezTo>
                  <a:cubicBezTo>
                    <a:pt x="5" y="1103"/>
                    <a:pt x="0" y="1000"/>
                    <a:pt x="59" y="960"/>
                  </a:cubicBezTo>
                  <a:cubicBezTo>
                    <a:pt x="64" y="957"/>
                    <a:pt x="126" y="937"/>
                    <a:pt x="139" y="936"/>
                  </a:cubicBezTo>
                  <a:cubicBezTo>
                    <a:pt x="206" y="929"/>
                    <a:pt x="339" y="920"/>
                    <a:pt x="339" y="920"/>
                  </a:cubicBezTo>
                  <a:cubicBezTo>
                    <a:pt x="460" y="880"/>
                    <a:pt x="311" y="934"/>
                    <a:pt x="435" y="872"/>
                  </a:cubicBezTo>
                  <a:cubicBezTo>
                    <a:pt x="518" y="830"/>
                    <a:pt x="583" y="800"/>
                    <a:pt x="627" y="712"/>
                  </a:cubicBezTo>
                  <a:cubicBezTo>
                    <a:pt x="640" y="646"/>
                    <a:pt x="656" y="545"/>
                    <a:pt x="595" y="504"/>
                  </a:cubicBezTo>
                  <a:cubicBezTo>
                    <a:pt x="547" y="408"/>
                    <a:pt x="451" y="412"/>
                    <a:pt x="363" y="376"/>
                  </a:cubicBezTo>
                  <a:cubicBezTo>
                    <a:pt x="323" y="359"/>
                    <a:pt x="279" y="327"/>
                    <a:pt x="235" y="320"/>
                  </a:cubicBezTo>
                  <a:cubicBezTo>
                    <a:pt x="195" y="313"/>
                    <a:pt x="155" y="310"/>
                    <a:pt x="115" y="304"/>
                  </a:cubicBezTo>
                  <a:cubicBezTo>
                    <a:pt x="102" y="302"/>
                    <a:pt x="88" y="299"/>
                    <a:pt x="75" y="296"/>
                  </a:cubicBezTo>
                  <a:cubicBezTo>
                    <a:pt x="56" y="268"/>
                    <a:pt x="69" y="272"/>
                    <a:pt x="43" y="272"/>
                  </a:cubicBezTo>
                  <a:close/>
                </a:path>
              </a:pathLst>
            </a:custGeom>
            <a:solidFill>
              <a:srgbClr val="FDE3BA"/>
            </a:solidFill>
            <a:ln w="38100">
              <a:solidFill>
                <a:srgbClr val="FC0128"/>
              </a:solidFill>
              <a:round/>
              <a:headEnd/>
              <a:tailEnd/>
            </a:ln>
          </p:spPr>
          <p:txBody>
            <a:bodyPr lIns="173736" tIns="82296" rIns="173736" bIns="82296" anchor="ctr">
              <a:prstTxWarp prst="textNoShape">
                <a:avLst/>
              </a:prstTxWarp>
              <a:spAutoFit/>
            </a:bodyPr>
            <a:lstStyle/>
            <a:p>
              <a:endParaRPr lang="en-US"/>
            </a:p>
          </p:txBody>
        </p:sp>
        <p:sp>
          <p:nvSpPr>
            <p:cNvPr id="84999" name="Freeform 5"/>
            <p:cNvSpPr>
              <a:spLocks/>
            </p:cNvSpPr>
            <p:nvPr/>
          </p:nvSpPr>
          <p:spPr bwMode="auto">
            <a:xfrm>
              <a:off x="4666" y="2227"/>
              <a:ext cx="1315" cy="1349"/>
            </a:xfrm>
            <a:custGeom>
              <a:avLst/>
              <a:gdLst>
                <a:gd name="T0" fmla="*/ 2 w 1644"/>
                <a:gd name="T1" fmla="*/ 145 h 1568"/>
                <a:gd name="T2" fmla="*/ 6 w 1644"/>
                <a:gd name="T3" fmla="*/ 188 h 1568"/>
                <a:gd name="T4" fmla="*/ 18 w 1644"/>
                <a:gd name="T5" fmla="*/ 211 h 1568"/>
                <a:gd name="T6" fmla="*/ 42 w 1644"/>
                <a:gd name="T7" fmla="*/ 221 h 1568"/>
                <a:gd name="T8" fmla="*/ 59 w 1644"/>
                <a:gd name="T9" fmla="*/ 220 h 1568"/>
                <a:gd name="T10" fmla="*/ 66 w 1644"/>
                <a:gd name="T11" fmla="*/ 206 h 1568"/>
                <a:gd name="T12" fmla="*/ 77 w 1644"/>
                <a:gd name="T13" fmla="*/ 173 h 1568"/>
                <a:gd name="T14" fmla="*/ 81 w 1644"/>
                <a:gd name="T15" fmla="*/ 152 h 1568"/>
                <a:gd name="T16" fmla="*/ 83 w 1644"/>
                <a:gd name="T17" fmla="*/ 149 h 1568"/>
                <a:gd name="T18" fmla="*/ 83 w 1644"/>
                <a:gd name="T19" fmla="*/ 110 h 1568"/>
                <a:gd name="T20" fmla="*/ 81 w 1644"/>
                <a:gd name="T21" fmla="*/ 95 h 1568"/>
                <a:gd name="T22" fmla="*/ 81 w 1644"/>
                <a:gd name="T23" fmla="*/ 65 h 1568"/>
                <a:gd name="T24" fmla="*/ 85 w 1644"/>
                <a:gd name="T25" fmla="*/ 52 h 1568"/>
                <a:gd name="T26" fmla="*/ 86 w 1644"/>
                <a:gd name="T27" fmla="*/ 49 h 1568"/>
                <a:gd name="T28" fmla="*/ 89 w 1644"/>
                <a:gd name="T29" fmla="*/ 39 h 1568"/>
                <a:gd name="T30" fmla="*/ 90 w 1644"/>
                <a:gd name="T31" fmla="*/ 34 h 1568"/>
                <a:gd name="T32" fmla="*/ 90 w 1644"/>
                <a:gd name="T33" fmla="*/ 17 h 1568"/>
                <a:gd name="T34" fmla="*/ 88 w 1644"/>
                <a:gd name="T35" fmla="*/ 12 h 1568"/>
                <a:gd name="T36" fmla="*/ 75 w 1644"/>
                <a:gd name="T37" fmla="*/ 0 h 1568"/>
                <a:gd name="T38" fmla="*/ 60 w 1644"/>
                <a:gd name="T39" fmla="*/ 3 h 1568"/>
                <a:gd name="T40" fmla="*/ 56 w 1644"/>
                <a:gd name="T41" fmla="*/ 8 h 1568"/>
                <a:gd name="T42" fmla="*/ 51 w 1644"/>
                <a:gd name="T43" fmla="*/ 29 h 1568"/>
                <a:gd name="T44" fmla="*/ 45 w 1644"/>
                <a:gd name="T45" fmla="*/ 54 h 1568"/>
                <a:gd name="T46" fmla="*/ 37 w 1644"/>
                <a:gd name="T47" fmla="*/ 65 h 1568"/>
                <a:gd name="T48" fmla="*/ 29 w 1644"/>
                <a:gd name="T49" fmla="*/ 74 h 1568"/>
                <a:gd name="T50" fmla="*/ 19 w 1644"/>
                <a:gd name="T51" fmla="*/ 93 h 1568"/>
                <a:gd name="T52" fmla="*/ 17 w 1644"/>
                <a:gd name="T53" fmla="*/ 101 h 1568"/>
                <a:gd name="T54" fmla="*/ 5 w 1644"/>
                <a:gd name="T55" fmla="*/ 131 h 1568"/>
                <a:gd name="T56" fmla="*/ 2 w 1644"/>
                <a:gd name="T57" fmla="*/ 140 h 1568"/>
                <a:gd name="T58" fmla="*/ 2 w 1644"/>
                <a:gd name="T59" fmla="*/ 145 h 1568"/>
                <a:gd name="T60" fmla="*/ 2 w 1644"/>
                <a:gd name="T61" fmla="*/ 150 h 1568"/>
                <a:gd name="T62" fmla="*/ 2 w 1644"/>
                <a:gd name="T63" fmla="*/ 145 h 156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644"/>
                <a:gd name="T97" fmla="*/ 0 h 1568"/>
                <a:gd name="T98" fmla="*/ 1644 w 1644"/>
                <a:gd name="T99" fmla="*/ 1568 h 1568"/>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644" h="1568">
                  <a:moveTo>
                    <a:pt x="34" y="1024"/>
                  </a:moveTo>
                  <a:cubicBezTo>
                    <a:pt x="51" y="1124"/>
                    <a:pt x="68" y="1233"/>
                    <a:pt x="106" y="1328"/>
                  </a:cubicBezTo>
                  <a:cubicBezTo>
                    <a:pt x="142" y="1418"/>
                    <a:pt x="230" y="1462"/>
                    <a:pt x="314" y="1488"/>
                  </a:cubicBezTo>
                  <a:cubicBezTo>
                    <a:pt x="457" y="1533"/>
                    <a:pt x="598" y="1552"/>
                    <a:pt x="746" y="1568"/>
                  </a:cubicBezTo>
                  <a:cubicBezTo>
                    <a:pt x="858" y="1563"/>
                    <a:pt x="971" y="1566"/>
                    <a:pt x="1082" y="1552"/>
                  </a:cubicBezTo>
                  <a:cubicBezTo>
                    <a:pt x="1123" y="1547"/>
                    <a:pt x="1172" y="1481"/>
                    <a:pt x="1202" y="1456"/>
                  </a:cubicBezTo>
                  <a:cubicBezTo>
                    <a:pt x="1280" y="1389"/>
                    <a:pt x="1340" y="1307"/>
                    <a:pt x="1402" y="1224"/>
                  </a:cubicBezTo>
                  <a:cubicBezTo>
                    <a:pt x="1410" y="1186"/>
                    <a:pt x="1431" y="1103"/>
                    <a:pt x="1466" y="1080"/>
                  </a:cubicBezTo>
                  <a:cubicBezTo>
                    <a:pt x="1482" y="1069"/>
                    <a:pt x="1514" y="1048"/>
                    <a:pt x="1514" y="1048"/>
                  </a:cubicBezTo>
                  <a:cubicBezTo>
                    <a:pt x="1555" y="945"/>
                    <a:pt x="1550" y="973"/>
                    <a:pt x="1522" y="776"/>
                  </a:cubicBezTo>
                  <a:cubicBezTo>
                    <a:pt x="1519" y="756"/>
                    <a:pt x="1471" y="697"/>
                    <a:pt x="1458" y="672"/>
                  </a:cubicBezTo>
                  <a:cubicBezTo>
                    <a:pt x="1450" y="605"/>
                    <a:pt x="1438" y="518"/>
                    <a:pt x="1474" y="456"/>
                  </a:cubicBezTo>
                  <a:cubicBezTo>
                    <a:pt x="1493" y="423"/>
                    <a:pt x="1524" y="399"/>
                    <a:pt x="1546" y="368"/>
                  </a:cubicBezTo>
                  <a:cubicBezTo>
                    <a:pt x="1552" y="360"/>
                    <a:pt x="1556" y="352"/>
                    <a:pt x="1562" y="344"/>
                  </a:cubicBezTo>
                  <a:cubicBezTo>
                    <a:pt x="1580" y="320"/>
                    <a:pt x="1599" y="296"/>
                    <a:pt x="1618" y="272"/>
                  </a:cubicBezTo>
                  <a:cubicBezTo>
                    <a:pt x="1626" y="261"/>
                    <a:pt x="1642" y="240"/>
                    <a:pt x="1642" y="240"/>
                  </a:cubicBezTo>
                  <a:cubicBezTo>
                    <a:pt x="1639" y="200"/>
                    <a:pt x="1644" y="159"/>
                    <a:pt x="1634" y="120"/>
                  </a:cubicBezTo>
                  <a:cubicBezTo>
                    <a:pt x="1630" y="105"/>
                    <a:pt x="1615" y="96"/>
                    <a:pt x="1602" y="88"/>
                  </a:cubicBezTo>
                  <a:cubicBezTo>
                    <a:pt x="1536" y="44"/>
                    <a:pt x="1452" y="25"/>
                    <a:pt x="1378" y="0"/>
                  </a:cubicBezTo>
                  <a:cubicBezTo>
                    <a:pt x="1280" y="5"/>
                    <a:pt x="1186" y="8"/>
                    <a:pt x="1090" y="24"/>
                  </a:cubicBezTo>
                  <a:cubicBezTo>
                    <a:pt x="1072" y="36"/>
                    <a:pt x="1051" y="42"/>
                    <a:pt x="1034" y="56"/>
                  </a:cubicBezTo>
                  <a:cubicBezTo>
                    <a:pt x="1002" y="83"/>
                    <a:pt x="954" y="176"/>
                    <a:pt x="930" y="208"/>
                  </a:cubicBezTo>
                  <a:cubicBezTo>
                    <a:pt x="883" y="271"/>
                    <a:pt x="916" y="345"/>
                    <a:pt x="826" y="384"/>
                  </a:cubicBezTo>
                  <a:cubicBezTo>
                    <a:pt x="774" y="406"/>
                    <a:pt x="726" y="434"/>
                    <a:pt x="674" y="456"/>
                  </a:cubicBezTo>
                  <a:cubicBezTo>
                    <a:pt x="599" y="487"/>
                    <a:pt x="576" y="481"/>
                    <a:pt x="522" y="520"/>
                  </a:cubicBezTo>
                  <a:cubicBezTo>
                    <a:pt x="462" y="564"/>
                    <a:pt x="399" y="611"/>
                    <a:pt x="346" y="664"/>
                  </a:cubicBezTo>
                  <a:cubicBezTo>
                    <a:pt x="286" y="724"/>
                    <a:pt x="355" y="674"/>
                    <a:pt x="298" y="712"/>
                  </a:cubicBezTo>
                  <a:cubicBezTo>
                    <a:pt x="253" y="803"/>
                    <a:pt x="165" y="872"/>
                    <a:pt x="82" y="928"/>
                  </a:cubicBezTo>
                  <a:cubicBezTo>
                    <a:pt x="63" y="957"/>
                    <a:pt x="47" y="981"/>
                    <a:pt x="18" y="1000"/>
                  </a:cubicBezTo>
                  <a:cubicBezTo>
                    <a:pt x="13" y="1008"/>
                    <a:pt x="4" y="1015"/>
                    <a:pt x="2" y="1024"/>
                  </a:cubicBezTo>
                  <a:cubicBezTo>
                    <a:pt x="0" y="1039"/>
                    <a:pt x="23" y="1067"/>
                    <a:pt x="34" y="1056"/>
                  </a:cubicBezTo>
                  <a:cubicBezTo>
                    <a:pt x="42" y="1048"/>
                    <a:pt x="34" y="1035"/>
                    <a:pt x="34" y="1024"/>
                  </a:cubicBezTo>
                  <a:close/>
                </a:path>
              </a:pathLst>
            </a:custGeom>
            <a:solidFill>
              <a:srgbClr val="FDE3BA"/>
            </a:solidFill>
            <a:ln w="38100">
              <a:solidFill>
                <a:srgbClr val="FC0128"/>
              </a:solidFill>
              <a:round/>
              <a:headEnd/>
              <a:tailEnd/>
            </a:ln>
          </p:spPr>
          <p:txBody>
            <a:bodyPr wrap="none" lIns="173736" tIns="82296" rIns="173736" bIns="82296" anchor="ctr">
              <a:prstTxWarp prst="textNoShape">
                <a:avLst/>
              </a:prstTxWarp>
              <a:spAutoFit/>
            </a:bodyPr>
            <a:lstStyle/>
            <a:p>
              <a:endParaRPr lang="en-US"/>
            </a:p>
          </p:txBody>
        </p:sp>
        <p:sp>
          <p:nvSpPr>
            <p:cNvPr id="85000" name="Freeform 6"/>
            <p:cNvSpPr>
              <a:spLocks/>
            </p:cNvSpPr>
            <p:nvPr/>
          </p:nvSpPr>
          <p:spPr bwMode="auto">
            <a:xfrm>
              <a:off x="5890" y="2619"/>
              <a:ext cx="652" cy="682"/>
            </a:xfrm>
            <a:custGeom>
              <a:avLst/>
              <a:gdLst>
                <a:gd name="T0" fmla="*/ 5 w 816"/>
                <a:gd name="T1" fmla="*/ 22 h 792"/>
                <a:gd name="T2" fmla="*/ 19 w 816"/>
                <a:gd name="T3" fmla="*/ 0 h 792"/>
                <a:gd name="T4" fmla="*/ 35 w 816"/>
                <a:gd name="T5" fmla="*/ 3 h 792"/>
                <a:gd name="T6" fmla="*/ 37 w 816"/>
                <a:gd name="T7" fmla="*/ 3 h 792"/>
                <a:gd name="T8" fmla="*/ 43 w 816"/>
                <a:gd name="T9" fmla="*/ 19 h 792"/>
                <a:gd name="T10" fmla="*/ 44 w 816"/>
                <a:gd name="T11" fmla="*/ 29 h 792"/>
                <a:gd name="T12" fmla="*/ 43 w 816"/>
                <a:gd name="T13" fmla="*/ 41 h 792"/>
                <a:gd name="T14" fmla="*/ 39 w 816"/>
                <a:gd name="T15" fmla="*/ 53 h 792"/>
                <a:gd name="T16" fmla="*/ 37 w 816"/>
                <a:gd name="T17" fmla="*/ 65 h 792"/>
                <a:gd name="T18" fmla="*/ 19 w 816"/>
                <a:gd name="T19" fmla="*/ 113 h 792"/>
                <a:gd name="T20" fmla="*/ 14 w 816"/>
                <a:gd name="T21" fmla="*/ 113 h 792"/>
                <a:gd name="T22" fmla="*/ 2 w 816"/>
                <a:gd name="T23" fmla="*/ 87 h 792"/>
                <a:gd name="T24" fmla="*/ 0 w 816"/>
                <a:gd name="T25" fmla="*/ 84 h 792"/>
                <a:gd name="T26" fmla="*/ 5 w 816"/>
                <a:gd name="T27" fmla="*/ 22 h 79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816"/>
                <a:gd name="T43" fmla="*/ 0 h 792"/>
                <a:gd name="T44" fmla="*/ 816 w 816"/>
                <a:gd name="T45" fmla="*/ 792 h 792"/>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816" h="792">
                  <a:moveTo>
                    <a:pt x="88" y="160"/>
                  </a:moveTo>
                  <a:cubicBezTo>
                    <a:pt x="187" y="81"/>
                    <a:pt x="222" y="26"/>
                    <a:pt x="352" y="0"/>
                  </a:cubicBezTo>
                  <a:cubicBezTo>
                    <a:pt x="451" y="3"/>
                    <a:pt x="549" y="3"/>
                    <a:pt x="648" y="8"/>
                  </a:cubicBezTo>
                  <a:cubicBezTo>
                    <a:pt x="662" y="9"/>
                    <a:pt x="676" y="9"/>
                    <a:pt x="688" y="16"/>
                  </a:cubicBezTo>
                  <a:cubicBezTo>
                    <a:pt x="730" y="41"/>
                    <a:pt x="784" y="128"/>
                    <a:pt x="784" y="128"/>
                  </a:cubicBezTo>
                  <a:cubicBezTo>
                    <a:pt x="793" y="154"/>
                    <a:pt x="807" y="174"/>
                    <a:pt x="816" y="200"/>
                  </a:cubicBezTo>
                  <a:cubicBezTo>
                    <a:pt x="813" y="229"/>
                    <a:pt x="814" y="259"/>
                    <a:pt x="808" y="288"/>
                  </a:cubicBezTo>
                  <a:cubicBezTo>
                    <a:pt x="802" y="318"/>
                    <a:pt x="733" y="356"/>
                    <a:pt x="720" y="376"/>
                  </a:cubicBezTo>
                  <a:cubicBezTo>
                    <a:pt x="703" y="402"/>
                    <a:pt x="694" y="428"/>
                    <a:pt x="680" y="456"/>
                  </a:cubicBezTo>
                  <a:cubicBezTo>
                    <a:pt x="649" y="613"/>
                    <a:pt x="515" y="753"/>
                    <a:pt x="360" y="792"/>
                  </a:cubicBezTo>
                  <a:cubicBezTo>
                    <a:pt x="320" y="789"/>
                    <a:pt x="280" y="788"/>
                    <a:pt x="240" y="784"/>
                  </a:cubicBezTo>
                  <a:cubicBezTo>
                    <a:pt x="127" y="772"/>
                    <a:pt x="79" y="679"/>
                    <a:pt x="8" y="608"/>
                  </a:cubicBezTo>
                  <a:cubicBezTo>
                    <a:pt x="5" y="600"/>
                    <a:pt x="0" y="584"/>
                    <a:pt x="0" y="584"/>
                  </a:cubicBezTo>
                  <a:lnTo>
                    <a:pt x="88" y="160"/>
                  </a:lnTo>
                  <a:close/>
                </a:path>
              </a:pathLst>
            </a:custGeom>
            <a:solidFill>
              <a:srgbClr val="FDE3BA"/>
            </a:solidFill>
            <a:ln w="38100">
              <a:solidFill>
                <a:srgbClr val="FC0128"/>
              </a:solidFill>
              <a:round/>
              <a:headEnd/>
              <a:tailEnd/>
            </a:ln>
          </p:spPr>
          <p:txBody>
            <a:bodyPr wrap="none" lIns="173736" tIns="82296" rIns="173736" bIns="82296" anchor="ctr">
              <a:prstTxWarp prst="textNoShape">
                <a:avLst/>
              </a:prstTxWarp>
              <a:spAutoFit/>
            </a:bodyPr>
            <a:lstStyle/>
            <a:p>
              <a:endParaRPr lang="en-US"/>
            </a:p>
          </p:txBody>
        </p:sp>
        <p:sp>
          <p:nvSpPr>
            <p:cNvPr id="85001" name="Rectangle 7"/>
            <p:cNvSpPr>
              <a:spLocks noChangeArrowheads="1"/>
            </p:cNvSpPr>
            <p:nvPr/>
          </p:nvSpPr>
          <p:spPr bwMode="auto">
            <a:xfrm>
              <a:off x="3336" y="1154"/>
              <a:ext cx="699" cy="582"/>
            </a:xfrm>
            <a:prstGeom prst="rect">
              <a:avLst/>
            </a:prstGeom>
            <a:solidFill>
              <a:srgbClr val="8CF4EA">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5002" name="Rectangle 8"/>
            <p:cNvSpPr>
              <a:spLocks noChangeArrowheads="1"/>
            </p:cNvSpPr>
            <p:nvPr/>
          </p:nvSpPr>
          <p:spPr bwMode="auto">
            <a:xfrm>
              <a:off x="6647" y="1154"/>
              <a:ext cx="700" cy="582"/>
            </a:xfrm>
            <a:prstGeom prst="rect">
              <a:avLst/>
            </a:prstGeom>
            <a:solidFill>
              <a:srgbClr val="8CF4EA">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5003" name="Line 9"/>
            <p:cNvSpPr>
              <a:spLocks noChangeShapeType="1"/>
            </p:cNvSpPr>
            <p:nvPr/>
          </p:nvSpPr>
          <p:spPr bwMode="auto">
            <a:xfrm>
              <a:off x="7347" y="1446"/>
              <a:ext cx="502" cy="0"/>
            </a:xfrm>
            <a:prstGeom prst="line">
              <a:avLst/>
            </a:prstGeom>
            <a:noFill/>
            <a:ln w="28575">
              <a:solidFill>
                <a:srgbClr val="000000"/>
              </a:solidFill>
              <a:round/>
              <a:headEnd/>
              <a:tailEnd/>
            </a:ln>
          </p:spPr>
          <p:txBody>
            <a:bodyPr wrap="none" lIns="173736" tIns="82296" rIns="173736" bIns="82296" anchor="ctr">
              <a:prstTxWarp prst="textNoShape">
                <a:avLst/>
              </a:prstTxWarp>
              <a:spAutoFit/>
            </a:bodyPr>
            <a:lstStyle/>
            <a:p>
              <a:endParaRPr lang="en-US"/>
            </a:p>
          </p:txBody>
        </p:sp>
        <p:sp>
          <p:nvSpPr>
            <p:cNvPr id="85004" name="AutoShape 10"/>
            <p:cNvSpPr>
              <a:spLocks noChangeAspect="1" noChangeArrowheads="1"/>
            </p:cNvSpPr>
            <p:nvPr/>
          </p:nvSpPr>
          <p:spPr bwMode="auto">
            <a:xfrm rot="2708947">
              <a:off x="7602" y="1397"/>
              <a:ext cx="94" cy="100"/>
            </a:xfrm>
            <a:prstGeom prst="rtTriangle">
              <a:avLst/>
            </a:prstGeom>
            <a:solidFill>
              <a:srgbClr val="FC0128">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5005" name="AutoShape 11"/>
            <p:cNvSpPr>
              <a:spLocks noChangeAspect="1" noChangeArrowheads="1"/>
            </p:cNvSpPr>
            <p:nvPr/>
          </p:nvSpPr>
          <p:spPr bwMode="auto">
            <a:xfrm rot="-8091053">
              <a:off x="7460" y="1397"/>
              <a:ext cx="95" cy="99"/>
            </a:xfrm>
            <a:prstGeom prst="rtTriangle">
              <a:avLst/>
            </a:prstGeom>
            <a:solidFill>
              <a:srgbClr val="FC0128">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cxnSp>
          <p:nvCxnSpPr>
            <p:cNvPr id="85006" name="AutoShape 12"/>
            <p:cNvCxnSpPr>
              <a:cxnSpLocks noChangeShapeType="1"/>
            </p:cNvCxnSpPr>
            <p:nvPr/>
          </p:nvCxnSpPr>
          <p:spPr bwMode="auto">
            <a:xfrm>
              <a:off x="4044" y="1446"/>
              <a:ext cx="316" cy="0"/>
            </a:xfrm>
            <a:prstGeom prst="straightConnector1">
              <a:avLst/>
            </a:prstGeom>
            <a:noFill/>
            <a:ln w="28575">
              <a:solidFill>
                <a:srgbClr val="000000"/>
              </a:solidFill>
              <a:round/>
              <a:headEnd/>
              <a:tailEnd/>
            </a:ln>
          </p:spPr>
        </p:cxnSp>
        <p:cxnSp>
          <p:nvCxnSpPr>
            <p:cNvPr id="85007" name="AutoShape 13"/>
            <p:cNvCxnSpPr>
              <a:cxnSpLocks noChangeShapeType="1"/>
            </p:cNvCxnSpPr>
            <p:nvPr/>
          </p:nvCxnSpPr>
          <p:spPr bwMode="auto">
            <a:xfrm>
              <a:off x="4353" y="1270"/>
              <a:ext cx="0" cy="386"/>
            </a:xfrm>
            <a:prstGeom prst="straightConnector1">
              <a:avLst/>
            </a:prstGeom>
            <a:noFill/>
            <a:ln w="28575">
              <a:solidFill>
                <a:srgbClr val="000000"/>
              </a:solidFill>
              <a:round/>
              <a:headEnd/>
              <a:tailEnd/>
            </a:ln>
          </p:spPr>
        </p:cxnSp>
        <p:cxnSp>
          <p:nvCxnSpPr>
            <p:cNvPr id="85008" name="AutoShape 14"/>
            <p:cNvCxnSpPr>
              <a:cxnSpLocks noChangeShapeType="1"/>
            </p:cNvCxnSpPr>
            <p:nvPr/>
          </p:nvCxnSpPr>
          <p:spPr bwMode="auto">
            <a:xfrm>
              <a:off x="4351" y="1272"/>
              <a:ext cx="1971" cy="0"/>
            </a:xfrm>
            <a:prstGeom prst="straightConnector1">
              <a:avLst/>
            </a:prstGeom>
            <a:noFill/>
            <a:ln w="28575">
              <a:solidFill>
                <a:srgbClr val="000000"/>
              </a:solidFill>
              <a:round/>
              <a:headEnd/>
              <a:tailEnd/>
            </a:ln>
          </p:spPr>
        </p:cxnSp>
        <p:cxnSp>
          <p:nvCxnSpPr>
            <p:cNvPr id="85009" name="AutoShape 15"/>
            <p:cNvCxnSpPr>
              <a:cxnSpLocks noChangeShapeType="1"/>
            </p:cNvCxnSpPr>
            <p:nvPr/>
          </p:nvCxnSpPr>
          <p:spPr bwMode="auto">
            <a:xfrm>
              <a:off x="4346" y="1650"/>
              <a:ext cx="1971" cy="0"/>
            </a:xfrm>
            <a:prstGeom prst="straightConnector1">
              <a:avLst/>
            </a:prstGeom>
            <a:noFill/>
            <a:ln w="28575">
              <a:solidFill>
                <a:srgbClr val="000000"/>
              </a:solidFill>
              <a:round/>
              <a:headEnd/>
              <a:tailEnd/>
            </a:ln>
          </p:spPr>
        </p:cxnSp>
        <p:cxnSp>
          <p:nvCxnSpPr>
            <p:cNvPr id="85010" name="AutoShape 16"/>
            <p:cNvCxnSpPr>
              <a:cxnSpLocks noChangeShapeType="1"/>
            </p:cNvCxnSpPr>
            <p:nvPr/>
          </p:nvCxnSpPr>
          <p:spPr bwMode="auto">
            <a:xfrm flipH="1">
              <a:off x="6320" y="1442"/>
              <a:ext cx="320" cy="0"/>
            </a:xfrm>
            <a:prstGeom prst="straightConnector1">
              <a:avLst/>
            </a:prstGeom>
            <a:noFill/>
            <a:ln w="28575">
              <a:solidFill>
                <a:srgbClr val="000000"/>
              </a:solidFill>
              <a:round/>
              <a:headEnd/>
              <a:tailEnd/>
            </a:ln>
          </p:spPr>
        </p:cxnSp>
        <p:cxnSp>
          <p:nvCxnSpPr>
            <p:cNvPr id="85011" name="AutoShape 17"/>
            <p:cNvCxnSpPr>
              <a:cxnSpLocks noChangeShapeType="1"/>
            </p:cNvCxnSpPr>
            <p:nvPr/>
          </p:nvCxnSpPr>
          <p:spPr bwMode="auto">
            <a:xfrm>
              <a:off x="6317" y="1270"/>
              <a:ext cx="1" cy="388"/>
            </a:xfrm>
            <a:prstGeom prst="straightConnector1">
              <a:avLst/>
            </a:prstGeom>
            <a:noFill/>
            <a:ln w="28575">
              <a:solidFill>
                <a:srgbClr val="000000"/>
              </a:solidFill>
              <a:round/>
              <a:headEnd/>
              <a:tailEnd/>
            </a:ln>
          </p:spPr>
        </p:cxnSp>
        <p:sp>
          <p:nvSpPr>
            <p:cNvPr id="85012" name="AutoShape 18"/>
            <p:cNvSpPr>
              <a:spLocks noChangeAspect="1" noChangeArrowheads="1"/>
            </p:cNvSpPr>
            <p:nvPr/>
          </p:nvSpPr>
          <p:spPr bwMode="auto">
            <a:xfrm rot="2708947">
              <a:off x="6519" y="1391"/>
              <a:ext cx="94" cy="101"/>
            </a:xfrm>
            <a:prstGeom prst="rtTriangle">
              <a:avLst/>
            </a:prstGeom>
            <a:solidFill>
              <a:srgbClr val="FC0128">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5013" name="AutoShape 19"/>
            <p:cNvSpPr>
              <a:spLocks noChangeAspect="1" noChangeArrowheads="1"/>
            </p:cNvSpPr>
            <p:nvPr/>
          </p:nvSpPr>
          <p:spPr bwMode="auto">
            <a:xfrm rot="-8091053">
              <a:off x="6377" y="1391"/>
              <a:ext cx="94" cy="101"/>
            </a:xfrm>
            <a:prstGeom prst="rtTriangle">
              <a:avLst/>
            </a:prstGeom>
            <a:solidFill>
              <a:srgbClr val="FC0128">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5014" name="AutoShape 20"/>
            <p:cNvSpPr>
              <a:spLocks noChangeAspect="1" noChangeArrowheads="1"/>
            </p:cNvSpPr>
            <p:nvPr/>
          </p:nvSpPr>
          <p:spPr bwMode="auto">
            <a:xfrm rot="2708947">
              <a:off x="4204" y="1394"/>
              <a:ext cx="118" cy="126"/>
            </a:xfrm>
            <a:prstGeom prst="rtTriangle">
              <a:avLst/>
            </a:prstGeom>
            <a:solidFill>
              <a:srgbClr val="FFFF00">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5015" name="AutoShape 21"/>
            <p:cNvSpPr>
              <a:spLocks noChangeAspect="1" noChangeArrowheads="1"/>
            </p:cNvSpPr>
            <p:nvPr/>
          </p:nvSpPr>
          <p:spPr bwMode="auto">
            <a:xfrm rot="-8091053">
              <a:off x="4064" y="1363"/>
              <a:ext cx="118" cy="124"/>
            </a:xfrm>
            <a:prstGeom prst="rtTriangle">
              <a:avLst/>
            </a:prstGeom>
            <a:solidFill>
              <a:srgbClr val="FFFF00">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5016" name="AutoShape 22"/>
            <p:cNvSpPr>
              <a:spLocks noChangeAspect="1" noChangeArrowheads="1"/>
            </p:cNvSpPr>
            <p:nvPr/>
          </p:nvSpPr>
          <p:spPr bwMode="auto">
            <a:xfrm rot="2708947">
              <a:off x="4713" y="1233"/>
              <a:ext cx="95" cy="100"/>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5017" name="AutoShape 23"/>
            <p:cNvSpPr>
              <a:spLocks noChangeAspect="1" noChangeArrowheads="1"/>
            </p:cNvSpPr>
            <p:nvPr/>
          </p:nvSpPr>
          <p:spPr bwMode="auto">
            <a:xfrm rot="-8091053">
              <a:off x="4570" y="1235"/>
              <a:ext cx="95" cy="99"/>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5018" name="AutoShape 24"/>
            <p:cNvSpPr>
              <a:spLocks noChangeAspect="1" noChangeArrowheads="1"/>
            </p:cNvSpPr>
            <p:nvPr/>
          </p:nvSpPr>
          <p:spPr bwMode="auto">
            <a:xfrm rot="2708947">
              <a:off x="4701" y="1597"/>
              <a:ext cx="117" cy="125"/>
            </a:xfrm>
            <a:prstGeom prst="rtTriangle">
              <a:avLst/>
            </a:prstGeom>
            <a:solidFill>
              <a:srgbClr val="FFFF00">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5019" name="AutoShape 25"/>
            <p:cNvSpPr>
              <a:spLocks noChangeAspect="1" noChangeArrowheads="1"/>
            </p:cNvSpPr>
            <p:nvPr/>
          </p:nvSpPr>
          <p:spPr bwMode="auto">
            <a:xfrm rot="-8091053">
              <a:off x="4561" y="1562"/>
              <a:ext cx="117" cy="124"/>
            </a:xfrm>
            <a:prstGeom prst="rtTriangle">
              <a:avLst/>
            </a:prstGeom>
            <a:solidFill>
              <a:srgbClr val="FFFF00">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5020" name="AutoShape 26"/>
            <p:cNvSpPr>
              <a:spLocks noChangeAspect="1" noChangeArrowheads="1"/>
            </p:cNvSpPr>
            <p:nvPr/>
          </p:nvSpPr>
          <p:spPr bwMode="auto">
            <a:xfrm rot="2708947">
              <a:off x="5981" y="1228"/>
              <a:ext cx="95" cy="100"/>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5021" name="AutoShape 27"/>
            <p:cNvSpPr>
              <a:spLocks noChangeAspect="1" noChangeArrowheads="1"/>
            </p:cNvSpPr>
            <p:nvPr/>
          </p:nvSpPr>
          <p:spPr bwMode="auto">
            <a:xfrm rot="-8091053">
              <a:off x="5838" y="1228"/>
              <a:ext cx="96" cy="101"/>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5022" name="AutoShape 28"/>
            <p:cNvSpPr>
              <a:spLocks noChangeAspect="1" noChangeArrowheads="1"/>
            </p:cNvSpPr>
            <p:nvPr/>
          </p:nvSpPr>
          <p:spPr bwMode="auto">
            <a:xfrm rot="2708947">
              <a:off x="5981" y="1588"/>
              <a:ext cx="95" cy="100"/>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5023" name="AutoShape 29"/>
            <p:cNvSpPr>
              <a:spLocks noChangeAspect="1" noChangeArrowheads="1"/>
            </p:cNvSpPr>
            <p:nvPr/>
          </p:nvSpPr>
          <p:spPr bwMode="auto">
            <a:xfrm rot="-8091053">
              <a:off x="5838" y="1586"/>
              <a:ext cx="96" cy="101"/>
            </a:xfrm>
            <a:prstGeom prst="rtTriangle">
              <a:avLst/>
            </a:prstGeom>
            <a:solidFill>
              <a:srgbClr val="8CF4EA">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5024" name="Line 30"/>
            <p:cNvSpPr>
              <a:spLocks noChangeShapeType="1"/>
            </p:cNvSpPr>
            <p:nvPr/>
          </p:nvSpPr>
          <p:spPr bwMode="auto">
            <a:xfrm>
              <a:off x="5019" y="1270"/>
              <a:ext cx="0" cy="285"/>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5025" name="Arc 31"/>
            <p:cNvSpPr>
              <a:spLocks/>
            </p:cNvSpPr>
            <p:nvPr/>
          </p:nvSpPr>
          <p:spPr bwMode="auto">
            <a:xfrm rot="5400000" flipH="1">
              <a:off x="5004" y="1573"/>
              <a:ext cx="167" cy="131"/>
            </a:xfrm>
            <a:custGeom>
              <a:avLst/>
              <a:gdLst>
                <a:gd name="T0" fmla="*/ 0 w 43151"/>
                <a:gd name="T1" fmla="*/ 0 h 21600"/>
                <a:gd name="T2" fmla="*/ 0 w 43151"/>
                <a:gd name="T3" fmla="*/ 0 h 21600"/>
                <a:gd name="T4" fmla="*/ 0 w 43151"/>
                <a:gd name="T5" fmla="*/ 0 h 21600"/>
                <a:gd name="T6" fmla="*/ 0 60000 65536"/>
                <a:gd name="T7" fmla="*/ 0 60000 65536"/>
                <a:gd name="T8" fmla="*/ 0 60000 65536"/>
                <a:gd name="T9" fmla="*/ 0 w 43151"/>
                <a:gd name="T10" fmla="*/ 0 h 21600"/>
                <a:gd name="T11" fmla="*/ 43151 w 43151"/>
                <a:gd name="T12" fmla="*/ 21600 h 21600"/>
              </a:gdLst>
              <a:ahLst/>
              <a:cxnLst>
                <a:cxn ang="T6">
                  <a:pos x="T0" y="T1"/>
                </a:cxn>
                <a:cxn ang="T7">
                  <a:pos x="T2" y="T3"/>
                </a:cxn>
                <a:cxn ang="T8">
                  <a:pos x="T4" y="T5"/>
                </a:cxn>
              </a:cxnLst>
              <a:rect l="T9" t="T10" r="T11" b="T12"/>
              <a:pathLst>
                <a:path w="43151" h="21600" fill="none" extrusionOk="0">
                  <a:moveTo>
                    <a:pt x="-1" y="20149"/>
                  </a:moveTo>
                  <a:cubicBezTo>
                    <a:pt x="762" y="8809"/>
                    <a:pt x="10184" y="-1"/>
                    <a:pt x="21551" y="-1"/>
                  </a:cubicBezTo>
                  <a:cubicBezTo>
                    <a:pt x="33480" y="-1"/>
                    <a:pt x="43151" y="9670"/>
                    <a:pt x="43151" y="21600"/>
                  </a:cubicBezTo>
                </a:path>
                <a:path w="43151" h="21600" stroke="0" extrusionOk="0">
                  <a:moveTo>
                    <a:pt x="-1" y="20149"/>
                  </a:moveTo>
                  <a:cubicBezTo>
                    <a:pt x="762" y="8809"/>
                    <a:pt x="10184" y="-1"/>
                    <a:pt x="21551" y="-1"/>
                  </a:cubicBezTo>
                  <a:cubicBezTo>
                    <a:pt x="33480" y="-1"/>
                    <a:pt x="43151" y="9670"/>
                    <a:pt x="43151" y="21600"/>
                  </a:cubicBezTo>
                  <a:lnTo>
                    <a:pt x="21551" y="21600"/>
                  </a:lnTo>
                  <a:close/>
                </a:path>
              </a:pathLst>
            </a:cu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5026" name="Line 32"/>
            <p:cNvSpPr>
              <a:spLocks noChangeShapeType="1"/>
            </p:cNvSpPr>
            <p:nvPr/>
          </p:nvSpPr>
          <p:spPr bwMode="auto">
            <a:xfrm>
              <a:off x="5032" y="1722"/>
              <a:ext cx="0" cy="285"/>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5027" name="Line 33"/>
            <p:cNvSpPr>
              <a:spLocks noChangeShapeType="1"/>
            </p:cNvSpPr>
            <p:nvPr/>
          </p:nvSpPr>
          <p:spPr bwMode="auto">
            <a:xfrm>
              <a:off x="5257" y="1658"/>
              <a:ext cx="0" cy="285"/>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5028" name="Arc 34"/>
            <p:cNvSpPr>
              <a:spLocks/>
            </p:cNvSpPr>
            <p:nvPr/>
          </p:nvSpPr>
          <p:spPr bwMode="auto">
            <a:xfrm rot="5400000" flipH="1">
              <a:off x="5242" y="1961"/>
              <a:ext cx="167" cy="131"/>
            </a:xfrm>
            <a:custGeom>
              <a:avLst/>
              <a:gdLst>
                <a:gd name="T0" fmla="*/ 0 w 43151"/>
                <a:gd name="T1" fmla="*/ 0 h 21600"/>
                <a:gd name="T2" fmla="*/ 0 w 43151"/>
                <a:gd name="T3" fmla="*/ 0 h 21600"/>
                <a:gd name="T4" fmla="*/ 0 w 43151"/>
                <a:gd name="T5" fmla="*/ 0 h 21600"/>
                <a:gd name="T6" fmla="*/ 0 60000 65536"/>
                <a:gd name="T7" fmla="*/ 0 60000 65536"/>
                <a:gd name="T8" fmla="*/ 0 60000 65536"/>
                <a:gd name="T9" fmla="*/ 0 w 43151"/>
                <a:gd name="T10" fmla="*/ 0 h 21600"/>
                <a:gd name="T11" fmla="*/ 43151 w 43151"/>
                <a:gd name="T12" fmla="*/ 21600 h 21600"/>
              </a:gdLst>
              <a:ahLst/>
              <a:cxnLst>
                <a:cxn ang="T6">
                  <a:pos x="T0" y="T1"/>
                </a:cxn>
                <a:cxn ang="T7">
                  <a:pos x="T2" y="T3"/>
                </a:cxn>
                <a:cxn ang="T8">
                  <a:pos x="T4" y="T5"/>
                </a:cxn>
              </a:cxnLst>
              <a:rect l="T9" t="T10" r="T11" b="T12"/>
              <a:pathLst>
                <a:path w="43151" h="21600" fill="none" extrusionOk="0">
                  <a:moveTo>
                    <a:pt x="-1" y="20149"/>
                  </a:moveTo>
                  <a:cubicBezTo>
                    <a:pt x="762" y="8809"/>
                    <a:pt x="10184" y="-1"/>
                    <a:pt x="21551" y="-1"/>
                  </a:cubicBezTo>
                  <a:cubicBezTo>
                    <a:pt x="33480" y="-1"/>
                    <a:pt x="43151" y="9670"/>
                    <a:pt x="43151" y="21600"/>
                  </a:cubicBezTo>
                </a:path>
                <a:path w="43151" h="21600" stroke="0" extrusionOk="0">
                  <a:moveTo>
                    <a:pt x="-1" y="20149"/>
                  </a:moveTo>
                  <a:cubicBezTo>
                    <a:pt x="762" y="8809"/>
                    <a:pt x="10184" y="-1"/>
                    <a:pt x="21551" y="-1"/>
                  </a:cubicBezTo>
                  <a:cubicBezTo>
                    <a:pt x="33480" y="-1"/>
                    <a:pt x="43151" y="9670"/>
                    <a:pt x="43151" y="21600"/>
                  </a:cubicBezTo>
                  <a:lnTo>
                    <a:pt x="21551" y="21600"/>
                  </a:lnTo>
                  <a:close/>
                </a:path>
              </a:pathLst>
            </a:cu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5029" name="Line 35"/>
            <p:cNvSpPr>
              <a:spLocks noChangeShapeType="1"/>
            </p:cNvSpPr>
            <p:nvPr/>
          </p:nvSpPr>
          <p:spPr bwMode="auto">
            <a:xfrm>
              <a:off x="5270" y="2110"/>
              <a:ext cx="0" cy="285"/>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5030" name="Rectangle 36"/>
            <p:cNvSpPr>
              <a:spLocks noChangeArrowheads="1"/>
            </p:cNvSpPr>
            <p:nvPr/>
          </p:nvSpPr>
          <p:spPr bwMode="auto">
            <a:xfrm>
              <a:off x="3336" y="1894"/>
              <a:ext cx="699" cy="585"/>
            </a:xfrm>
            <a:prstGeom prst="rect">
              <a:avLst/>
            </a:prstGeom>
            <a:solidFill>
              <a:srgbClr val="8CF4EA">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5031" name="Rectangle 37"/>
            <p:cNvSpPr>
              <a:spLocks noChangeArrowheads="1"/>
            </p:cNvSpPr>
            <p:nvPr/>
          </p:nvSpPr>
          <p:spPr bwMode="auto">
            <a:xfrm>
              <a:off x="6647" y="1894"/>
              <a:ext cx="700" cy="585"/>
            </a:xfrm>
            <a:prstGeom prst="rect">
              <a:avLst/>
            </a:prstGeom>
            <a:solidFill>
              <a:srgbClr val="8CF4EA">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5032" name="Line 38"/>
            <p:cNvSpPr>
              <a:spLocks noChangeShapeType="1"/>
            </p:cNvSpPr>
            <p:nvPr/>
          </p:nvSpPr>
          <p:spPr bwMode="auto">
            <a:xfrm>
              <a:off x="7347" y="2187"/>
              <a:ext cx="502" cy="0"/>
            </a:xfrm>
            <a:prstGeom prst="line">
              <a:avLst/>
            </a:prstGeom>
            <a:noFill/>
            <a:ln w="28575">
              <a:solidFill>
                <a:srgbClr val="000000"/>
              </a:solidFill>
              <a:round/>
              <a:headEnd/>
              <a:tailEnd/>
            </a:ln>
          </p:spPr>
          <p:txBody>
            <a:bodyPr wrap="none" lIns="173736" tIns="82296" rIns="173736" bIns="82296" anchor="ctr">
              <a:prstTxWarp prst="textNoShape">
                <a:avLst/>
              </a:prstTxWarp>
              <a:spAutoFit/>
            </a:bodyPr>
            <a:lstStyle/>
            <a:p>
              <a:endParaRPr lang="en-US"/>
            </a:p>
          </p:txBody>
        </p:sp>
        <p:sp>
          <p:nvSpPr>
            <p:cNvPr id="85033" name="AutoShape 39"/>
            <p:cNvSpPr>
              <a:spLocks noChangeAspect="1" noChangeArrowheads="1"/>
            </p:cNvSpPr>
            <p:nvPr/>
          </p:nvSpPr>
          <p:spPr bwMode="auto">
            <a:xfrm rot="2708947">
              <a:off x="7602" y="2138"/>
              <a:ext cx="94" cy="100"/>
            </a:xfrm>
            <a:prstGeom prst="rtTriangle">
              <a:avLst/>
            </a:prstGeom>
            <a:solidFill>
              <a:srgbClr val="FC0128">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5034" name="AutoShape 40"/>
            <p:cNvSpPr>
              <a:spLocks noChangeAspect="1" noChangeArrowheads="1"/>
            </p:cNvSpPr>
            <p:nvPr/>
          </p:nvSpPr>
          <p:spPr bwMode="auto">
            <a:xfrm rot="-8091053">
              <a:off x="7460" y="2138"/>
              <a:ext cx="95" cy="99"/>
            </a:xfrm>
            <a:prstGeom prst="rtTriangle">
              <a:avLst/>
            </a:prstGeom>
            <a:solidFill>
              <a:srgbClr val="FC0128">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cxnSp>
          <p:nvCxnSpPr>
            <p:cNvPr id="85035" name="AutoShape 41"/>
            <p:cNvCxnSpPr>
              <a:cxnSpLocks noChangeShapeType="1"/>
            </p:cNvCxnSpPr>
            <p:nvPr/>
          </p:nvCxnSpPr>
          <p:spPr bwMode="auto">
            <a:xfrm>
              <a:off x="4044" y="2187"/>
              <a:ext cx="316" cy="0"/>
            </a:xfrm>
            <a:prstGeom prst="straightConnector1">
              <a:avLst/>
            </a:prstGeom>
            <a:noFill/>
            <a:ln w="28575">
              <a:solidFill>
                <a:srgbClr val="000000"/>
              </a:solidFill>
              <a:round/>
              <a:headEnd/>
              <a:tailEnd/>
            </a:ln>
          </p:spPr>
        </p:cxnSp>
        <p:cxnSp>
          <p:nvCxnSpPr>
            <p:cNvPr id="85036" name="AutoShape 42"/>
            <p:cNvCxnSpPr>
              <a:cxnSpLocks noChangeShapeType="1"/>
            </p:cNvCxnSpPr>
            <p:nvPr/>
          </p:nvCxnSpPr>
          <p:spPr bwMode="auto">
            <a:xfrm>
              <a:off x="4353" y="2011"/>
              <a:ext cx="0" cy="386"/>
            </a:xfrm>
            <a:prstGeom prst="straightConnector1">
              <a:avLst/>
            </a:prstGeom>
            <a:noFill/>
            <a:ln w="28575">
              <a:solidFill>
                <a:srgbClr val="000000"/>
              </a:solidFill>
              <a:round/>
              <a:headEnd/>
              <a:tailEnd/>
            </a:ln>
          </p:spPr>
        </p:cxnSp>
        <p:cxnSp>
          <p:nvCxnSpPr>
            <p:cNvPr id="85037" name="AutoShape 43"/>
            <p:cNvCxnSpPr>
              <a:cxnSpLocks noChangeShapeType="1"/>
            </p:cNvCxnSpPr>
            <p:nvPr/>
          </p:nvCxnSpPr>
          <p:spPr bwMode="auto">
            <a:xfrm>
              <a:off x="4346" y="2391"/>
              <a:ext cx="1971" cy="0"/>
            </a:xfrm>
            <a:prstGeom prst="straightConnector1">
              <a:avLst/>
            </a:prstGeom>
            <a:noFill/>
            <a:ln w="28575">
              <a:solidFill>
                <a:srgbClr val="000000"/>
              </a:solidFill>
              <a:round/>
              <a:headEnd/>
              <a:tailEnd/>
            </a:ln>
          </p:spPr>
        </p:cxnSp>
        <p:cxnSp>
          <p:nvCxnSpPr>
            <p:cNvPr id="85038" name="AutoShape 44"/>
            <p:cNvCxnSpPr>
              <a:cxnSpLocks noChangeShapeType="1"/>
            </p:cNvCxnSpPr>
            <p:nvPr/>
          </p:nvCxnSpPr>
          <p:spPr bwMode="auto">
            <a:xfrm flipH="1">
              <a:off x="6320" y="2183"/>
              <a:ext cx="320" cy="0"/>
            </a:xfrm>
            <a:prstGeom prst="straightConnector1">
              <a:avLst/>
            </a:prstGeom>
            <a:noFill/>
            <a:ln w="28575">
              <a:solidFill>
                <a:srgbClr val="000000"/>
              </a:solidFill>
              <a:round/>
              <a:headEnd/>
              <a:tailEnd/>
            </a:ln>
          </p:spPr>
        </p:cxnSp>
        <p:cxnSp>
          <p:nvCxnSpPr>
            <p:cNvPr id="85039" name="AutoShape 45"/>
            <p:cNvCxnSpPr>
              <a:cxnSpLocks noChangeShapeType="1"/>
            </p:cNvCxnSpPr>
            <p:nvPr/>
          </p:nvCxnSpPr>
          <p:spPr bwMode="auto">
            <a:xfrm>
              <a:off x="6317" y="2011"/>
              <a:ext cx="1" cy="388"/>
            </a:xfrm>
            <a:prstGeom prst="straightConnector1">
              <a:avLst/>
            </a:prstGeom>
            <a:noFill/>
            <a:ln w="28575">
              <a:solidFill>
                <a:srgbClr val="000000"/>
              </a:solidFill>
              <a:round/>
              <a:headEnd/>
              <a:tailEnd/>
            </a:ln>
          </p:spPr>
        </p:cxnSp>
        <p:sp>
          <p:nvSpPr>
            <p:cNvPr id="85040" name="AutoShape 46"/>
            <p:cNvSpPr>
              <a:spLocks noChangeAspect="1" noChangeArrowheads="1"/>
            </p:cNvSpPr>
            <p:nvPr/>
          </p:nvSpPr>
          <p:spPr bwMode="auto">
            <a:xfrm rot="2708947">
              <a:off x="6518" y="2132"/>
              <a:ext cx="95" cy="101"/>
            </a:xfrm>
            <a:prstGeom prst="rtTriangle">
              <a:avLst/>
            </a:prstGeom>
            <a:solidFill>
              <a:srgbClr val="FC0128">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5041" name="AutoShape 47"/>
            <p:cNvSpPr>
              <a:spLocks noChangeAspect="1" noChangeArrowheads="1"/>
            </p:cNvSpPr>
            <p:nvPr/>
          </p:nvSpPr>
          <p:spPr bwMode="auto">
            <a:xfrm rot="-8091053">
              <a:off x="6376" y="2132"/>
              <a:ext cx="95" cy="101"/>
            </a:xfrm>
            <a:prstGeom prst="rtTriangle">
              <a:avLst/>
            </a:prstGeom>
            <a:solidFill>
              <a:srgbClr val="FC0128">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5042" name="AutoShape 48"/>
            <p:cNvSpPr>
              <a:spLocks noChangeAspect="1" noChangeArrowheads="1"/>
            </p:cNvSpPr>
            <p:nvPr/>
          </p:nvSpPr>
          <p:spPr bwMode="auto">
            <a:xfrm rot="2708947">
              <a:off x="4219" y="2135"/>
              <a:ext cx="95" cy="100"/>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5043" name="AutoShape 49"/>
            <p:cNvSpPr>
              <a:spLocks noChangeAspect="1" noChangeArrowheads="1"/>
            </p:cNvSpPr>
            <p:nvPr/>
          </p:nvSpPr>
          <p:spPr bwMode="auto">
            <a:xfrm rot="-8091053">
              <a:off x="4075" y="2137"/>
              <a:ext cx="95" cy="99"/>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5044" name="AutoShape 50"/>
            <p:cNvSpPr>
              <a:spLocks noChangeAspect="1" noChangeArrowheads="1"/>
            </p:cNvSpPr>
            <p:nvPr/>
          </p:nvSpPr>
          <p:spPr bwMode="auto">
            <a:xfrm rot="2708947">
              <a:off x="4714" y="1974"/>
              <a:ext cx="94" cy="100"/>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5045" name="AutoShape 51"/>
            <p:cNvSpPr>
              <a:spLocks noChangeAspect="1" noChangeArrowheads="1"/>
            </p:cNvSpPr>
            <p:nvPr/>
          </p:nvSpPr>
          <p:spPr bwMode="auto">
            <a:xfrm rot="-8091053">
              <a:off x="4573" y="1974"/>
              <a:ext cx="94" cy="99"/>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5046" name="AutoShape 52"/>
            <p:cNvSpPr>
              <a:spLocks noChangeAspect="1" noChangeArrowheads="1"/>
            </p:cNvSpPr>
            <p:nvPr/>
          </p:nvSpPr>
          <p:spPr bwMode="auto">
            <a:xfrm rot="2708947">
              <a:off x="4713" y="2334"/>
              <a:ext cx="95" cy="100"/>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5047" name="AutoShape 53"/>
            <p:cNvSpPr>
              <a:spLocks noChangeAspect="1" noChangeArrowheads="1"/>
            </p:cNvSpPr>
            <p:nvPr/>
          </p:nvSpPr>
          <p:spPr bwMode="auto">
            <a:xfrm rot="-8091053">
              <a:off x="4571" y="2335"/>
              <a:ext cx="95" cy="99"/>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5048" name="AutoShape 54"/>
            <p:cNvSpPr>
              <a:spLocks noChangeAspect="1" noChangeArrowheads="1"/>
            </p:cNvSpPr>
            <p:nvPr/>
          </p:nvSpPr>
          <p:spPr bwMode="auto">
            <a:xfrm rot="2708947">
              <a:off x="5981" y="1969"/>
              <a:ext cx="95" cy="100"/>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5049" name="AutoShape 55"/>
            <p:cNvSpPr>
              <a:spLocks noChangeAspect="1" noChangeArrowheads="1"/>
            </p:cNvSpPr>
            <p:nvPr/>
          </p:nvSpPr>
          <p:spPr bwMode="auto">
            <a:xfrm rot="-8091053">
              <a:off x="5839" y="1969"/>
              <a:ext cx="95" cy="100"/>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5050" name="AutoShape 56"/>
            <p:cNvSpPr>
              <a:spLocks noChangeAspect="1" noChangeArrowheads="1"/>
            </p:cNvSpPr>
            <p:nvPr/>
          </p:nvSpPr>
          <p:spPr bwMode="auto">
            <a:xfrm rot="2708947">
              <a:off x="5981" y="2329"/>
              <a:ext cx="95" cy="100"/>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5051" name="AutoShape 57"/>
            <p:cNvSpPr>
              <a:spLocks noChangeAspect="1" noChangeArrowheads="1"/>
            </p:cNvSpPr>
            <p:nvPr/>
          </p:nvSpPr>
          <p:spPr bwMode="auto">
            <a:xfrm rot="-8091053">
              <a:off x="5839" y="2330"/>
              <a:ext cx="95" cy="101"/>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5052" name="Rectangle 58"/>
            <p:cNvSpPr>
              <a:spLocks noChangeArrowheads="1"/>
            </p:cNvSpPr>
            <p:nvPr/>
          </p:nvSpPr>
          <p:spPr bwMode="auto">
            <a:xfrm>
              <a:off x="3336" y="2634"/>
              <a:ext cx="699" cy="586"/>
            </a:xfrm>
            <a:prstGeom prst="rect">
              <a:avLst/>
            </a:prstGeom>
            <a:solidFill>
              <a:srgbClr val="8CF4EA">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5053" name="Rectangle 59"/>
            <p:cNvSpPr>
              <a:spLocks noChangeArrowheads="1"/>
            </p:cNvSpPr>
            <p:nvPr/>
          </p:nvSpPr>
          <p:spPr bwMode="auto">
            <a:xfrm>
              <a:off x="6647" y="2634"/>
              <a:ext cx="700" cy="586"/>
            </a:xfrm>
            <a:prstGeom prst="rect">
              <a:avLst/>
            </a:prstGeom>
            <a:solidFill>
              <a:srgbClr val="8CF4EA">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5054" name="Line 60"/>
            <p:cNvSpPr>
              <a:spLocks noChangeShapeType="1"/>
            </p:cNvSpPr>
            <p:nvPr/>
          </p:nvSpPr>
          <p:spPr bwMode="auto">
            <a:xfrm>
              <a:off x="7347" y="2927"/>
              <a:ext cx="502" cy="0"/>
            </a:xfrm>
            <a:prstGeom prst="line">
              <a:avLst/>
            </a:prstGeom>
            <a:noFill/>
            <a:ln w="28575">
              <a:solidFill>
                <a:srgbClr val="000000"/>
              </a:solidFill>
              <a:round/>
              <a:headEnd/>
              <a:tailEnd/>
            </a:ln>
          </p:spPr>
          <p:txBody>
            <a:bodyPr wrap="none" lIns="173736" tIns="82296" rIns="173736" bIns="82296" anchor="ctr">
              <a:prstTxWarp prst="textNoShape">
                <a:avLst/>
              </a:prstTxWarp>
              <a:spAutoFit/>
            </a:bodyPr>
            <a:lstStyle/>
            <a:p>
              <a:endParaRPr lang="en-US"/>
            </a:p>
          </p:txBody>
        </p:sp>
        <p:sp>
          <p:nvSpPr>
            <p:cNvPr id="85055" name="AutoShape 61"/>
            <p:cNvSpPr>
              <a:spLocks noChangeAspect="1" noChangeArrowheads="1"/>
            </p:cNvSpPr>
            <p:nvPr/>
          </p:nvSpPr>
          <p:spPr bwMode="auto">
            <a:xfrm rot="2708947">
              <a:off x="7602" y="2879"/>
              <a:ext cx="94" cy="100"/>
            </a:xfrm>
            <a:prstGeom prst="rtTriangle">
              <a:avLst/>
            </a:prstGeom>
            <a:solidFill>
              <a:srgbClr val="FC0128">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5056" name="AutoShape 62"/>
            <p:cNvSpPr>
              <a:spLocks noChangeAspect="1" noChangeArrowheads="1"/>
            </p:cNvSpPr>
            <p:nvPr/>
          </p:nvSpPr>
          <p:spPr bwMode="auto">
            <a:xfrm rot="-8091053">
              <a:off x="7460" y="2879"/>
              <a:ext cx="95" cy="99"/>
            </a:xfrm>
            <a:prstGeom prst="rtTriangle">
              <a:avLst/>
            </a:prstGeom>
            <a:solidFill>
              <a:srgbClr val="FC0128">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cxnSp>
          <p:nvCxnSpPr>
            <p:cNvPr id="85057" name="AutoShape 63"/>
            <p:cNvCxnSpPr>
              <a:cxnSpLocks noChangeShapeType="1"/>
            </p:cNvCxnSpPr>
            <p:nvPr/>
          </p:nvCxnSpPr>
          <p:spPr bwMode="auto">
            <a:xfrm>
              <a:off x="4044" y="2928"/>
              <a:ext cx="316" cy="0"/>
            </a:xfrm>
            <a:prstGeom prst="straightConnector1">
              <a:avLst/>
            </a:prstGeom>
            <a:noFill/>
            <a:ln w="28575">
              <a:solidFill>
                <a:srgbClr val="000000"/>
              </a:solidFill>
              <a:round/>
              <a:headEnd/>
              <a:tailEnd/>
            </a:ln>
          </p:spPr>
        </p:cxnSp>
        <p:cxnSp>
          <p:nvCxnSpPr>
            <p:cNvPr id="85058" name="AutoShape 64"/>
            <p:cNvCxnSpPr>
              <a:cxnSpLocks noChangeShapeType="1"/>
            </p:cNvCxnSpPr>
            <p:nvPr/>
          </p:nvCxnSpPr>
          <p:spPr bwMode="auto">
            <a:xfrm>
              <a:off x="4353" y="2752"/>
              <a:ext cx="0" cy="386"/>
            </a:xfrm>
            <a:prstGeom prst="straightConnector1">
              <a:avLst/>
            </a:prstGeom>
            <a:noFill/>
            <a:ln w="28575">
              <a:solidFill>
                <a:srgbClr val="000000"/>
              </a:solidFill>
              <a:round/>
              <a:headEnd/>
              <a:tailEnd/>
            </a:ln>
          </p:spPr>
        </p:cxnSp>
        <p:cxnSp>
          <p:nvCxnSpPr>
            <p:cNvPr id="85059" name="AutoShape 65"/>
            <p:cNvCxnSpPr>
              <a:cxnSpLocks noChangeShapeType="1"/>
            </p:cNvCxnSpPr>
            <p:nvPr/>
          </p:nvCxnSpPr>
          <p:spPr bwMode="auto">
            <a:xfrm>
              <a:off x="4346" y="3132"/>
              <a:ext cx="1971" cy="0"/>
            </a:xfrm>
            <a:prstGeom prst="straightConnector1">
              <a:avLst/>
            </a:prstGeom>
            <a:noFill/>
            <a:ln w="28575">
              <a:solidFill>
                <a:srgbClr val="000000"/>
              </a:solidFill>
              <a:round/>
              <a:headEnd/>
              <a:tailEnd/>
            </a:ln>
          </p:spPr>
        </p:cxnSp>
        <p:cxnSp>
          <p:nvCxnSpPr>
            <p:cNvPr id="85060" name="AutoShape 66"/>
            <p:cNvCxnSpPr>
              <a:cxnSpLocks noChangeShapeType="1"/>
            </p:cNvCxnSpPr>
            <p:nvPr/>
          </p:nvCxnSpPr>
          <p:spPr bwMode="auto">
            <a:xfrm flipH="1">
              <a:off x="6320" y="2924"/>
              <a:ext cx="320" cy="1"/>
            </a:xfrm>
            <a:prstGeom prst="straightConnector1">
              <a:avLst/>
            </a:prstGeom>
            <a:noFill/>
            <a:ln w="28575">
              <a:solidFill>
                <a:srgbClr val="000000"/>
              </a:solidFill>
              <a:round/>
              <a:headEnd/>
              <a:tailEnd/>
            </a:ln>
          </p:spPr>
        </p:cxnSp>
        <p:cxnSp>
          <p:nvCxnSpPr>
            <p:cNvPr id="85061" name="AutoShape 67"/>
            <p:cNvCxnSpPr>
              <a:cxnSpLocks noChangeShapeType="1"/>
            </p:cNvCxnSpPr>
            <p:nvPr/>
          </p:nvCxnSpPr>
          <p:spPr bwMode="auto">
            <a:xfrm>
              <a:off x="6317" y="2752"/>
              <a:ext cx="1" cy="388"/>
            </a:xfrm>
            <a:prstGeom prst="straightConnector1">
              <a:avLst/>
            </a:prstGeom>
            <a:noFill/>
            <a:ln w="28575">
              <a:solidFill>
                <a:srgbClr val="000000"/>
              </a:solidFill>
              <a:round/>
              <a:headEnd/>
              <a:tailEnd/>
            </a:ln>
          </p:spPr>
        </p:cxnSp>
        <p:sp>
          <p:nvSpPr>
            <p:cNvPr id="85062" name="AutoShape 68"/>
            <p:cNvSpPr>
              <a:spLocks noChangeAspect="1" noChangeArrowheads="1"/>
            </p:cNvSpPr>
            <p:nvPr/>
          </p:nvSpPr>
          <p:spPr bwMode="auto">
            <a:xfrm rot="2708947">
              <a:off x="4217" y="2876"/>
              <a:ext cx="94" cy="100"/>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5063" name="AutoShape 69"/>
            <p:cNvSpPr>
              <a:spLocks noChangeAspect="1" noChangeArrowheads="1"/>
            </p:cNvSpPr>
            <p:nvPr/>
          </p:nvSpPr>
          <p:spPr bwMode="auto">
            <a:xfrm rot="-8091053">
              <a:off x="4076" y="2876"/>
              <a:ext cx="94" cy="99"/>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5064" name="AutoShape 70"/>
            <p:cNvSpPr>
              <a:spLocks noChangeAspect="1" noChangeArrowheads="1"/>
            </p:cNvSpPr>
            <p:nvPr/>
          </p:nvSpPr>
          <p:spPr bwMode="auto">
            <a:xfrm rot="2708947">
              <a:off x="4713" y="3074"/>
              <a:ext cx="95" cy="100"/>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5065" name="AutoShape 71"/>
            <p:cNvSpPr>
              <a:spLocks noChangeAspect="1" noChangeArrowheads="1"/>
            </p:cNvSpPr>
            <p:nvPr/>
          </p:nvSpPr>
          <p:spPr bwMode="auto">
            <a:xfrm rot="-8091053">
              <a:off x="4572" y="3075"/>
              <a:ext cx="95" cy="99"/>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5066" name="Line 72"/>
            <p:cNvSpPr>
              <a:spLocks noChangeShapeType="1"/>
            </p:cNvSpPr>
            <p:nvPr/>
          </p:nvSpPr>
          <p:spPr bwMode="auto">
            <a:xfrm>
              <a:off x="5637" y="2390"/>
              <a:ext cx="0" cy="285"/>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5067" name="Arc 73"/>
            <p:cNvSpPr>
              <a:spLocks/>
            </p:cNvSpPr>
            <p:nvPr/>
          </p:nvSpPr>
          <p:spPr bwMode="auto">
            <a:xfrm rot="5400000" flipH="1">
              <a:off x="5621" y="2694"/>
              <a:ext cx="167" cy="131"/>
            </a:xfrm>
            <a:custGeom>
              <a:avLst/>
              <a:gdLst>
                <a:gd name="T0" fmla="*/ 0 w 43151"/>
                <a:gd name="T1" fmla="*/ 0 h 21600"/>
                <a:gd name="T2" fmla="*/ 0 w 43151"/>
                <a:gd name="T3" fmla="*/ 0 h 21600"/>
                <a:gd name="T4" fmla="*/ 0 w 43151"/>
                <a:gd name="T5" fmla="*/ 0 h 21600"/>
                <a:gd name="T6" fmla="*/ 0 60000 65536"/>
                <a:gd name="T7" fmla="*/ 0 60000 65536"/>
                <a:gd name="T8" fmla="*/ 0 60000 65536"/>
                <a:gd name="T9" fmla="*/ 0 w 43151"/>
                <a:gd name="T10" fmla="*/ 0 h 21600"/>
                <a:gd name="T11" fmla="*/ 43151 w 43151"/>
                <a:gd name="T12" fmla="*/ 21600 h 21600"/>
              </a:gdLst>
              <a:ahLst/>
              <a:cxnLst>
                <a:cxn ang="T6">
                  <a:pos x="T0" y="T1"/>
                </a:cxn>
                <a:cxn ang="T7">
                  <a:pos x="T2" y="T3"/>
                </a:cxn>
                <a:cxn ang="T8">
                  <a:pos x="T4" y="T5"/>
                </a:cxn>
              </a:cxnLst>
              <a:rect l="T9" t="T10" r="T11" b="T12"/>
              <a:pathLst>
                <a:path w="43151" h="21600" fill="none" extrusionOk="0">
                  <a:moveTo>
                    <a:pt x="-1" y="20149"/>
                  </a:moveTo>
                  <a:cubicBezTo>
                    <a:pt x="762" y="8809"/>
                    <a:pt x="10184" y="-1"/>
                    <a:pt x="21551" y="-1"/>
                  </a:cubicBezTo>
                  <a:cubicBezTo>
                    <a:pt x="33480" y="-1"/>
                    <a:pt x="43151" y="9670"/>
                    <a:pt x="43151" y="21600"/>
                  </a:cubicBezTo>
                </a:path>
                <a:path w="43151" h="21600" stroke="0" extrusionOk="0">
                  <a:moveTo>
                    <a:pt x="-1" y="20149"/>
                  </a:moveTo>
                  <a:cubicBezTo>
                    <a:pt x="762" y="8809"/>
                    <a:pt x="10184" y="-1"/>
                    <a:pt x="21551" y="-1"/>
                  </a:cubicBezTo>
                  <a:cubicBezTo>
                    <a:pt x="33480" y="-1"/>
                    <a:pt x="43151" y="9670"/>
                    <a:pt x="43151" y="21600"/>
                  </a:cubicBezTo>
                  <a:lnTo>
                    <a:pt x="21551" y="21600"/>
                  </a:lnTo>
                  <a:close/>
                </a:path>
              </a:pathLst>
            </a:cu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5068" name="Line 74"/>
            <p:cNvSpPr>
              <a:spLocks noChangeShapeType="1"/>
            </p:cNvSpPr>
            <p:nvPr/>
          </p:nvSpPr>
          <p:spPr bwMode="auto">
            <a:xfrm>
              <a:off x="5649" y="2843"/>
              <a:ext cx="0" cy="288"/>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5069" name="AutoShape 75"/>
            <p:cNvSpPr>
              <a:spLocks noChangeAspect="1" noChangeArrowheads="1"/>
            </p:cNvSpPr>
            <p:nvPr/>
          </p:nvSpPr>
          <p:spPr bwMode="auto">
            <a:xfrm rot="2708947">
              <a:off x="5454" y="2337"/>
              <a:ext cx="117" cy="126"/>
            </a:xfrm>
            <a:prstGeom prst="rtTriangle">
              <a:avLst/>
            </a:prstGeom>
            <a:solidFill>
              <a:srgbClr val="FFFF00">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5070" name="AutoShape 76"/>
            <p:cNvSpPr>
              <a:spLocks noChangeAspect="1" noChangeArrowheads="1"/>
            </p:cNvSpPr>
            <p:nvPr/>
          </p:nvSpPr>
          <p:spPr bwMode="auto">
            <a:xfrm rot="-8091053">
              <a:off x="5311" y="2304"/>
              <a:ext cx="121" cy="123"/>
            </a:xfrm>
            <a:prstGeom prst="rtTriangle">
              <a:avLst/>
            </a:prstGeom>
            <a:solidFill>
              <a:srgbClr val="FFFF00">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5071" name="Text Box 77"/>
            <p:cNvSpPr txBox="1">
              <a:spLocks noChangeArrowheads="1"/>
            </p:cNvSpPr>
            <p:nvPr/>
          </p:nvSpPr>
          <p:spPr bwMode="auto">
            <a:xfrm>
              <a:off x="4018" y="1125"/>
              <a:ext cx="306" cy="343"/>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a:t>
              </a:r>
            </a:p>
          </p:txBody>
        </p:sp>
        <p:sp>
          <p:nvSpPr>
            <p:cNvPr id="85072" name="Text Box 78"/>
            <p:cNvSpPr txBox="1">
              <a:spLocks noChangeArrowheads="1"/>
            </p:cNvSpPr>
            <p:nvPr/>
          </p:nvSpPr>
          <p:spPr bwMode="auto">
            <a:xfrm>
              <a:off x="4012" y="1819"/>
              <a:ext cx="341" cy="343"/>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2</a:t>
              </a:r>
            </a:p>
          </p:txBody>
        </p:sp>
        <p:sp>
          <p:nvSpPr>
            <p:cNvPr id="85073" name="Text Box 79"/>
            <p:cNvSpPr txBox="1">
              <a:spLocks noChangeArrowheads="1"/>
            </p:cNvSpPr>
            <p:nvPr/>
          </p:nvSpPr>
          <p:spPr bwMode="auto">
            <a:xfrm>
              <a:off x="4017" y="2530"/>
              <a:ext cx="306" cy="343"/>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3</a:t>
              </a:r>
            </a:p>
          </p:txBody>
        </p:sp>
        <p:sp>
          <p:nvSpPr>
            <p:cNvPr id="85074" name="Text Box 80"/>
            <p:cNvSpPr txBox="1">
              <a:spLocks noChangeArrowheads="1"/>
            </p:cNvSpPr>
            <p:nvPr/>
          </p:nvSpPr>
          <p:spPr bwMode="auto">
            <a:xfrm>
              <a:off x="4692" y="977"/>
              <a:ext cx="306" cy="343"/>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4</a:t>
              </a:r>
            </a:p>
          </p:txBody>
        </p:sp>
        <p:sp>
          <p:nvSpPr>
            <p:cNvPr id="85075" name="Text Box 81"/>
            <p:cNvSpPr txBox="1">
              <a:spLocks noChangeArrowheads="1"/>
            </p:cNvSpPr>
            <p:nvPr/>
          </p:nvSpPr>
          <p:spPr bwMode="auto">
            <a:xfrm>
              <a:off x="4305" y="1595"/>
              <a:ext cx="306" cy="343"/>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5</a:t>
              </a:r>
            </a:p>
          </p:txBody>
        </p:sp>
        <p:sp>
          <p:nvSpPr>
            <p:cNvPr id="85076" name="Text Box 82"/>
            <p:cNvSpPr txBox="1">
              <a:spLocks noChangeArrowheads="1"/>
            </p:cNvSpPr>
            <p:nvPr/>
          </p:nvSpPr>
          <p:spPr bwMode="auto">
            <a:xfrm>
              <a:off x="4692" y="1716"/>
              <a:ext cx="306" cy="343"/>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6</a:t>
              </a:r>
            </a:p>
          </p:txBody>
        </p:sp>
        <p:sp>
          <p:nvSpPr>
            <p:cNvPr id="85077" name="Text Box 83"/>
            <p:cNvSpPr txBox="1">
              <a:spLocks noChangeArrowheads="1"/>
            </p:cNvSpPr>
            <p:nvPr/>
          </p:nvSpPr>
          <p:spPr bwMode="auto">
            <a:xfrm>
              <a:off x="4305" y="3086"/>
              <a:ext cx="306" cy="343"/>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9</a:t>
              </a:r>
            </a:p>
          </p:txBody>
        </p:sp>
        <p:sp>
          <p:nvSpPr>
            <p:cNvPr id="85078" name="Text Box 84"/>
            <p:cNvSpPr txBox="1">
              <a:spLocks noChangeArrowheads="1"/>
            </p:cNvSpPr>
            <p:nvPr/>
          </p:nvSpPr>
          <p:spPr bwMode="auto">
            <a:xfrm>
              <a:off x="4692" y="2484"/>
              <a:ext cx="306" cy="343"/>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8</a:t>
              </a:r>
            </a:p>
          </p:txBody>
        </p:sp>
        <p:sp>
          <p:nvSpPr>
            <p:cNvPr id="85079" name="Text Box 85"/>
            <p:cNvSpPr txBox="1">
              <a:spLocks noChangeArrowheads="1"/>
            </p:cNvSpPr>
            <p:nvPr/>
          </p:nvSpPr>
          <p:spPr bwMode="auto">
            <a:xfrm>
              <a:off x="4305" y="2328"/>
              <a:ext cx="306" cy="343"/>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7</a:t>
              </a:r>
            </a:p>
          </p:txBody>
        </p:sp>
        <p:sp>
          <p:nvSpPr>
            <p:cNvPr id="85080" name="Text Box 86"/>
            <p:cNvSpPr txBox="1">
              <a:spLocks noChangeArrowheads="1"/>
            </p:cNvSpPr>
            <p:nvPr/>
          </p:nvSpPr>
          <p:spPr bwMode="auto">
            <a:xfrm>
              <a:off x="6287" y="1138"/>
              <a:ext cx="395" cy="343"/>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17</a:t>
              </a:r>
            </a:p>
          </p:txBody>
        </p:sp>
        <p:sp>
          <p:nvSpPr>
            <p:cNvPr id="85081" name="Text Box 87"/>
            <p:cNvSpPr txBox="1">
              <a:spLocks noChangeArrowheads="1"/>
            </p:cNvSpPr>
            <p:nvPr/>
          </p:nvSpPr>
          <p:spPr bwMode="auto">
            <a:xfrm>
              <a:off x="6287" y="1830"/>
              <a:ext cx="395" cy="343"/>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18</a:t>
              </a:r>
            </a:p>
          </p:txBody>
        </p:sp>
        <p:sp>
          <p:nvSpPr>
            <p:cNvPr id="85082" name="Text Box 88"/>
            <p:cNvSpPr txBox="1">
              <a:spLocks noChangeArrowheads="1"/>
            </p:cNvSpPr>
            <p:nvPr/>
          </p:nvSpPr>
          <p:spPr bwMode="auto">
            <a:xfrm>
              <a:off x="6312" y="2430"/>
              <a:ext cx="338" cy="56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19</a:t>
              </a:r>
            </a:p>
          </p:txBody>
        </p:sp>
        <p:sp>
          <p:nvSpPr>
            <p:cNvPr id="85083" name="Text Box 89"/>
            <p:cNvSpPr txBox="1">
              <a:spLocks noChangeArrowheads="1"/>
            </p:cNvSpPr>
            <p:nvPr/>
          </p:nvSpPr>
          <p:spPr bwMode="auto">
            <a:xfrm>
              <a:off x="5972" y="968"/>
              <a:ext cx="395" cy="343"/>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11</a:t>
              </a:r>
            </a:p>
          </p:txBody>
        </p:sp>
        <p:sp>
          <p:nvSpPr>
            <p:cNvPr id="85084" name="Text Box 90"/>
            <p:cNvSpPr txBox="1">
              <a:spLocks noChangeArrowheads="1"/>
            </p:cNvSpPr>
            <p:nvPr/>
          </p:nvSpPr>
          <p:spPr bwMode="auto">
            <a:xfrm>
              <a:off x="5587" y="1585"/>
              <a:ext cx="395" cy="343"/>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12</a:t>
              </a:r>
            </a:p>
          </p:txBody>
        </p:sp>
        <p:sp>
          <p:nvSpPr>
            <p:cNvPr id="85085" name="Text Box 91"/>
            <p:cNvSpPr txBox="1">
              <a:spLocks noChangeArrowheads="1"/>
            </p:cNvSpPr>
            <p:nvPr/>
          </p:nvSpPr>
          <p:spPr bwMode="auto">
            <a:xfrm>
              <a:off x="5972" y="1710"/>
              <a:ext cx="395" cy="343"/>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13</a:t>
              </a:r>
            </a:p>
          </p:txBody>
        </p:sp>
        <p:cxnSp>
          <p:nvCxnSpPr>
            <p:cNvPr id="85086" name="AutoShape 92"/>
            <p:cNvCxnSpPr>
              <a:cxnSpLocks noChangeShapeType="1"/>
            </p:cNvCxnSpPr>
            <p:nvPr/>
          </p:nvCxnSpPr>
          <p:spPr bwMode="auto">
            <a:xfrm rot="5400000" flipV="1">
              <a:off x="5267" y="2763"/>
              <a:ext cx="753" cy="13"/>
            </a:xfrm>
            <a:prstGeom prst="bentConnector5">
              <a:avLst>
                <a:gd name="adj1" fmla="val 111"/>
                <a:gd name="adj2" fmla="val 50000"/>
                <a:gd name="adj3" fmla="val 93301"/>
              </a:avLst>
            </a:prstGeom>
            <a:noFill/>
            <a:ln w="76200">
              <a:solidFill>
                <a:srgbClr val="F6BF69"/>
              </a:solidFill>
              <a:miter lim="800000"/>
              <a:headEnd/>
              <a:tailEnd/>
            </a:ln>
          </p:spPr>
        </p:cxnSp>
        <p:sp>
          <p:nvSpPr>
            <p:cNvPr id="85087" name="Text Box 93"/>
            <p:cNvSpPr txBox="1">
              <a:spLocks noChangeArrowheads="1"/>
            </p:cNvSpPr>
            <p:nvPr/>
          </p:nvSpPr>
          <p:spPr bwMode="auto">
            <a:xfrm>
              <a:off x="5867" y="2272"/>
              <a:ext cx="387" cy="56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16</a:t>
              </a:r>
            </a:p>
          </p:txBody>
        </p:sp>
        <p:sp>
          <p:nvSpPr>
            <p:cNvPr id="85088" name="Text Box 94"/>
            <p:cNvSpPr txBox="1">
              <a:spLocks noChangeArrowheads="1"/>
            </p:cNvSpPr>
            <p:nvPr/>
          </p:nvSpPr>
          <p:spPr bwMode="auto">
            <a:xfrm>
              <a:off x="5700" y="3277"/>
              <a:ext cx="395" cy="343"/>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15</a:t>
              </a:r>
            </a:p>
          </p:txBody>
        </p:sp>
        <p:cxnSp>
          <p:nvCxnSpPr>
            <p:cNvPr id="85089" name="AutoShape 95"/>
            <p:cNvCxnSpPr>
              <a:cxnSpLocks noChangeShapeType="1"/>
            </p:cNvCxnSpPr>
            <p:nvPr/>
          </p:nvCxnSpPr>
          <p:spPr bwMode="auto">
            <a:xfrm>
              <a:off x="4359" y="2768"/>
              <a:ext cx="1971" cy="0"/>
            </a:xfrm>
            <a:prstGeom prst="straightConnector1">
              <a:avLst/>
            </a:prstGeom>
            <a:noFill/>
            <a:ln w="28575">
              <a:solidFill>
                <a:srgbClr val="000000"/>
              </a:solidFill>
              <a:round/>
              <a:headEnd/>
              <a:tailEnd/>
            </a:ln>
          </p:spPr>
        </p:cxnSp>
        <p:sp>
          <p:nvSpPr>
            <p:cNvPr id="85090" name="Text Box 96"/>
            <p:cNvSpPr txBox="1">
              <a:spLocks noChangeArrowheads="1"/>
            </p:cNvSpPr>
            <p:nvPr/>
          </p:nvSpPr>
          <p:spPr bwMode="auto">
            <a:xfrm>
              <a:off x="5586" y="2317"/>
              <a:ext cx="395" cy="344"/>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14</a:t>
              </a:r>
            </a:p>
          </p:txBody>
        </p:sp>
        <p:sp>
          <p:nvSpPr>
            <p:cNvPr id="85091" name="Text Box 97"/>
            <p:cNvSpPr txBox="1">
              <a:spLocks noChangeArrowheads="1"/>
            </p:cNvSpPr>
            <p:nvPr/>
          </p:nvSpPr>
          <p:spPr bwMode="auto">
            <a:xfrm>
              <a:off x="5059" y="2388"/>
              <a:ext cx="395" cy="343"/>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10</a:t>
              </a:r>
            </a:p>
          </p:txBody>
        </p:sp>
        <p:sp>
          <p:nvSpPr>
            <p:cNvPr id="85092" name="Text Box 98"/>
            <p:cNvSpPr txBox="1">
              <a:spLocks noChangeArrowheads="1"/>
            </p:cNvSpPr>
            <p:nvPr/>
          </p:nvSpPr>
          <p:spPr bwMode="auto">
            <a:xfrm>
              <a:off x="7577" y="1044"/>
              <a:ext cx="338" cy="565"/>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20</a:t>
              </a:r>
            </a:p>
          </p:txBody>
        </p:sp>
        <p:sp>
          <p:nvSpPr>
            <p:cNvPr id="85093" name="Text Box 99"/>
            <p:cNvSpPr txBox="1">
              <a:spLocks noChangeArrowheads="1"/>
            </p:cNvSpPr>
            <p:nvPr/>
          </p:nvSpPr>
          <p:spPr bwMode="auto">
            <a:xfrm>
              <a:off x="7550" y="1848"/>
              <a:ext cx="395" cy="344"/>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21</a:t>
              </a:r>
            </a:p>
          </p:txBody>
        </p:sp>
        <p:sp>
          <p:nvSpPr>
            <p:cNvPr id="85094" name="Text Box 100"/>
            <p:cNvSpPr txBox="1">
              <a:spLocks noChangeArrowheads="1"/>
            </p:cNvSpPr>
            <p:nvPr/>
          </p:nvSpPr>
          <p:spPr bwMode="auto">
            <a:xfrm>
              <a:off x="7551" y="2558"/>
              <a:ext cx="395" cy="343"/>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22</a:t>
              </a:r>
            </a:p>
          </p:txBody>
        </p:sp>
        <p:sp>
          <p:nvSpPr>
            <p:cNvPr id="85095" name="Text Box 101"/>
            <p:cNvSpPr txBox="1">
              <a:spLocks noChangeArrowheads="1"/>
            </p:cNvSpPr>
            <p:nvPr/>
          </p:nvSpPr>
          <p:spPr bwMode="auto">
            <a:xfrm>
              <a:off x="3585" y="1193"/>
              <a:ext cx="218" cy="429"/>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endParaRPr lang="en-US" sz="2500">
                <a:latin typeface="Times Roman" charset="0"/>
              </a:endParaRPr>
            </a:p>
          </p:txBody>
        </p:sp>
        <p:sp>
          <p:nvSpPr>
            <p:cNvPr id="85096" name="Text Box 102"/>
            <p:cNvSpPr txBox="1">
              <a:spLocks noChangeArrowheads="1"/>
            </p:cNvSpPr>
            <p:nvPr/>
          </p:nvSpPr>
          <p:spPr bwMode="auto">
            <a:xfrm>
              <a:off x="3572" y="1959"/>
              <a:ext cx="218" cy="429"/>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endParaRPr lang="en-US" sz="2500">
                <a:latin typeface="Times Roman" charset="0"/>
              </a:endParaRPr>
            </a:p>
          </p:txBody>
        </p:sp>
        <p:sp>
          <p:nvSpPr>
            <p:cNvPr id="85097" name="Text Box 103"/>
            <p:cNvSpPr txBox="1">
              <a:spLocks noChangeArrowheads="1"/>
            </p:cNvSpPr>
            <p:nvPr/>
          </p:nvSpPr>
          <p:spPr bwMode="auto">
            <a:xfrm>
              <a:off x="3572" y="2703"/>
              <a:ext cx="218" cy="429"/>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endParaRPr lang="en-US" sz="2500">
                <a:latin typeface="Times Roman" charset="0"/>
              </a:endParaRPr>
            </a:p>
          </p:txBody>
        </p:sp>
        <p:sp>
          <p:nvSpPr>
            <p:cNvPr id="85098" name="Text Box 104"/>
            <p:cNvSpPr txBox="1">
              <a:spLocks noChangeArrowheads="1"/>
            </p:cNvSpPr>
            <p:nvPr/>
          </p:nvSpPr>
          <p:spPr bwMode="auto">
            <a:xfrm>
              <a:off x="6896" y="2703"/>
              <a:ext cx="217" cy="429"/>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endParaRPr lang="en-US" sz="2500">
                <a:latin typeface="Times Roman" charset="0"/>
              </a:endParaRPr>
            </a:p>
          </p:txBody>
        </p:sp>
        <p:sp>
          <p:nvSpPr>
            <p:cNvPr id="85099" name="Text Box 105"/>
            <p:cNvSpPr txBox="1">
              <a:spLocks noChangeArrowheads="1"/>
            </p:cNvSpPr>
            <p:nvPr/>
          </p:nvSpPr>
          <p:spPr bwMode="auto">
            <a:xfrm>
              <a:off x="6896" y="1228"/>
              <a:ext cx="217" cy="429"/>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endParaRPr lang="en-US" sz="2500">
                <a:latin typeface="Times Roman" charset="0"/>
              </a:endParaRPr>
            </a:p>
          </p:txBody>
        </p:sp>
        <p:sp>
          <p:nvSpPr>
            <p:cNvPr id="85100" name="Text Box 106"/>
            <p:cNvSpPr txBox="1">
              <a:spLocks noChangeArrowheads="1"/>
            </p:cNvSpPr>
            <p:nvPr/>
          </p:nvSpPr>
          <p:spPr bwMode="auto">
            <a:xfrm>
              <a:off x="6896" y="1958"/>
              <a:ext cx="217" cy="429"/>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endParaRPr lang="en-US" sz="2500">
                <a:latin typeface="Times Roman" charset="0"/>
              </a:endParaRPr>
            </a:p>
          </p:txBody>
        </p:sp>
        <p:cxnSp>
          <p:nvCxnSpPr>
            <p:cNvPr id="85101" name="AutoShape 107"/>
            <p:cNvCxnSpPr>
              <a:cxnSpLocks noChangeShapeType="1"/>
              <a:stCxn id="85014" idx="5"/>
            </p:cNvCxnSpPr>
            <p:nvPr/>
          </p:nvCxnSpPr>
          <p:spPr bwMode="auto">
            <a:xfrm>
              <a:off x="4269" y="1453"/>
              <a:ext cx="350" cy="186"/>
            </a:xfrm>
            <a:prstGeom prst="bentConnector3">
              <a:avLst>
                <a:gd name="adj1" fmla="val 22856"/>
              </a:avLst>
            </a:prstGeom>
            <a:noFill/>
            <a:ln w="76200">
              <a:solidFill>
                <a:srgbClr val="F6BF69"/>
              </a:solidFill>
              <a:miter lim="800000"/>
              <a:headEnd/>
              <a:tailEnd/>
            </a:ln>
          </p:spPr>
        </p:cxnSp>
        <p:cxnSp>
          <p:nvCxnSpPr>
            <p:cNvPr id="85102" name="AutoShape 108"/>
            <p:cNvCxnSpPr>
              <a:cxnSpLocks noChangeShapeType="1"/>
            </p:cNvCxnSpPr>
            <p:nvPr/>
          </p:nvCxnSpPr>
          <p:spPr bwMode="auto">
            <a:xfrm flipV="1">
              <a:off x="4763" y="1646"/>
              <a:ext cx="548" cy="1"/>
            </a:xfrm>
            <a:prstGeom prst="bentConnector3">
              <a:avLst>
                <a:gd name="adj1" fmla="val 50000"/>
              </a:avLst>
            </a:prstGeom>
            <a:noFill/>
            <a:ln w="76200">
              <a:solidFill>
                <a:srgbClr val="F6BF69"/>
              </a:solidFill>
              <a:miter lim="800000"/>
              <a:headEnd/>
              <a:tailEnd/>
            </a:ln>
          </p:spPr>
        </p:cxnSp>
        <p:cxnSp>
          <p:nvCxnSpPr>
            <p:cNvPr id="85103" name="AutoShape 109"/>
            <p:cNvCxnSpPr>
              <a:cxnSpLocks noChangeShapeType="1"/>
            </p:cNvCxnSpPr>
            <p:nvPr/>
          </p:nvCxnSpPr>
          <p:spPr bwMode="auto">
            <a:xfrm>
              <a:off x="5188" y="1644"/>
              <a:ext cx="694" cy="9"/>
            </a:xfrm>
            <a:prstGeom prst="straightConnector1">
              <a:avLst/>
            </a:prstGeom>
            <a:noFill/>
            <a:ln w="76200">
              <a:solidFill>
                <a:srgbClr val="F6BF69"/>
              </a:solidFill>
              <a:round/>
              <a:headEnd/>
              <a:tailEnd/>
            </a:ln>
          </p:spPr>
        </p:cxnSp>
        <p:cxnSp>
          <p:nvCxnSpPr>
            <p:cNvPr id="85104" name="AutoShape 110"/>
            <p:cNvCxnSpPr>
              <a:cxnSpLocks noChangeShapeType="1"/>
              <a:stCxn id="85046" idx="5"/>
            </p:cNvCxnSpPr>
            <p:nvPr/>
          </p:nvCxnSpPr>
          <p:spPr bwMode="auto">
            <a:xfrm>
              <a:off x="4767" y="2377"/>
              <a:ext cx="598" cy="4"/>
            </a:xfrm>
            <a:prstGeom prst="straightConnector1">
              <a:avLst/>
            </a:prstGeom>
            <a:noFill/>
            <a:ln w="76200">
              <a:solidFill>
                <a:srgbClr val="F6BF69"/>
              </a:solidFill>
              <a:round/>
              <a:headEnd/>
              <a:tailEnd/>
            </a:ln>
          </p:spPr>
        </p:cxnSp>
        <p:cxnSp>
          <p:nvCxnSpPr>
            <p:cNvPr id="85105" name="AutoShape 111"/>
            <p:cNvCxnSpPr>
              <a:cxnSpLocks noChangeShapeType="1"/>
              <a:stCxn id="85069" idx="5"/>
            </p:cNvCxnSpPr>
            <p:nvPr/>
          </p:nvCxnSpPr>
          <p:spPr bwMode="auto">
            <a:xfrm>
              <a:off x="5518" y="2393"/>
              <a:ext cx="365" cy="0"/>
            </a:xfrm>
            <a:prstGeom prst="straightConnector1">
              <a:avLst/>
            </a:prstGeom>
            <a:noFill/>
            <a:ln w="76200">
              <a:solidFill>
                <a:srgbClr val="F6BF69"/>
              </a:solidFill>
              <a:round/>
              <a:headEnd/>
              <a:tailEnd/>
            </a:ln>
          </p:spPr>
        </p:cxnSp>
        <p:cxnSp>
          <p:nvCxnSpPr>
            <p:cNvPr id="85106" name="AutoShape 112"/>
            <p:cNvCxnSpPr>
              <a:cxnSpLocks noChangeShapeType="1"/>
            </p:cNvCxnSpPr>
            <p:nvPr/>
          </p:nvCxnSpPr>
          <p:spPr bwMode="auto">
            <a:xfrm>
              <a:off x="4769" y="3119"/>
              <a:ext cx="694" cy="9"/>
            </a:xfrm>
            <a:prstGeom prst="straightConnector1">
              <a:avLst/>
            </a:prstGeom>
            <a:noFill/>
            <a:ln w="76200">
              <a:solidFill>
                <a:srgbClr val="F6BF69"/>
              </a:solidFill>
              <a:round/>
              <a:headEnd/>
              <a:tailEnd/>
            </a:ln>
          </p:spPr>
        </p:cxnSp>
        <p:cxnSp>
          <p:nvCxnSpPr>
            <p:cNvPr id="85107" name="AutoShape 113"/>
            <p:cNvCxnSpPr>
              <a:cxnSpLocks noChangeShapeType="1"/>
            </p:cNvCxnSpPr>
            <p:nvPr/>
          </p:nvCxnSpPr>
          <p:spPr bwMode="auto">
            <a:xfrm>
              <a:off x="5170" y="3120"/>
              <a:ext cx="694" cy="9"/>
            </a:xfrm>
            <a:prstGeom prst="straightConnector1">
              <a:avLst/>
            </a:prstGeom>
            <a:noFill/>
            <a:ln w="76200">
              <a:solidFill>
                <a:srgbClr val="F6BF69"/>
              </a:solidFill>
              <a:round/>
              <a:headEnd/>
              <a:tailEnd/>
            </a:ln>
          </p:spPr>
        </p:cxnSp>
        <p:sp>
          <p:nvSpPr>
            <p:cNvPr id="85108" name="Line 114"/>
            <p:cNvSpPr>
              <a:spLocks noChangeShapeType="1"/>
            </p:cNvSpPr>
            <p:nvPr/>
          </p:nvSpPr>
          <p:spPr bwMode="auto">
            <a:xfrm>
              <a:off x="5287" y="1643"/>
              <a:ext cx="0" cy="744"/>
            </a:xfrm>
            <a:prstGeom prst="line">
              <a:avLst/>
            </a:prstGeom>
            <a:noFill/>
            <a:ln w="76200">
              <a:solidFill>
                <a:srgbClr val="F6BF69"/>
              </a:solidFill>
              <a:round/>
              <a:headEnd/>
              <a:tailEnd/>
            </a:ln>
          </p:spPr>
          <p:txBody>
            <a:bodyPr lIns="173736" tIns="82296" rIns="173736" bIns="82296" anchor="ctr">
              <a:prstTxWarp prst="textNoShape">
                <a:avLst/>
              </a:prstTxWarp>
              <a:spAutoFit/>
            </a:bodyPr>
            <a:lstStyle/>
            <a:p>
              <a:endParaRPr lang="en-US"/>
            </a:p>
          </p:txBody>
        </p:sp>
        <p:sp>
          <p:nvSpPr>
            <p:cNvPr id="85109" name="AutoShape 115"/>
            <p:cNvSpPr>
              <a:spLocks noChangeAspect="1" noChangeArrowheads="1"/>
            </p:cNvSpPr>
            <p:nvPr/>
          </p:nvSpPr>
          <p:spPr bwMode="auto">
            <a:xfrm rot="2708947">
              <a:off x="5881" y="3076"/>
              <a:ext cx="118" cy="126"/>
            </a:xfrm>
            <a:prstGeom prst="rtTriangle">
              <a:avLst/>
            </a:prstGeom>
            <a:solidFill>
              <a:srgbClr val="FFFF00">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5110" name="AutoShape 116"/>
            <p:cNvSpPr>
              <a:spLocks noChangeAspect="1" noChangeArrowheads="1"/>
            </p:cNvSpPr>
            <p:nvPr/>
          </p:nvSpPr>
          <p:spPr bwMode="auto">
            <a:xfrm rot="-8091053">
              <a:off x="5741" y="3043"/>
              <a:ext cx="121" cy="124"/>
            </a:xfrm>
            <a:prstGeom prst="rtTriangle">
              <a:avLst/>
            </a:prstGeom>
            <a:solidFill>
              <a:srgbClr val="FFFF00">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5111" name="AutoShape 117"/>
            <p:cNvSpPr>
              <a:spLocks noChangeAspect="1" noChangeArrowheads="1"/>
            </p:cNvSpPr>
            <p:nvPr/>
          </p:nvSpPr>
          <p:spPr bwMode="auto">
            <a:xfrm rot="2708947">
              <a:off x="6486" y="2879"/>
              <a:ext cx="118" cy="125"/>
            </a:xfrm>
            <a:prstGeom prst="rtTriangle">
              <a:avLst/>
            </a:prstGeom>
            <a:solidFill>
              <a:srgbClr val="FFFF00">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5112" name="AutoShape 118"/>
            <p:cNvSpPr>
              <a:spLocks noChangeAspect="1" noChangeArrowheads="1"/>
            </p:cNvSpPr>
            <p:nvPr/>
          </p:nvSpPr>
          <p:spPr bwMode="auto">
            <a:xfrm rot="-8091053">
              <a:off x="6343" y="2846"/>
              <a:ext cx="122" cy="123"/>
            </a:xfrm>
            <a:prstGeom prst="rtTriangle">
              <a:avLst/>
            </a:prstGeom>
            <a:solidFill>
              <a:srgbClr val="FFFF00">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cxnSp>
          <p:nvCxnSpPr>
            <p:cNvPr id="85113" name="AutoShape 119"/>
            <p:cNvCxnSpPr>
              <a:cxnSpLocks noChangeShapeType="1"/>
            </p:cNvCxnSpPr>
            <p:nvPr/>
          </p:nvCxnSpPr>
          <p:spPr bwMode="auto">
            <a:xfrm flipV="1">
              <a:off x="5948" y="2910"/>
              <a:ext cx="453" cy="221"/>
            </a:xfrm>
            <a:prstGeom prst="bentConnector3">
              <a:avLst>
                <a:gd name="adj1" fmla="val 79477"/>
              </a:avLst>
            </a:prstGeom>
            <a:noFill/>
            <a:ln w="76200">
              <a:solidFill>
                <a:srgbClr val="F6BF69"/>
              </a:solidFill>
              <a:miter lim="800000"/>
              <a:headEnd/>
              <a:tailEnd/>
            </a:ln>
          </p:spPr>
        </p:cxnSp>
        <p:cxnSp>
          <p:nvCxnSpPr>
            <p:cNvPr id="85114" name="AutoShape 120"/>
            <p:cNvCxnSpPr>
              <a:cxnSpLocks noChangeShapeType="1"/>
              <a:stCxn id="85111" idx="5"/>
              <a:endCxn id="85098" idx="1"/>
            </p:cNvCxnSpPr>
            <p:nvPr/>
          </p:nvCxnSpPr>
          <p:spPr bwMode="auto">
            <a:xfrm flipV="1">
              <a:off x="6549" y="2915"/>
              <a:ext cx="7" cy="20"/>
            </a:xfrm>
            <a:prstGeom prst="straightConnector1">
              <a:avLst/>
            </a:prstGeom>
            <a:noFill/>
            <a:ln w="9525">
              <a:solidFill>
                <a:srgbClr val="000000"/>
              </a:solidFill>
              <a:round/>
              <a:headEnd/>
              <a:tailEnd/>
            </a:ln>
          </p:spPr>
        </p:cxnSp>
        <p:sp>
          <p:nvSpPr>
            <p:cNvPr id="85115" name="Line 121"/>
            <p:cNvSpPr>
              <a:spLocks noChangeShapeType="1"/>
            </p:cNvSpPr>
            <p:nvPr/>
          </p:nvSpPr>
          <p:spPr bwMode="auto">
            <a:xfrm flipV="1">
              <a:off x="6550" y="2908"/>
              <a:ext cx="92" cy="5"/>
            </a:xfrm>
            <a:prstGeom prst="line">
              <a:avLst/>
            </a:prstGeom>
            <a:noFill/>
            <a:ln w="76200">
              <a:solidFill>
                <a:srgbClr val="F6BF69"/>
              </a:solidFill>
              <a:round/>
              <a:headEnd/>
              <a:tailEnd/>
            </a:ln>
          </p:spPr>
          <p:txBody>
            <a:bodyPr lIns="173736" tIns="82296" rIns="173736" bIns="82296" anchor="ctr">
              <a:prstTxWarp prst="textNoShape">
                <a:avLst/>
              </a:prstTxWarp>
              <a:spAutoFit/>
            </a:bodyPr>
            <a:lstStyle/>
            <a:p>
              <a:endParaRPr lang="en-US"/>
            </a:p>
          </p:txBody>
        </p:sp>
        <p:cxnSp>
          <p:nvCxnSpPr>
            <p:cNvPr id="85116" name="AutoShape 122"/>
            <p:cNvCxnSpPr>
              <a:cxnSpLocks noChangeShapeType="1"/>
              <a:stCxn id="85014" idx="5"/>
            </p:cNvCxnSpPr>
            <p:nvPr/>
          </p:nvCxnSpPr>
          <p:spPr bwMode="auto">
            <a:xfrm flipV="1">
              <a:off x="4269" y="1277"/>
              <a:ext cx="341" cy="176"/>
            </a:xfrm>
            <a:prstGeom prst="bentConnector3">
              <a:avLst>
                <a:gd name="adj1" fmla="val 23731"/>
              </a:avLst>
            </a:prstGeom>
            <a:noFill/>
            <a:ln w="76200">
              <a:solidFill>
                <a:srgbClr val="F6BF69"/>
              </a:solidFill>
              <a:miter lim="800000"/>
              <a:headEnd/>
              <a:tailEnd/>
            </a:ln>
          </p:spPr>
        </p:cxnSp>
        <p:sp>
          <p:nvSpPr>
            <p:cNvPr id="85117" name="Line 123"/>
            <p:cNvSpPr>
              <a:spLocks noChangeShapeType="1"/>
            </p:cNvSpPr>
            <p:nvPr/>
          </p:nvSpPr>
          <p:spPr bwMode="auto">
            <a:xfrm>
              <a:off x="6027" y="2763"/>
              <a:ext cx="306" cy="0"/>
            </a:xfrm>
            <a:prstGeom prst="line">
              <a:avLst/>
            </a:prstGeom>
            <a:noFill/>
            <a:ln w="76200">
              <a:solidFill>
                <a:srgbClr val="F6BF69"/>
              </a:solidFill>
              <a:round/>
              <a:headEnd/>
              <a:tailEnd/>
            </a:ln>
          </p:spPr>
          <p:txBody>
            <a:bodyPr wrap="none" lIns="173736" tIns="82296" rIns="173736" bIns="82296" anchor="ctr">
              <a:prstTxWarp prst="textNoShape">
                <a:avLst/>
              </a:prstTxWarp>
              <a:spAutoFit/>
            </a:bodyPr>
            <a:lstStyle/>
            <a:p>
              <a:endParaRPr lang="en-US"/>
            </a:p>
          </p:txBody>
        </p:sp>
        <p:sp>
          <p:nvSpPr>
            <p:cNvPr id="85118" name="Line 124"/>
            <p:cNvSpPr>
              <a:spLocks noChangeShapeType="1"/>
            </p:cNvSpPr>
            <p:nvPr/>
          </p:nvSpPr>
          <p:spPr bwMode="auto">
            <a:xfrm>
              <a:off x="6306" y="2750"/>
              <a:ext cx="0" cy="141"/>
            </a:xfrm>
            <a:prstGeom prst="line">
              <a:avLst/>
            </a:prstGeom>
            <a:noFill/>
            <a:ln w="76200">
              <a:solidFill>
                <a:srgbClr val="F6BF69"/>
              </a:solidFill>
              <a:round/>
              <a:headEnd/>
              <a:tailEnd/>
            </a:ln>
          </p:spPr>
          <p:txBody>
            <a:bodyPr wrap="none" lIns="173736" tIns="82296" rIns="173736" bIns="82296" anchor="ctr">
              <a:prstTxWarp prst="textNoShape">
                <a:avLst/>
              </a:prstTxWarp>
              <a:spAutoFit/>
            </a:bodyPr>
            <a:lstStyle/>
            <a:p>
              <a:endParaRPr lang="en-US"/>
            </a:p>
          </p:txBody>
        </p:sp>
        <p:sp>
          <p:nvSpPr>
            <p:cNvPr id="85119" name="Line 125"/>
            <p:cNvSpPr>
              <a:spLocks noChangeShapeType="1"/>
            </p:cNvSpPr>
            <p:nvPr/>
          </p:nvSpPr>
          <p:spPr bwMode="auto">
            <a:xfrm flipV="1">
              <a:off x="4042" y="1447"/>
              <a:ext cx="70" cy="5"/>
            </a:xfrm>
            <a:prstGeom prst="line">
              <a:avLst/>
            </a:prstGeom>
            <a:noFill/>
            <a:ln w="76200">
              <a:solidFill>
                <a:srgbClr val="F6BF69"/>
              </a:solidFill>
              <a:round/>
              <a:headEnd/>
              <a:tailEnd/>
            </a:ln>
          </p:spPr>
          <p:txBody>
            <a:bodyPr lIns="173736" tIns="82296" rIns="173736" bIns="82296" anchor="ctr">
              <a:prstTxWarp prst="textNoShape">
                <a:avLst/>
              </a:prstTxWarp>
              <a:spAutoFit/>
            </a:bodyPr>
            <a:lstStyle/>
            <a:p>
              <a:endParaRPr lang="en-US"/>
            </a:p>
          </p:txBody>
        </p:sp>
        <p:cxnSp>
          <p:nvCxnSpPr>
            <p:cNvPr id="85120" name="AutoShape 126"/>
            <p:cNvCxnSpPr>
              <a:cxnSpLocks noChangeShapeType="1"/>
            </p:cNvCxnSpPr>
            <p:nvPr/>
          </p:nvCxnSpPr>
          <p:spPr bwMode="auto">
            <a:xfrm>
              <a:off x="4351" y="2013"/>
              <a:ext cx="1971" cy="0"/>
            </a:xfrm>
            <a:prstGeom prst="straightConnector1">
              <a:avLst/>
            </a:prstGeom>
            <a:noFill/>
            <a:ln w="28575">
              <a:solidFill>
                <a:srgbClr val="000000"/>
              </a:solidFill>
              <a:round/>
              <a:headEnd/>
              <a:tailEnd/>
            </a:ln>
          </p:spPr>
        </p:cxnSp>
        <p:grpSp>
          <p:nvGrpSpPr>
            <p:cNvPr id="85121" name="Group 127"/>
            <p:cNvGrpSpPr>
              <a:grpSpLocks/>
            </p:cNvGrpSpPr>
            <p:nvPr/>
          </p:nvGrpSpPr>
          <p:grpSpPr bwMode="auto">
            <a:xfrm>
              <a:off x="5838" y="2711"/>
              <a:ext cx="241" cy="96"/>
              <a:chOff x="3659" y="3183"/>
              <a:chExt cx="265" cy="110"/>
            </a:xfrm>
          </p:grpSpPr>
          <p:sp>
            <p:nvSpPr>
              <p:cNvPr id="85124" name="AutoShape 128"/>
              <p:cNvSpPr>
                <a:spLocks noChangeAspect="1" noChangeArrowheads="1"/>
              </p:cNvSpPr>
              <p:nvPr/>
            </p:nvSpPr>
            <p:spPr bwMode="auto">
              <a:xfrm rot="2708947">
                <a:off x="3816" y="3183"/>
                <a:ext cx="106" cy="110"/>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5125" name="AutoShape 129"/>
              <p:cNvSpPr>
                <a:spLocks noChangeAspect="1" noChangeArrowheads="1"/>
              </p:cNvSpPr>
              <p:nvPr/>
            </p:nvSpPr>
            <p:spPr bwMode="auto">
              <a:xfrm rot="-8091053">
                <a:off x="3659" y="3185"/>
                <a:ext cx="106" cy="109"/>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grpSp>
        <p:sp>
          <p:nvSpPr>
            <p:cNvPr id="85122" name="AutoShape 130"/>
            <p:cNvSpPr>
              <a:spLocks noChangeAspect="1" noChangeArrowheads="1"/>
            </p:cNvSpPr>
            <p:nvPr/>
          </p:nvSpPr>
          <p:spPr bwMode="auto">
            <a:xfrm rot="-8091053">
              <a:off x="4569" y="2714"/>
              <a:ext cx="96" cy="99"/>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5123" name="AutoShape 131"/>
            <p:cNvSpPr>
              <a:spLocks noChangeAspect="1" noChangeArrowheads="1"/>
            </p:cNvSpPr>
            <p:nvPr/>
          </p:nvSpPr>
          <p:spPr bwMode="auto">
            <a:xfrm rot="2708947">
              <a:off x="4713" y="2713"/>
              <a:ext cx="95" cy="100"/>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grpSp>
      <p:sp>
        <p:nvSpPr>
          <p:cNvPr id="84995" name="Rectangle 132"/>
          <p:cNvSpPr>
            <a:spLocks noGrp="1" noChangeArrowheads="1"/>
          </p:cNvSpPr>
          <p:nvPr>
            <p:ph type="title"/>
          </p:nvPr>
        </p:nvSpPr>
        <p:spPr/>
        <p:txBody>
          <a:bodyPr/>
          <a:lstStyle/>
          <a:p>
            <a:r>
              <a:rPr lang="en-US"/>
              <a:t>Invariants</a:t>
            </a:r>
          </a:p>
        </p:txBody>
      </p:sp>
      <p:sp>
        <p:nvSpPr>
          <p:cNvPr id="84996" name="Rectangle 133"/>
          <p:cNvSpPr>
            <a:spLocks noGrp="1" noChangeArrowheads="1"/>
          </p:cNvSpPr>
          <p:nvPr>
            <p:ph type="body" idx="1"/>
          </p:nvPr>
        </p:nvSpPr>
        <p:spPr>
          <a:xfrm>
            <a:off x="609600" y="1295400"/>
            <a:ext cx="5867400" cy="5334000"/>
          </a:xfrm>
        </p:spPr>
        <p:txBody>
          <a:bodyPr/>
          <a:lstStyle/>
          <a:p>
            <a:pPr marL="0" indent="0">
              <a:buFont typeface="Monotype Sorts" charset="2"/>
              <a:buNone/>
            </a:pPr>
            <a:r>
              <a:rPr lang="en-US" smtClean="0"/>
              <a:t>Look for the invariants:</a:t>
            </a:r>
          </a:p>
          <a:p>
            <a:pPr lvl="1">
              <a:buSzPct val="125000"/>
              <a:buFont typeface="Wingdings" charset="2"/>
              <a:buChar char="§"/>
            </a:pPr>
            <a:r>
              <a:rPr lang="en-US"/>
              <a:t>The facts of valve,</a:t>
            </a:r>
            <a:r>
              <a:rPr lang="en-US" smtClean="0"/>
              <a:t> pumps</a:t>
            </a:r>
            <a:r>
              <a:rPr lang="en-US"/>
              <a:t>,</a:t>
            </a:r>
            <a:r>
              <a:rPr lang="en-US" smtClean="0"/>
              <a:t> </a:t>
            </a:r>
            <a:br>
              <a:rPr lang="en-US" smtClean="0"/>
            </a:br>
            <a:r>
              <a:rPr lang="en-US" smtClean="0"/>
              <a:t>tanks </a:t>
            </a:r>
            <a:r>
              <a:rPr lang="en-US"/>
              <a:t>etc.</a:t>
            </a:r>
          </a:p>
          <a:p>
            <a:pPr lvl="1">
              <a:buSzPct val="125000"/>
              <a:buFont typeface="Wingdings" charset="2"/>
              <a:buChar char="§"/>
            </a:pPr>
            <a:r>
              <a:rPr lang="en-US"/>
              <a:t>A closed pipe will</a:t>
            </a:r>
            <a:r>
              <a:rPr lang="en-US" smtClean="0"/>
              <a:t> always</a:t>
            </a:r>
            <a:br>
              <a:rPr lang="en-US" smtClean="0"/>
            </a:br>
            <a:r>
              <a:rPr lang="en-US"/>
              <a:t> contain the same fluid </a:t>
            </a:r>
          </a:p>
          <a:p>
            <a:pPr lvl="1">
              <a:buSzPct val="125000"/>
              <a:buFont typeface="Wingdings" charset="2"/>
              <a:buChar char="§"/>
            </a:pPr>
            <a:r>
              <a:rPr lang="en-US"/>
              <a:t>A pump can move fluid </a:t>
            </a:r>
            <a:br>
              <a:rPr lang="en-US"/>
            </a:br>
            <a:r>
              <a:rPr lang="en-US"/>
              <a:t>from one pipe to another</a:t>
            </a:r>
          </a:p>
          <a:p>
            <a:pPr lvl="1">
              <a:buSzPct val="125000"/>
              <a:buFont typeface="Wingdings" charset="2"/>
              <a:buChar char="§"/>
            </a:pPr>
            <a:r>
              <a:rPr lang="en-US"/>
              <a:t>If a valve is open</a:t>
            </a:r>
            <a:r>
              <a:rPr lang="en-US" smtClean="0"/>
              <a:t> between </a:t>
            </a:r>
            <a:br>
              <a:rPr lang="en-US" smtClean="0"/>
            </a:br>
            <a:r>
              <a:rPr lang="en-US" smtClean="0"/>
              <a:t>two </a:t>
            </a:r>
            <a:r>
              <a:rPr lang="en-US"/>
              <a:t>pipes, they</a:t>
            </a:r>
            <a:r>
              <a:rPr lang="en-US" smtClean="0"/>
              <a:t> behave </a:t>
            </a:r>
            <a:br>
              <a:rPr lang="en-US" smtClean="0"/>
            </a:br>
            <a:r>
              <a:rPr lang="en-US" smtClean="0"/>
              <a:t>like </a:t>
            </a:r>
            <a:r>
              <a:rPr lang="en-US"/>
              <a:t>a single pipe</a:t>
            </a:r>
          </a:p>
          <a:p>
            <a:pPr lvl="1">
              <a:buSzPct val="125000"/>
              <a:buFont typeface="Wingdings" charset="2"/>
              <a:buChar char="§"/>
            </a:pPr>
            <a:r>
              <a:rPr lang="en-US"/>
              <a:t>Closure</a:t>
            </a:r>
          </a:p>
          <a:p>
            <a:pPr marL="0" indent="0">
              <a:buFont typeface="Monotype Sorts" charset="2"/>
              <a:buNone/>
            </a:pPr>
            <a:r>
              <a:rPr lang="en-US" i="1"/>
              <a:t>That is, the </a:t>
            </a:r>
            <a:r>
              <a:rPr lang="en-US" i="1" u="sng"/>
              <a:t>physics</a:t>
            </a:r>
            <a:r>
              <a:rPr lang="en-US" i="1"/>
              <a:t> of fluids.</a:t>
            </a:r>
          </a:p>
        </p:txBody>
      </p:sp>
    </p:spTree>
  </p:cSld>
  <p:clrMapOvr>
    <a:masterClrMapping/>
  </p:clrMapOvr>
  <p:transition/>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9" name="Freeform 48"/>
          <p:cNvSpPr>
            <a:spLocks/>
          </p:cNvSpPr>
          <p:nvPr/>
        </p:nvSpPr>
        <p:spPr bwMode="auto">
          <a:xfrm>
            <a:off x="2057400" y="1752600"/>
            <a:ext cx="5029200" cy="457200"/>
          </a:xfrm>
          <a:custGeom>
            <a:avLst/>
            <a:gdLst>
              <a:gd name="T0" fmla="*/ 0 w 3168"/>
              <a:gd name="T1" fmla="*/ 2147483647 h 144"/>
              <a:gd name="T2" fmla="*/ 0 w 3168"/>
              <a:gd name="T3" fmla="*/ 0 h 144"/>
              <a:gd name="T4" fmla="*/ 2147483647 w 3168"/>
              <a:gd name="T5" fmla="*/ 0 h 144"/>
              <a:gd name="T6" fmla="*/ 2147483647 w 3168"/>
              <a:gd name="T7" fmla="*/ 2147483647 h 144"/>
              <a:gd name="T8" fmla="*/ 0 w 3168"/>
              <a:gd name="T9" fmla="*/ 2147483647 h 144"/>
              <a:gd name="T10" fmla="*/ 0 60000 65536"/>
              <a:gd name="T11" fmla="*/ 0 60000 65536"/>
              <a:gd name="T12" fmla="*/ 0 60000 65536"/>
              <a:gd name="T13" fmla="*/ 0 60000 65536"/>
              <a:gd name="T14" fmla="*/ 0 60000 65536"/>
              <a:gd name="T15" fmla="*/ 0 w 3168"/>
              <a:gd name="T16" fmla="*/ 0 h 144"/>
              <a:gd name="T17" fmla="*/ 3168 w 3168"/>
              <a:gd name="T18" fmla="*/ 144 h 144"/>
            </a:gdLst>
            <a:ahLst/>
            <a:cxnLst>
              <a:cxn ang="T10">
                <a:pos x="T0" y="T1"/>
              </a:cxn>
              <a:cxn ang="T11">
                <a:pos x="T2" y="T3"/>
              </a:cxn>
              <a:cxn ang="T12">
                <a:pos x="T4" y="T5"/>
              </a:cxn>
              <a:cxn ang="T13">
                <a:pos x="T6" y="T7"/>
              </a:cxn>
              <a:cxn ang="T14">
                <a:pos x="T8" y="T9"/>
              </a:cxn>
            </a:cxnLst>
            <a:rect l="T15" t="T16" r="T17" b="T18"/>
            <a:pathLst>
              <a:path w="3168" h="144">
                <a:moveTo>
                  <a:pt x="0" y="144"/>
                </a:moveTo>
                <a:lnTo>
                  <a:pt x="0" y="0"/>
                </a:lnTo>
                <a:lnTo>
                  <a:pt x="3168" y="0"/>
                </a:lnTo>
                <a:lnTo>
                  <a:pt x="3168" y="144"/>
                </a:lnTo>
                <a:lnTo>
                  <a:pt x="0" y="144"/>
                </a:lnTo>
                <a:close/>
              </a:path>
            </a:pathLst>
          </a:custGeom>
          <a:solidFill>
            <a:schemeClr val="bg1"/>
          </a:solidFill>
          <a:ln w="28575">
            <a:solidFill>
              <a:schemeClr val="tx1"/>
            </a:solidFill>
            <a:round/>
            <a:headEnd/>
            <a:tailEnd/>
          </a:ln>
        </p:spPr>
        <p:txBody>
          <a:bodyPr>
            <a:prstTxWarp prst="textNoShape">
              <a:avLst/>
            </a:prstTxWarp>
          </a:bodyPr>
          <a:lstStyle/>
          <a:p>
            <a:endParaRPr lang="en-US"/>
          </a:p>
        </p:txBody>
      </p:sp>
      <p:sp>
        <p:nvSpPr>
          <p:cNvPr id="86020" name="Rectangle 2"/>
          <p:cNvSpPr>
            <a:spLocks noGrp="1" noChangeArrowheads="1"/>
          </p:cNvSpPr>
          <p:nvPr>
            <p:ph type="title"/>
          </p:nvPr>
        </p:nvSpPr>
        <p:spPr/>
        <p:txBody>
          <a:bodyPr/>
          <a:lstStyle/>
          <a:p>
            <a:r>
              <a:rPr lang="en-US"/>
              <a:t>The Abstractions</a:t>
            </a:r>
          </a:p>
        </p:txBody>
      </p:sp>
      <p:sp>
        <p:nvSpPr>
          <p:cNvPr id="86021" name="Oval 3"/>
          <p:cNvSpPr>
            <a:spLocks noChangeArrowheads="1"/>
          </p:cNvSpPr>
          <p:nvPr/>
        </p:nvSpPr>
        <p:spPr bwMode="auto">
          <a:xfrm>
            <a:off x="2632075" y="5014913"/>
            <a:ext cx="403225" cy="339725"/>
          </a:xfrm>
          <a:prstGeom prst="ellipse">
            <a:avLst/>
          </a:prstGeom>
          <a:noFill/>
          <a:ln w="28575">
            <a:solidFill>
              <a:schemeClr val="tx1"/>
            </a:solidFill>
            <a:round/>
            <a:headEnd/>
            <a:tailEnd/>
          </a:ln>
        </p:spPr>
        <p:txBody>
          <a:bodyPr wrap="none" lIns="173736" tIns="82296" rIns="173736" bIns="82296" anchor="ctr">
            <a:prstTxWarp prst="textNoShape">
              <a:avLst/>
            </a:prstTxWarp>
            <a:spAutoFit/>
          </a:bodyPr>
          <a:lstStyle/>
          <a:p>
            <a:endParaRPr lang="en-US"/>
          </a:p>
        </p:txBody>
      </p:sp>
      <p:cxnSp>
        <p:nvCxnSpPr>
          <p:cNvPr id="86022" name="AutoShape 13"/>
          <p:cNvCxnSpPr>
            <a:cxnSpLocks noChangeAspect="1" noChangeShapeType="1"/>
          </p:cNvCxnSpPr>
          <p:nvPr/>
        </p:nvCxnSpPr>
        <p:spPr bwMode="auto">
          <a:xfrm>
            <a:off x="5334000" y="3733800"/>
            <a:ext cx="1849438" cy="0"/>
          </a:xfrm>
          <a:prstGeom prst="straightConnector1">
            <a:avLst/>
          </a:prstGeom>
          <a:noFill/>
          <a:ln w="28575">
            <a:solidFill>
              <a:srgbClr val="000000"/>
            </a:solidFill>
            <a:round/>
            <a:headEnd/>
            <a:tailEnd/>
          </a:ln>
        </p:spPr>
      </p:cxnSp>
      <p:cxnSp>
        <p:nvCxnSpPr>
          <p:cNvPr id="86023" name="AutoShape 15"/>
          <p:cNvCxnSpPr>
            <a:cxnSpLocks noChangeShapeType="1"/>
            <a:endCxn id="86059" idx="1"/>
          </p:cNvCxnSpPr>
          <p:nvPr/>
        </p:nvCxnSpPr>
        <p:spPr bwMode="auto">
          <a:xfrm>
            <a:off x="5389563" y="5154613"/>
            <a:ext cx="920750" cy="0"/>
          </a:xfrm>
          <a:prstGeom prst="straightConnector1">
            <a:avLst/>
          </a:prstGeom>
          <a:noFill/>
          <a:ln w="28575">
            <a:solidFill>
              <a:schemeClr val="tx1"/>
            </a:solidFill>
            <a:round/>
            <a:headEnd/>
            <a:tailEnd/>
          </a:ln>
        </p:spPr>
      </p:cxnSp>
      <p:sp>
        <p:nvSpPr>
          <p:cNvPr id="86024" name="Line 16"/>
          <p:cNvSpPr>
            <a:spLocks noChangeShapeType="1"/>
          </p:cNvSpPr>
          <p:nvPr/>
        </p:nvSpPr>
        <p:spPr bwMode="auto">
          <a:xfrm>
            <a:off x="2862263" y="2449513"/>
            <a:ext cx="173037" cy="0"/>
          </a:xfrm>
          <a:prstGeom prst="line">
            <a:avLst/>
          </a:prstGeom>
          <a:noFill/>
          <a:ln w="28575">
            <a:solidFill>
              <a:srgbClr val="000000"/>
            </a:solidFill>
            <a:round/>
            <a:headEnd/>
            <a:tailEnd/>
          </a:ln>
        </p:spPr>
        <p:txBody>
          <a:bodyPr wrap="none" lIns="173736" tIns="82296" rIns="173736" bIns="82296" anchor="ctr">
            <a:prstTxWarp prst="textNoShape">
              <a:avLst/>
            </a:prstTxWarp>
            <a:spAutoFit/>
          </a:bodyPr>
          <a:lstStyle/>
          <a:p>
            <a:endParaRPr lang="en-US"/>
          </a:p>
        </p:txBody>
      </p:sp>
      <p:sp>
        <p:nvSpPr>
          <p:cNvPr id="86025" name="Line 17"/>
          <p:cNvSpPr>
            <a:spLocks noChangeShapeType="1"/>
          </p:cNvSpPr>
          <p:nvPr/>
        </p:nvSpPr>
        <p:spPr bwMode="auto">
          <a:xfrm>
            <a:off x="2862263" y="4964113"/>
            <a:ext cx="173037" cy="0"/>
          </a:xfrm>
          <a:prstGeom prst="line">
            <a:avLst/>
          </a:prstGeom>
          <a:noFill/>
          <a:ln w="28575">
            <a:solidFill>
              <a:srgbClr val="000000"/>
            </a:solidFill>
            <a:round/>
            <a:headEnd/>
            <a:tailEnd/>
          </a:ln>
        </p:spPr>
        <p:txBody>
          <a:bodyPr wrap="none" lIns="173736" tIns="82296" rIns="173736" bIns="82296" anchor="ctr">
            <a:prstTxWarp prst="textNoShape">
              <a:avLst/>
            </a:prstTxWarp>
            <a:spAutoFit/>
          </a:bodyPr>
          <a:lstStyle/>
          <a:p>
            <a:endParaRPr lang="en-US"/>
          </a:p>
        </p:txBody>
      </p:sp>
      <p:sp>
        <p:nvSpPr>
          <p:cNvPr id="86026" name="Line 18"/>
          <p:cNvSpPr>
            <a:spLocks noChangeShapeType="1"/>
          </p:cNvSpPr>
          <p:nvPr/>
        </p:nvSpPr>
        <p:spPr bwMode="auto">
          <a:xfrm>
            <a:off x="3035300" y="2449513"/>
            <a:ext cx="0" cy="2514600"/>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6027" name="Line 19"/>
          <p:cNvSpPr>
            <a:spLocks noChangeShapeType="1"/>
          </p:cNvSpPr>
          <p:nvPr/>
        </p:nvSpPr>
        <p:spPr bwMode="auto">
          <a:xfrm flipV="1">
            <a:off x="2516188" y="3732213"/>
            <a:ext cx="519112" cy="0"/>
          </a:xfrm>
          <a:prstGeom prst="line">
            <a:avLst/>
          </a:prstGeom>
          <a:noFill/>
          <a:ln w="28575">
            <a:solidFill>
              <a:srgbClr val="000000"/>
            </a:solidFill>
            <a:prstDash val="sysDot"/>
            <a:round/>
            <a:headEnd/>
            <a:tailEnd/>
          </a:ln>
        </p:spPr>
        <p:txBody>
          <a:bodyPr lIns="173736" tIns="82296" rIns="173736" bIns="82296" anchor="ctr">
            <a:prstTxWarp prst="textNoShape">
              <a:avLst/>
            </a:prstTxWarp>
            <a:spAutoFit/>
          </a:bodyPr>
          <a:lstStyle/>
          <a:p>
            <a:endParaRPr lang="en-US"/>
          </a:p>
        </p:txBody>
      </p:sp>
      <p:cxnSp>
        <p:nvCxnSpPr>
          <p:cNvPr id="86028" name="AutoShape 21"/>
          <p:cNvCxnSpPr>
            <a:cxnSpLocks noChangeShapeType="1"/>
          </p:cNvCxnSpPr>
          <p:nvPr/>
        </p:nvCxnSpPr>
        <p:spPr bwMode="auto">
          <a:xfrm>
            <a:off x="5334000" y="2209800"/>
            <a:ext cx="1023938" cy="0"/>
          </a:xfrm>
          <a:prstGeom prst="straightConnector1">
            <a:avLst/>
          </a:prstGeom>
          <a:noFill/>
          <a:ln w="28575">
            <a:solidFill>
              <a:srgbClr val="000000"/>
            </a:solidFill>
            <a:round/>
            <a:headEnd/>
            <a:tailEnd/>
          </a:ln>
        </p:spPr>
      </p:cxnSp>
      <p:cxnSp>
        <p:nvCxnSpPr>
          <p:cNvPr id="86029" name="AutoShape 22"/>
          <p:cNvCxnSpPr>
            <a:cxnSpLocks noChangeShapeType="1"/>
          </p:cNvCxnSpPr>
          <p:nvPr/>
        </p:nvCxnSpPr>
        <p:spPr bwMode="auto">
          <a:xfrm>
            <a:off x="4572000" y="2593975"/>
            <a:ext cx="0" cy="835025"/>
          </a:xfrm>
          <a:prstGeom prst="straightConnector1">
            <a:avLst/>
          </a:prstGeom>
          <a:noFill/>
          <a:ln w="28575">
            <a:solidFill>
              <a:srgbClr val="000000"/>
            </a:solidFill>
            <a:round/>
            <a:headEnd/>
            <a:tailEnd/>
          </a:ln>
        </p:spPr>
      </p:cxnSp>
      <p:sp>
        <p:nvSpPr>
          <p:cNvPr id="86030" name="Line 26"/>
          <p:cNvSpPr>
            <a:spLocks noChangeShapeType="1"/>
          </p:cNvSpPr>
          <p:nvPr/>
        </p:nvSpPr>
        <p:spPr bwMode="auto">
          <a:xfrm flipV="1">
            <a:off x="3035300" y="5153025"/>
            <a:ext cx="779463" cy="0"/>
          </a:xfrm>
          <a:prstGeom prst="line">
            <a:avLst/>
          </a:prstGeom>
          <a:noFill/>
          <a:ln w="28575">
            <a:solidFill>
              <a:schemeClr val="tx1"/>
            </a:solidFill>
            <a:prstDash val="sysDot"/>
            <a:round/>
            <a:headEnd/>
            <a:tailEnd/>
          </a:ln>
        </p:spPr>
        <p:txBody>
          <a:bodyPr lIns="173736" tIns="82296" rIns="173736" bIns="82296" anchor="ctr">
            <a:prstTxWarp prst="textNoShape">
              <a:avLst/>
            </a:prstTxWarp>
            <a:spAutoFit/>
          </a:bodyPr>
          <a:lstStyle/>
          <a:p>
            <a:endParaRPr lang="en-US"/>
          </a:p>
        </p:txBody>
      </p:sp>
      <p:cxnSp>
        <p:nvCxnSpPr>
          <p:cNvPr id="86031" name="AutoShape 27"/>
          <p:cNvCxnSpPr>
            <a:cxnSpLocks noChangeShapeType="1"/>
          </p:cNvCxnSpPr>
          <p:nvPr/>
        </p:nvCxnSpPr>
        <p:spPr bwMode="auto">
          <a:xfrm>
            <a:off x="2836863" y="2362200"/>
            <a:ext cx="896937" cy="1627188"/>
          </a:xfrm>
          <a:prstGeom prst="bentConnector3">
            <a:avLst>
              <a:gd name="adj1" fmla="val 50000"/>
            </a:avLst>
          </a:prstGeom>
          <a:noFill/>
          <a:ln w="28575">
            <a:solidFill>
              <a:srgbClr val="000000"/>
            </a:solidFill>
            <a:miter lim="800000"/>
            <a:headEnd/>
            <a:tailEnd/>
          </a:ln>
        </p:spPr>
      </p:cxnSp>
      <p:sp>
        <p:nvSpPr>
          <p:cNvPr id="86032" name="Text Box 29"/>
          <p:cNvSpPr txBox="1">
            <a:spLocks noChangeArrowheads="1"/>
          </p:cNvSpPr>
          <p:nvPr/>
        </p:nvSpPr>
        <p:spPr bwMode="auto">
          <a:xfrm>
            <a:off x="4494213" y="3038475"/>
            <a:ext cx="311150" cy="423863"/>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spcBef>
                <a:spcPct val="50000"/>
              </a:spcBef>
            </a:pPr>
            <a:r>
              <a:rPr lang="en-US">
                <a:latin typeface="Helvetica-Narrow" pitchFamily="34" charset="0"/>
              </a:rPr>
              <a:t>1</a:t>
            </a:r>
            <a:endParaRPr lang="en-US">
              <a:latin typeface="Times Roman" charset="0"/>
            </a:endParaRPr>
          </a:p>
        </p:txBody>
      </p:sp>
      <p:sp>
        <p:nvSpPr>
          <p:cNvPr id="86033" name="Text Box 30"/>
          <p:cNvSpPr txBox="1">
            <a:spLocks noChangeArrowheads="1"/>
          </p:cNvSpPr>
          <p:nvPr/>
        </p:nvSpPr>
        <p:spPr bwMode="auto">
          <a:xfrm>
            <a:off x="5446713" y="4848225"/>
            <a:ext cx="311150" cy="423863"/>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spcBef>
                <a:spcPct val="50000"/>
              </a:spcBef>
            </a:pPr>
            <a:r>
              <a:rPr lang="en-US">
                <a:latin typeface="Helvetica-Narrow" pitchFamily="34" charset="0"/>
              </a:rPr>
              <a:t>1</a:t>
            </a:r>
            <a:endParaRPr lang="en-US">
              <a:latin typeface="Times Roman" charset="0"/>
            </a:endParaRPr>
          </a:p>
        </p:txBody>
      </p:sp>
      <p:sp>
        <p:nvSpPr>
          <p:cNvPr id="86034" name="Text Box 31"/>
          <p:cNvSpPr txBox="1">
            <a:spLocks noChangeArrowheads="1"/>
          </p:cNvSpPr>
          <p:nvPr/>
        </p:nvSpPr>
        <p:spPr bwMode="auto">
          <a:xfrm>
            <a:off x="6024563" y="4848225"/>
            <a:ext cx="311150" cy="423863"/>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spcBef>
                <a:spcPct val="50000"/>
              </a:spcBef>
            </a:pPr>
            <a:r>
              <a:rPr lang="en-US">
                <a:latin typeface="Helvetica-Narrow" pitchFamily="34" charset="0"/>
              </a:rPr>
              <a:t>1</a:t>
            </a:r>
            <a:endParaRPr lang="en-US">
              <a:latin typeface="Times Roman" charset="0"/>
            </a:endParaRPr>
          </a:p>
        </p:txBody>
      </p:sp>
      <p:sp>
        <p:nvSpPr>
          <p:cNvPr id="86035" name="Text Box 32"/>
          <p:cNvSpPr txBox="1">
            <a:spLocks noChangeArrowheads="1"/>
          </p:cNvSpPr>
          <p:nvPr/>
        </p:nvSpPr>
        <p:spPr bwMode="auto">
          <a:xfrm>
            <a:off x="3427413" y="3390900"/>
            <a:ext cx="311150" cy="423863"/>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spcBef>
                <a:spcPct val="50000"/>
              </a:spcBef>
            </a:pPr>
            <a:r>
              <a:rPr lang="en-US">
                <a:latin typeface="Helvetica-Narrow" pitchFamily="34" charset="0"/>
              </a:rPr>
              <a:t>1</a:t>
            </a:r>
            <a:endParaRPr lang="en-US">
              <a:latin typeface="Times Roman" charset="0"/>
            </a:endParaRPr>
          </a:p>
        </p:txBody>
      </p:sp>
      <p:sp>
        <p:nvSpPr>
          <p:cNvPr id="86036" name="Text Box 33"/>
          <p:cNvSpPr txBox="1">
            <a:spLocks noChangeArrowheads="1"/>
          </p:cNvSpPr>
          <p:nvPr/>
        </p:nvSpPr>
        <p:spPr bwMode="auto">
          <a:xfrm>
            <a:off x="7183438" y="1638300"/>
            <a:ext cx="311150" cy="423863"/>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spcBef>
                <a:spcPct val="50000"/>
              </a:spcBef>
            </a:pPr>
            <a:r>
              <a:rPr lang="en-US">
                <a:latin typeface="Helvetica-Narrow" pitchFamily="34" charset="0"/>
              </a:rPr>
              <a:t>1</a:t>
            </a:r>
            <a:endParaRPr lang="en-US">
              <a:latin typeface="Times Roman" charset="0"/>
            </a:endParaRPr>
          </a:p>
        </p:txBody>
      </p:sp>
      <p:sp>
        <p:nvSpPr>
          <p:cNvPr id="86037" name="Text Box 34"/>
          <p:cNvSpPr txBox="1">
            <a:spLocks noChangeArrowheads="1"/>
          </p:cNvSpPr>
          <p:nvPr/>
        </p:nvSpPr>
        <p:spPr bwMode="auto">
          <a:xfrm>
            <a:off x="1295400" y="1585913"/>
            <a:ext cx="838200" cy="423862"/>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spcBef>
                <a:spcPct val="50000"/>
              </a:spcBef>
            </a:pPr>
            <a:r>
              <a:rPr lang="en-US">
                <a:latin typeface="Helvetica-Narrow" pitchFamily="34" charset="0"/>
              </a:rPr>
              <a:t>1..*</a:t>
            </a:r>
            <a:endParaRPr lang="en-US">
              <a:latin typeface="Times Roman" charset="0"/>
            </a:endParaRPr>
          </a:p>
        </p:txBody>
      </p:sp>
      <p:sp>
        <p:nvSpPr>
          <p:cNvPr id="86038" name="Text Box 35"/>
          <p:cNvSpPr txBox="1">
            <a:spLocks noChangeArrowheads="1"/>
          </p:cNvSpPr>
          <p:nvPr/>
        </p:nvSpPr>
        <p:spPr bwMode="auto">
          <a:xfrm>
            <a:off x="3352800" y="1828800"/>
            <a:ext cx="327025" cy="423863"/>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spcBef>
                <a:spcPct val="50000"/>
              </a:spcBef>
            </a:pPr>
            <a:r>
              <a:rPr lang="en-US" dirty="0">
                <a:latin typeface="Helvetica-Narrow" pitchFamily="34" charset="0"/>
              </a:rPr>
              <a:t>*</a:t>
            </a:r>
            <a:endParaRPr lang="en-US" dirty="0">
              <a:latin typeface="Times Roman" charset="0"/>
            </a:endParaRPr>
          </a:p>
        </p:txBody>
      </p:sp>
      <p:sp>
        <p:nvSpPr>
          <p:cNvPr id="86039" name="Text Box 36"/>
          <p:cNvSpPr txBox="1">
            <a:spLocks noChangeArrowheads="1"/>
          </p:cNvSpPr>
          <p:nvPr/>
        </p:nvSpPr>
        <p:spPr bwMode="auto">
          <a:xfrm>
            <a:off x="7162800" y="1447800"/>
            <a:ext cx="1143000" cy="423863"/>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spcBef>
                <a:spcPct val="50000"/>
              </a:spcBef>
            </a:pPr>
            <a:r>
              <a:rPr lang="en-US">
                <a:latin typeface="Helvetica-Narrow" pitchFamily="34" charset="0"/>
              </a:rPr>
              <a:t>1..*</a:t>
            </a:r>
            <a:endParaRPr lang="en-US">
              <a:latin typeface="Times Roman" charset="0"/>
            </a:endParaRPr>
          </a:p>
        </p:txBody>
      </p:sp>
      <p:sp>
        <p:nvSpPr>
          <p:cNvPr id="86040" name="Text Box 37"/>
          <p:cNvSpPr txBox="1">
            <a:spLocks noChangeArrowheads="1"/>
          </p:cNvSpPr>
          <p:nvPr/>
        </p:nvSpPr>
        <p:spPr bwMode="auto">
          <a:xfrm>
            <a:off x="2514600" y="1828800"/>
            <a:ext cx="990600" cy="423863"/>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spcBef>
                <a:spcPct val="50000"/>
              </a:spcBef>
            </a:pPr>
            <a:r>
              <a:rPr lang="en-US">
                <a:latin typeface="Helvetica-Narrow" pitchFamily="34" charset="0"/>
              </a:rPr>
              <a:t>1..*</a:t>
            </a:r>
            <a:endParaRPr lang="en-US">
              <a:latin typeface="Times Roman" charset="0"/>
            </a:endParaRPr>
          </a:p>
        </p:txBody>
      </p:sp>
      <p:sp>
        <p:nvSpPr>
          <p:cNvPr id="86041" name="Text Box 38"/>
          <p:cNvSpPr txBox="1">
            <a:spLocks noChangeArrowheads="1"/>
          </p:cNvSpPr>
          <p:nvPr/>
        </p:nvSpPr>
        <p:spPr bwMode="auto">
          <a:xfrm>
            <a:off x="2133600" y="2547938"/>
            <a:ext cx="914400" cy="423862"/>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spcBef>
                <a:spcPct val="50000"/>
              </a:spcBef>
            </a:pPr>
            <a:r>
              <a:rPr lang="en-US">
                <a:latin typeface="Helvetica-Narrow" pitchFamily="34" charset="0"/>
              </a:rPr>
              <a:t>1..*</a:t>
            </a:r>
            <a:endParaRPr lang="en-US">
              <a:latin typeface="Times Roman" charset="0"/>
            </a:endParaRPr>
          </a:p>
        </p:txBody>
      </p:sp>
      <p:sp>
        <p:nvSpPr>
          <p:cNvPr id="86042" name="Text Box 39"/>
          <p:cNvSpPr txBox="1">
            <a:spLocks noChangeArrowheads="1"/>
          </p:cNvSpPr>
          <p:nvPr/>
        </p:nvSpPr>
        <p:spPr bwMode="auto">
          <a:xfrm>
            <a:off x="1752600" y="4446588"/>
            <a:ext cx="1282700" cy="423862"/>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spcBef>
                <a:spcPct val="50000"/>
              </a:spcBef>
            </a:pPr>
            <a:r>
              <a:rPr lang="en-US">
                <a:latin typeface="Helvetica-Narrow" pitchFamily="34" charset="0"/>
              </a:rPr>
              <a:t>1..*</a:t>
            </a:r>
            <a:endParaRPr lang="en-US">
              <a:latin typeface="Times Roman" charset="0"/>
            </a:endParaRPr>
          </a:p>
        </p:txBody>
      </p:sp>
      <p:sp>
        <p:nvSpPr>
          <p:cNvPr id="86043" name="Text Box 41"/>
          <p:cNvSpPr txBox="1">
            <a:spLocks noChangeArrowheads="1"/>
          </p:cNvSpPr>
          <p:nvPr/>
        </p:nvSpPr>
        <p:spPr bwMode="auto">
          <a:xfrm>
            <a:off x="6013450" y="1949450"/>
            <a:ext cx="311150" cy="423863"/>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spcBef>
                <a:spcPct val="50000"/>
              </a:spcBef>
            </a:pPr>
            <a:r>
              <a:rPr lang="en-US">
                <a:latin typeface="Helvetica-Narrow" pitchFamily="34" charset="0"/>
              </a:rPr>
              <a:t>1</a:t>
            </a:r>
            <a:endParaRPr lang="en-US">
              <a:latin typeface="Times Roman" charset="0"/>
            </a:endParaRPr>
          </a:p>
        </p:txBody>
      </p:sp>
      <p:sp>
        <p:nvSpPr>
          <p:cNvPr id="86044" name="Text Box 42"/>
          <p:cNvSpPr txBox="1">
            <a:spLocks noChangeArrowheads="1"/>
          </p:cNvSpPr>
          <p:nvPr/>
        </p:nvSpPr>
        <p:spPr bwMode="auto">
          <a:xfrm>
            <a:off x="5372100" y="1966913"/>
            <a:ext cx="311150" cy="422275"/>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spcBef>
                <a:spcPct val="50000"/>
              </a:spcBef>
            </a:pPr>
            <a:r>
              <a:rPr lang="en-US">
                <a:latin typeface="Helvetica-Narrow" pitchFamily="34" charset="0"/>
              </a:rPr>
              <a:t>1</a:t>
            </a:r>
            <a:endParaRPr lang="en-US">
              <a:latin typeface="Times Roman" charset="0"/>
            </a:endParaRPr>
          </a:p>
        </p:txBody>
      </p:sp>
      <p:sp>
        <p:nvSpPr>
          <p:cNvPr id="86045" name="Text Box 43"/>
          <p:cNvSpPr txBox="1">
            <a:spLocks noChangeArrowheads="1"/>
          </p:cNvSpPr>
          <p:nvPr/>
        </p:nvSpPr>
        <p:spPr bwMode="auto">
          <a:xfrm>
            <a:off x="2743200" y="4800600"/>
            <a:ext cx="1536700" cy="423863"/>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spcBef>
                <a:spcPct val="50000"/>
              </a:spcBef>
            </a:pPr>
            <a:r>
              <a:rPr lang="en-US">
                <a:latin typeface="Helvetica-Narrow" pitchFamily="34" charset="0"/>
              </a:rPr>
              <a:t>1..*</a:t>
            </a:r>
            <a:endParaRPr lang="en-US">
              <a:latin typeface="Times Roman" charset="0"/>
            </a:endParaRPr>
          </a:p>
        </p:txBody>
      </p:sp>
      <p:sp>
        <p:nvSpPr>
          <p:cNvPr id="86046" name="Text Box 44"/>
          <p:cNvSpPr txBox="1">
            <a:spLocks noChangeArrowheads="1"/>
          </p:cNvSpPr>
          <p:nvPr/>
        </p:nvSpPr>
        <p:spPr bwMode="auto">
          <a:xfrm>
            <a:off x="2971800" y="5318125"/>
            <a:ext cx="762000" cy="423863"/>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spcBef>
                <a:spcPct val="50000"/>
              </a:spcBef>
            </a:pPr>
            <a:r>
              <a:rPr lang="en-US">
                <a:latin typeface="Helvetica-Narrow" pitchFamily="34" charset="0"/>
              </a:rPr>
              <a:t>1..*</a:t>
            </a:r>
            <a:endParaRPr lang="en-US">
              <a:latin typeface="Times Roman" charset="0"/>
            </a:endParaRPr>
          </a:p>
        </p:txBody>
      </p:sp>
      <p:sp>
        <p:nvSpPr>
          <p:cNvPr id="86047" name="Line 45"/>
          <p:cNvSpPr>
            <a:spLocks noChangeShapeType="1"/>
          </p:cNvSpPr>
          <p:nvPr/>
        </p:nvSpPr>
        <p:spPr bwMode="auto">
          <a:xfrm>
            <a:off x="6535738" y="2636838"/>
            <a:ext cx="169862" cy="1096962"/>
          </a:xfrm>
          <a:prstGeom prst="line">
            <a:avLst/>
          </a:prstGeom>
          <a:noFill/>
          <a:ln w="38100">
            <a:solidFill>
              <a:schemeClr val="tx1"/>
            </a:solidFill>
            <a:round/>
            <a:headEnd/>
            <a:tailEnd/>
          </a:ln>
        </p:spPr>
        <p:txBody>
          <a:bodyPr wrap="none" lIns="173736" tIns="82296" rIns="173736" bIns="82296" anchor="ctr">
            <a:prstTxWarp prst="textNoShape">
              <a:avLst/>
            </a:prstTxWarp>
          </a:bodyPr>
          <a:lstStyle/>
          <a:p>
            <a:endParaRPr lang="en-US"/>
          </a:p>
        </p:txBody>
      </p:sp>
      <p:sp>
        <p:nvSpPr>
          <p:cNvPr id="86048" name="Line 46"/>
          <p:cNvSpPr>
            <a:spLocks noChangeShapeType="1"/>
          </p:cNvSpPr>
          <p:nvPr/>
        </p:nvSpPr>
        <p:spPr bwMode="auto">
          <a:xfrm flipH="1">
            <a:off x="6450013" y="3733800"/>
            <a:ext cx="255587" cy="1231900"/>
          </a:xfrm>
          <a:prstGeom prst="line">
            <a:avLst/>
          </a:prstGeom>
          <a:noFill/>
          <a:ln w="38100">
            <a:solidFill>
              <a:schemeClr val="tx1"/>
            </a:solidFill>
            <a:round/>
            <a:headEnd/>
            <a:tailEnd/>
          </a:ln>
        </p:spPr>
        <p:txBody>
          <a:bodyPr wrap="none" lIns="173736" tIns="82296" rIns="173736" bIns="82296" anchor="ctr">
            <a:prstTxWarp prst="textNoShape">
              <a:avLst/>
            </a:prstTxWarp>
          </a:bodyPr>
          <a:lstStyle/>
          <a:p>
            <a:endParaRPr lang="en-US"/>
          </a:p>
        </p:txBody>
      </p:sp>
      <p:sp>
        <p:nvSpPr>
          <p:cNvPr id="86049" name="Line 49"/>
          <p:cNvSpPr>
            <a:spLocks noChangeShapeType="1"/>
          </p:cNvSpPr>
          <p:nvPr/>
        </p:nvSpPr>
        <p:spPr bwMode="auto">
          <a:xfrm>
            <a:off x="2819400" y="2209800"/>
            <a:ext cx="914400" cy="0"/>
          </a:xfrm>
          <a:prstGeom prst="line">
            <a:avLst/>
          </a:prstGeom>
          <a:noFill/>
          <a:ln w="28575">
            <a:solidFill>
              <a:schemeClr val="tx1"/>
            </a:solidFill>
            <a:round/>
            <a:headEnd/>
            <a:tailEnd/>
          </a:ln>
        </p:spPr>
        <p:txBody>
          <a:bodyPr>
            <a:prstTxWarp prst="textNoShape">
              <a:avLst/>
            </a:prstTxWarp>
          </a:bodyPr>
          <a:lstStyle/>
          <a:p>
            <a:endParaRPr lang="en-US"/>
          </a:p>
        </p:txBody>
      </p:sp>
      <p:sp>
        <p:nvSpPr>
          <p:cNvPr id="86050" name="Rectangle 4"/>
          <p:cNvSpPr>
            <a:spLocks noChangeAspect="1" noChangeArrowheads="1"/>
          </p:cNvSpPr>
          <p:nvPr/>
        </p:nvSpPr>
        <p:spPr bwMode="auto">
          <a:xfrm>
            <a:off x="1189038" y="1955800"/>
            <a:ext cx="1673225" cy="681038"/>
          </a:xfrm>
          <a:prstGeom prst="rect">
            <a:avLst/>
          </a:prstGeom>
          <a:solidFill>
            <a:schemeClr val="bg1"/>
          </a:solidFill>
          <a:ln w="28575">
            <a:solidFill>
              <a:srgbClr val="000000"/>
            </a:solidFill>
            <a:miter lim="800000"/>
            <a:headEnd/>
            <a:tailEnd/>
          </a:ln>
        </p:spPr>
        <p:txBody>
          <a:bodyPr lIns="155911" tIns="73852" rIns="155911" bIns="73852" anchor="ctr">
            <a:prstTxWarp prst="textNoShape">
              <a:avLst/>
            </a:prstTxWarp>
          </a:bodyPr>
          <a:lstStyle/>
          <a:p>
            <a:pPr algn="ctr" defTabSz="820738"/>
            <a:r>
              <a:rPr lang="en-US">
                <a:latin typeface="Helvetica-Narrow" pitchFamily="34" charset="0"/>
              </a:rPr>
              <a:t>Pipe Path</a:t>
            </a:r>
          </a:p>
        </p:txBody>
      </p:sp>
      <p:sp>
        <p:nvSpPr>
          <p:cNvPr id="86051" name="Rectangle 7"/>
          <p:cNvSpPr>
            <a:spLocks noChangeAspect="1" noChangeArrowheads="1"/>
          </p:cNvSpPr>
          <p:nvPr/>
        </p:nvSpPr>
        <p:spPr bwMode="auto">
          <a:xfrm>
            <a:off x="3698875" y="1955800"/>
            <a:ext cx="1674813" cy="681038"/>
          </a:xfrm>
          <a:prstGeom prst="rect">
            <a:avLst/>
          </a:prstGeom>
          <a:solidFill>
            <a:schemeClr val="bg1"/>
          </a:solidFill>
          <a:ln w="28575">
            <a:solidFill>
              <a:srgbClr val="000000"/>
            </a:solidFill>
            <a:miter lim="800000"/>
            <a:headEnd/>
            <a:tailEnd/>
          </a:ln>
        </p:spPr>
        <p:txBody>
          <a:bodyPr lIns="155911" tIns="73852" rIns="155911" bIns="73852" anchor="ctr">
            <a:prstTxWarp prst="textNoShape">
              <a:avLst/>
            </a:prstTxWarp>
          </a:bodyPr>
          <a:lstStyle/>
          <a:p>
            <a:pPr algn="ctr" defTabSz="820738"/>
            <a:r>
              <a:rPr lang="en-US" sz="2000">
                <a:latin typeface="Helvetica-Narrow" pitchFamily="34" charset="0"/>
              </a:rPr>
              <a:t>Tank</a:t>
            </a:r>
          </a:p>
        </p:txBody>
      </p:sp>
      <p:sp>
        <p:nvSpPr>
          <p:cNvPr id="86052" name="Rectangle 8"/>
          <p:cNvSpPr>
            <a:spLocks noChangeAspect="1" noChangeArrowheads="1"/>
          </p:cNvSpPr>
          <p:nvPr/>
        </p:nvSpPr>
        <p:spPr bwMode="auto">
          <a:xfrm>
            <a:off x="6324600" y="1955800"/>
            <a:ext cx="1673225" cy="681038"/>
          </a:xfrm>
          <a:prstGeom prst="rect">
            <a:avLst/>
          </a:prstGeom>
          <a:solidFill>
            <a:schemeClr val="bg1"/>
          </a:solidFill>
          <a:ln w="28575">
            <a:solidFill>
              <a:srgbClr val="000000"/>
            </a:solidFill>
            <a:miter lim="800000"/>
            <a:headEnd/>
            <a:tailEnd/>
          </a:ln>
        </p:spPr>
        <p:txBody>
          <a:bodyPr lIns="155911" tIns="73852" rIns="155911" bIns="73852" anchor="ctr">
            <a:prstTxWarp prst="textNoShape">
              <a:avLst/>
            </a:prstTxWarp>
          </a:bodyPr>
          <a:lstStyle/>
          <a:p>
            <a:pPr algn="ctr" defTabSz="820738"/>
            <a:r>
              <a:rPr lang="en-US" sz="2000">
                <a:latin typeface="Helvetica-Narrow" pitchFamily="34" charset="0"/>
              </a:rPr>
              <a:t>Inlet Valve</a:t>
            </a:r>
          </a:p>
        </p:txBody>
      </p:sp>
      <p:sp>
        <p:nvSpPr>
          <p:cNvPr id="86053" name="Text Box 40"/>
          <p:cNvSpPr txBox="1">
            <a:spLocks noChangeArrowheads="1"/>
          </p:cNvSpPr>
          <p:nvPr/>
        </p:nvSpPr>
        <p:spPr bwMode="auto">
          <a:xfrm>
            <a:off x="4572000" y="2574925"/>
            <a:ext cx="838200" cy="423863"/>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spcBef>
                <a:spcPct val="50000"/>
              </a:spcBef>
            </a:pPr>
            <a:r>
              <a:rPr lang="en-US">
                <a:latin typeface="Helvetica-Narrow" pitchFamily="34" charset="0"/>
              </a:rPr>
              <a:t>1..*</a:t>
            </a:r>
            <a:endParaRPr lang="en-US">
              <a:latin typeface="Times Roman" charset="0"/>
            </a:endParaRPr>
          </a:p>
        </p:txBody>
      </p:sp>
      <p:sp>
        <p:nvSpPr>
          <p:cNvPr id="86054" name="Rectangle 5"/>
          <p:cNvSpPr>
            <a:spLocks noChangeAspect="1" noChangeArrowheads="1"/>
          </p:cNvSpPr>
          <p:nvPr/>
        </p:nvSpPr>
        <p:spPr bwMode="auto">
          <a:xfrm>
            <a:off x="7075488" y="3392488"/>
            <a:ext cx="1154112" cy="681037"/>
          </a:xfrm>
          <a:prstGeom prst="rect">
            <a:avLst/>
          </a:prstGeom>
          <a:solidFill>
            <a:schemeClr val="bg1"/>
          </a:solidFill>
          <a:ln w="28575">
            <a:solidFill>
              <a:srgbClr val="000000"/>
            </a:solidFill>
            <a:miter lim="800000"/>
            <a:headEnd/>
            <a:tailEnd/>
          </a:ln>
        </p:spPr>
        <p:txBody>
          <a:bodyPr lIns="155911" tIns="73852" rIns="155911" bIns="73852" anchor="ctr">
            <a:prstTxWarp prst="textNoShape">
              <a:avLst/>
            </a:prstTxWarp>
          </a:bodyPr>
          <a:lstStyle/>
          <a:p>
            <a:pPr algn="ctr" defTabSz="820738"/>
            <a:r>
              <a:rPr lang="en-US" sz="2000">
                <a:latin typeface="Helvetica-Narrow" pitchFamily="34" charset="0"/>
              </a:rPr>
              <a:t>Valve</a:t>
            </a:r>
          </a:p>
        </p:txBody>
      </p:sp>
      <p:sp>
        <p:nvSpPr>
          <p:cNvPr id="86055" name="Rectangle 6"/>
          <p:cNvSpPr>
            <a:spLocks noChangeArrowheads="1"/>
          </p:cNvSpPr>
          <p:nvPr/>
        </p:nvSpPr>
        <p:spPr bwMode="auto">
          <a:xfrm>
            <a:off x="900113" y="3392488"/>
            <a:ext cx="1616075" cy="681037"/>
          </a:xfrm>
          <a:prstGeom prst="rect">
            <a:avLst/>
          </a:prstGeom>
          <a:solidFill>
            <a:schemeClr val="bg1"/>
          </a:solidFill>
          <a:ln w="28575">
            <a:solidFill>
              <a:srgbClr val="000000"/>
            </a:solidFill>
            <a:miter lim="800000"/>
            <a:headEnd/>
            <a:tailEnd/>
          </a:ln>
        </p:spPr>
        <p:txBody>
          <a:bodyPr lIns="155911" tIns="73852" rIns="155911" bIns="73852" anchor="ctr">
            <a:prstTxWarp prst="textNoShape">
              <a:avLst/>
            </a:prstTxWarp>
          </a:bodyPr>
          <a:lstStyle/>
          <a:p>
            <a:pPr algn="ctr" defTabSz="820738"/>
            <a:r>
              <a:rPr lang="en-US" sz="2000">
                <a:latin typeface="Helvetica-Narrow" pitchFamily="34" charset="0"/>
              </a:rPr>
              <a:t>Pipe in Path</a:t>
            </a:r>
          </a:p>
        </p:txBody>
      </p:sp>
      <p:sp>
        <p:nvSpPr>
          <p:cNvPr id="86056" name="Rectangle 12"/>
          <p:cNvSpPr>
            <a:spLocks noChangeAspect="1" noChangeArrowheads="1"/>
          </p:cNvSpPr>
          <p:nvPr/>
        </p:nvSpPr>
        <p:spPr bwMode="auto">
          <a:xfrm>
            <a:off x="3698875" y="3392488"/>
            <a:ext cx="1674813" cy="681037"/>
          </a:xfrm>
          <a:prstGeom prst="rect">
            <a:avLst/>
          </a:prstGeom>
          <a:solidFill>
            <a:schemeClr val="bg1"/>
          </a:solidFill>
          <a:ln w="28575">
            <a:solidFill>
              <a:srgbClr val="000000"/>
            </a:solidFill>
            <a:miter lim="800000"/>
            <a:headEnd/>
            <a:tailEnd/>
          </a:ln>
        </p:spPr>
        <p:txBody>
          <a:bodyPr lIns="155911" tIns="73852" rIns="155911" bIns="73852" anchor="ctr">
            <a:prstTxWarp prst="textNoShape">
              <a:avLst/>
            </a:prstTxWarp>
          </a:bodyPr>
          <a:lstStyle/>
          <a:p>
            <a:pPr algn="ctr" defTabSz="820738"/>
            <a:r>
              <a:rPr lang="en-US" sz="2000">
                <a:latin typeface="Helvetica-Narrow" pitchFamily="34" charset="0"/>
              </a:rPr>
              <a:t>Outlet Valve</a:t>
            </a:r>
          </a:p>
        </p:txBody>
      </p:sp>
      <p:sp>
        <p:nvSpPr>
          <p:cNvPr id="86057" name="Rectangle 9"/>
          <p:cNvSpPr>
            <a:spLocks noChangeAspect="1" noChangeArrowheads="1"/>
          </p:cNvSpPr>
          <p:nvPr/>
        </p:nvSpPr>
        <p:spPr bwMode="auto">
          <a:xfrm>
            <a:off x="1189038" y="4813300"/>
            <a:ext cx="1673225" cy="681038"/>
          </a:xfrm>
          <a:prstGeom prst="rect">
            <a:avLst/>
          </a:prstGeom>
          <a:solidFill>
            <a:schemeClr val="bg1"/>
          </a:solidFill>
          <a:ln w="28575">
            <a:solidFill>
              <a:schemeClr val="tx1"/>
            </a:solidFill>
            <a:miter lim="800000"/>
            <a:headEnd/>
            <a:tailEnd/>
          </a:ln>
        </p:spPr>
        <p:txBody>
          <a:bodyPr lIns="155911" tIns="73852" rIns="155911" bIns="73852" anchor="ctr">
            <a:prstTxWarp prst="textNoShape">
              <a:avLst/>
            </a:prstTxWarp>
          </a:bodyPr>
          <a:lstStyle/>
          <a:p>
            <a:pPr algn="ctr" defTabSz="820738"/>
            <a:r>
              <a:rPr lang="en-US" sz="2000">
                <a:latin typeface="Helvetica-Narrow" pitchFamily="34" charset="0"/>
              </a:rPr>
              <a:t>Pipe</a:t>
            </a:r>
          </a:p>
        </p:txBody>
      </p:sp>
      <p:sp>
        <p:nvSpPr>
          <p:cNvPr id="86058" name="Rectangle 10"/>
          <p:cNvSpPr>
            <a:spLocks noChangeAspect="1" noChangeArrowheads="1"/>
          </p:cNvSpPr>
          <p:nvPr/>
        </p:nvSpPr>
        <p:spPr bwMode="auto">
          <a:xfrm>
            <a:off x="3814763" y="4813300"/>
            <a:ext cx="1673225" cy="681038"/>
          </a:xfrm>
          <a:prstGeom prst="rect">
            <a:avLst/>
          </a:prstGeom>
          <a:solidFill>
            <a:schemeClr val="bg1"/>
          </a:solidFill>
          <a:ln w="28575">
            <a:solidFill>
              <a:schemeClr val="tx1"/>
            </a:solidFill>
            <a:miter lim="800000"/>
            <a:headEnd/>
            <a:tailEnd/>
          </a:ln>
        </p:spPr>
        <p:txBody>
          <a:bodyPr lIns="155911" tIns="73852" rIns="155911" bIns="73852" anchor="ctr">
            <a:prstTxWarp prst="textNoShape">
              <a:avLst/>
            </a:prstTxWarp>
          </a:bodyPr>
          <a:lstStyle/>
          <a:p>
            <a:pPr algn="ctr" defTabSz="820738"/>
            <a:r>
              <a:rPr lang="en-US" sz="2000">
                <a:latin typeface="Helvetica-Narrow" pitchFamily="34" charset="0"/>
              </a:rPr>
              <a:t>Connection</a:t>
            </a:r>
          </a:p>
        </p:txBody>
      </p:sp>
      <p:sp>
        <p:nvSpPr>
          <p:cNvPr id="86059" name="Rectangle 11"/>
          <p:cNvSpPr>
            <a:spLocks noChangeAspect="1" noChangeArrowheads="1"/>
          </p:cNvSpPr>
          <p:nvPr/>
        </p:nvSpPr>
        <p:spPr bwMode="auto">
          <a:xfrm>
            <a:off x="6324600" y="4813300"/>
            <a:ext cx="1673225" cy="681038"/>
          </a:xfrm>
          <a:prstGeom prst="rect">
            <a:avLst/>
          </a:prstGeom>
          <a:solidFill>
            <a:schemeClr val="bg1"/>
          </a:solidFill>
          <a:ln w="28575">
            <a:solidFill>
              <a:schemeClr val="tx1"/>
            </a:solidFill>
            <a:miter lim="800000"/>
            <a:headEnd/>
            <a:tailEnd/>
          </a:ln>
        </p:spPr>
        <p:txBody>
          <a:bodyPr lIns="155911" tIns="73852" rIns="155911" bIns="73852" anchor="ctr">
            <a:prstTxWarp prst="textNoShape">
              <a:avLst/>
            </a:prstTxWarp>
          </a:bodyPr>
          <a:lstStyle/>
          <a:p>
            <a:pPr algn="ctr" defTabSz="820738"/>
            <a:r>
              <a:rPr lang="en-US" sz="2000">
                <a:latin typeface="Helvetica-Narrow" pitchFamily="34" charset="0"/>
              </a:rPr>
              <a:t>Pipe Valve</a:t>
            </a:r>
          </a:p>
        </p:txBody>
      </p:sp>
      <p:sp>
        <p:nvSpPr>
          <p:cNvPr id="86060" name="AutoShape 50"/>
          <p:cNvSpPr>
            <a:spLocks noChangeArrowheads="1"/>
          </p:cNvSpPr>
          <p:nvPr/>
        </p:nvSpPr>
        <p:spPr bwMode="auto">
          <a:xfrm rot="5400000">
            <a:off x="6827838" y="3611562"/>
            <a:ext cx="228600" cy="168275"/>
          </a:xfrm>
          <a:prstGeom prst="triangle">
            <a:avLst>
              <a:gd name="adj" fmla="val 50000"/>
            </a:avLst>
          </a:prstGeom>
          <a:noFill/>
          <a:ln w="28575">
            <a:solidFill>
              <a:schemeClr val="tx1"/>
            </a:solidFill>
            <a:miter lim="800000"/>
            <a:headEnd/>
            <a:tailEnd/>
          </a:ln>
        </p:spPr>
        <p:txBody>
          <a:bodyPr wrap="none" anchor="ctr">
            <a:prstTxWarp prst="textNoShape">
              <a:avLst/>
            </a:prstTxWarp>
          </a:bodyPr>
          <a:lstStyle/>
          <a:p>
            <a:endParaRPr lang="en-US"/>
          </a:p>
        </p:txBody>
      </p:sp>
    </p:spTree>
  </p:cSld>
  <p:clrMapOvr>
    <a:masterClrMapping/>
  </p:clrMapOvr>
  <p:transition/>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ChangeArrowheads="1"/>
          </p:cNvSpPr>
          <p:nvPr>
            <p:ph type="title"/>
          </p:nvPr>
        </p:nvSpPr>
        <p:spPr/>
        <p:txBody>
          <a:bodyPr/>
          <a:lstStyle/>
          <a:p>
            <a:r>
              <a:rPr lang="en-US"/>
              <a:t>The Behavior</a:t>
            </a:r>
          </a:p>
        </p:txBody>
      </p:sp>
      <p:sp>
        <p:nvSpPr>
          <p:cNvPr id="87043" name="Rectangle 3"/>
          <p:cNvSpPr>
            <a:spLocks noGrp="1" noChangeArrowheads="1"/>
          </p:cNvSpPr>
          <p:nvPr>
            <p:ph type="body" idx="1"/>
          </p:nvPr>
        </p:nvSpPr>
        <p:spPr>
          <a:xfrm>
            <a:off x="381000" y="1212850"/>
            <a:ext cx="3505200" cy="5035550"/>
          </a:xfrm>
        </p:spPr>
        <p:txBody>
          <a:bodyPr/>
          <a:lstStyle/>
          <a:p>
            <a:pPr lvl="1" indent="-539750">
              <a:lnSpc>
                <a:spcPct val="80000"/>
              </a:lnSpc>
            </a:pPr>
            <a:r>
              <a:rPr lang="en-US" smtClean="0">
                <a:latin typeface="Arial Unicode MS" charset="0"/>
              </a:rPr>
              <a:t>Each </a:t>
            </a:r>
            <a:r>
              <a:rPr lang="en-US">
                <a:latin typeface="Arial Unicode MS" charset="0"/>
              </a:rPr>
              <a:t>Pipe shares a Connection with an adjoining Pipe.</a:t>
            </a:r>
            <a:br>
              <a:rPr lang="en-US">
                <a:latin typeface="Arial Unicode MS" charset="0"/>
              </a:rPr>
            </a:br>
            <a:endParaRPr lang="en-US">
              <a:latin typeface="Arial Unicode MS" charset="0"/>
            </a:endParaRPr>
          </a:p>
          <a:p>
            <a:pPr marL="0" indent="0">
              <a:lnSpc>
                <a:spcPct val="80000"/>
              </a:lnSpc>
              <a:buFont typeface="Monotype Sorts" charset="2"/>
              <a:buNone/>
            </a:pPr>
            <a:endParaRPr lang="en-US" u="sng">
              <a:latin typeface="Arial Unicode MS" charset="0"/>
            </a:endParaRPr>
          </a:p>
          <a:p>
            <a:pPr marL="0" indent="0">
              <a:lnSpc>
                <a:spcPct val="80000"/>
              </a:lnSpc>
              <a:buFont typeface="Monotype Sorts" charset="2"/>
              <a:buNone/>
            </a:pPr>
            <a:r>
              <a:rPr lang="en-US">
                <a:latin typeface="Arial Unicode MS" charset="0"/>
              </a:rPr>
              <a:t>    </a:t>
            </a:r>
            <a:r>
              <a:rPr lang="en-US" u="sng">
                <a:latin typeface="Arial Unicode MS" charset="0"/>
              </a:rPr>
              <a:t>Connection      </a:t>
            </a:r>
          </a:p>
          <a:p>
            <a:pPr marL="0" indent="0">
              <a:lnSpc>
                <a:spcPct val="80000"/>
              </a:lnSpc>
              <a:buFont typeface="Monotype Sorts" charset="2"/>
              <a:buNone/>
            </a:pPr>
            <a:r>
              <a:rPr lang="en-US" u="sng">
                <a:latin typeface="Arial Unicode MS" charset="0"/>
              </a:rPr>
              <a:t>Pipe	Pipe	Valve</a:t>
            </a:r>
            <a:endParaRPr lang="en-US" i="1" u="sng">
              <a:latin typeface="Arial Unicode MS" charset="0"/>
            </a:endParaRPr>
          </a:p>
          <a:p>
            <a:pPr marL="0" indent="0">
              <a:lnSpc>
                <a:spcPct val="80000"/>
              </a:lnSpc>
              <a:buFont typeface="Monotype Sorts" charset="2"/>
              <a:buNone/>
            </a:pPr>
            <a:r>
              <a:rPr lang="en-US" i="1">
                <a:latin typeface="Arial Unicode MS" charset="0"/>
              </a:rPr>
              <a:t>A	  </a:t>
            </a:r>
            <a:r>
              <a:rPr lang="en-US" i="1" smtClean="0">
                <a:latin typeface="Arial Unicode MS" charset="0"/>
              </a:rPr>
              <a:t> D</a:t>
            </a:r>
            <a:r>
              <a:rPr lang="en-US" i="1">
                <a:latin typeface="Arial Unicode MS" charset="0"/>
              </a:rPr>
              <a:t>	  </a:t>
            </a:r>
            <a:r>
              <a:rPr lang="en-US">
                <a:latin typeface="Arial Unicode MS" charset="0"/>
              </a:rPr>
              <a:t>5</a:t>
            </a:r>
            <a:endParaRPr lang="en-US" i="1">
              <a:latin typeface="Arial Unicode MS" charset="0"/>
            </a:endParaRPr>
          </a:p>
          <a:p>
            <a:pPr marL="0" indent="0">
              <a:lnSpc>
                <a:spcPct val="80000"/>
              </a:lnSpc>
              <a:buFont typeface="Monotype Sorts" charset="2"/>
              <a:buNone/>
            </a:pPr>
            <a:r>
              <a:rPr lang="en-US" i="1">
                <a:latin typeface="Arial Unicode MS" charset="0"/>
              </a:rPr>
              <a:t>D</a:t>
            </a:r>
            <a:r>
              <a:rPr lang="en-US" i="1" smtClean="0">
                <a:latin typeface="Arial Unicode MS" charset="0"/>
              </a:rPr>
              <a:t>	   J</a:t>
            </a:r>
            <a:r>
              <a:rPr lang="en-US" i="1">
                <a:latin typeface="Arial Unicode MS" charset="0"/>
              </a:rPr>
              <a:t>	</a:t>
            </a:r>
            <a:r>
              <a:rPr lang="en-US">
                <a:latin typeface="Arial Unicode MS" charset="0"/>
              </a:rPr>
              <a:t>10</a:t>
            </a:r>
            <a:endParaRPr lang="en-US" i="1">
              <a:latin typeface="Arial Unicode MS" charset="0"/>
            </a:endParaRPr>
          </a:p>
          <a:p>
            <a:pPr marL="0" indent="0">
              <a:lnSpc>
                <a:spcPct val="80000"/>
              </a:lnSpc>
              <a:buFont typeface="Monotype Sorts" charset="2"/>
              <a:buNone/>
            </a:pPr>
            <a:r>
              <a:rPr lang="en-US" i="1">
                <a:latin typeface="Arial Unicode MS" charset="0"/>
              </a:rPr>
              <a:t>J	 </a:t>
            </a:r>
            <a:r>
              <a:rPr lang="en-US" i="1" smtClean="0">
                <a:latin typeface="Arial Unicode MS" charset="0"/>
              </a:rPr>
              <a:t>  K</a:t>
            </a:r>
            <a:r>
              <a:rPr lang="en-US">
                <a:latin typeface="Arial Unicode MS" charset="0"/>
              </a:rPr>
              <a:t>	15</a:t>
            </a:r>
          </a:p>
          <a:p>
            <a:pPr marL="0" indent="0">
              <a:lnSpc>
                <a:spcPct val="80000"/>
              </a:lnSpc>
              <a:buFont typeface="Monotype Sorts" charset="2"/>
              <a:buNone/>
            </a:pPr>
            <a:endParaRPr lang="en-US">
              <a:latin typeface="Arial Unicode MS" charset="0"/>
            </a:endParaRPr>
          </a:p>
          <a:p>
            <a:pPr marL="0" indent="0">
              <a:lnSpc>
                <a:spcPct val="80000"/>
              </a:lnSpc>
            </a:pPr>
            <a:endParaRPr lang="en-US">
              <a:latin typeface="Arial Unicode MS" charset="0"/>
            </a:endParaRPr>
          </a:p>
        </p:txBody>
      </p:sp>
      <p:grpSp>
        <p:nvGrpSpPr>
          <p:cNvPr id="87044" name="Group 273"/>
          <p:cNvGrpSpPr>
            <a:grpSpLocks/>
          </p:cNvGrpSpPr>
          <p:nvPr/>
        </p:nvGrpSpPr>
        <p:grpSpPr bwMode="auto">
          <a:xfrm>
            <a:off x="3581400" y="3559175"/>
            <a:ext cx="5422900" cy="2994025"/>
            <a:chOff x="2208" y="840"/>
            <a:chExt cx="4200" cy="2155"/>
          </a:xfrm>
        </p:grpSpPr>
        <p:sp>
          <p:nvSpPr>
            <p:cNvPr id="87053" name="Text Box 135"/>
            <p:cNvSpPr txBox="1">
              <a:spLocks noChangeArrowheads="1"/>
            </p:cNvSpPr>
            <p:nvPr/>
          </p:nvSpPr>
          <p:spPr bwMode="auto">
            <a:xfrm>
              <a:off x="3033" y="2232"/>
              <a:ext cx="418" cy="381"/>
            </a:xfrm>
            <a:prstGeom prst="rect">
              <a:avLst/>
            </a:prstGeom>
            <a:noFill/>
            <a:ln w="38100">
              <a:noFill/>
              <a:miter lim="800000"/>
              <a:headEnd/>
              <a:tailEnd/>
            </a:ln>
          </p:spPr>
          <p:txBody>
            <a:bodyPr wrap="none" lIns="155911" tIns="73852" rIns="155911" bIns="73852" anchor="ctr">
              <a:prstTxWarp prst="textNoShape">
                <a:avLst/>
              </a:prstTxWarp>
              <a:spAutoFit/>
            </a:bodyPr>
            <a:lstStyle/>
            <a:p>
              <a:pPr algn="ctr" defTabSz="820738">
                <a:spcBef>
                  <a:spcPct val="50000"/>
                </a:spcBef>
              </a:pPr>
              <a:r>
                <a:rPr lang="en-US" sz="2500" b="1" i="1">
                  <a:solidFill>
                    <a:schemeClr val="accent2"/>
                  </a:solidFill>
                  <a:latin typeface="Times Roman" charset="0"/>
                </a:rPr>
                <a:t>H</a:t>
              </a:r>
              <a:endParaRPr lang="en-US" sz="2500">
                <a:solidFill>
                  <a:schemeClr val="accent2"/>
                </a:solidFill>
                <a:latin typeface="Times Roman" charset="0"/>
              </a:endParaRPr>
            </a:p>
          </p:txBody>
        </p:sp>
        <p:sp>
          <p:nvSpPr>
            <p:cNvPr id="87054" name="Text Box 136"/>
            <p:cNvSpPr txBox="1">
              <a:spLocks noChangeArrowheads="1"/>
            </p:cNvSpPr>
            <p:nvPr/>
          </p:nvSpPr>
          <p:spPr bwMode="auto">
            <a:xfrm>
              <a:off x="3034" y="1656"/>
              <a:ext cx="405" cy="381"/>
            </a:xfrm>
            <a:prstGeom prst="rect">
              <a:avLst/>
            </a:prstGeom>
            <a:noFill/>
            <a:ln w="38100">
              <a:noFill/>
              <a:miter lim="800000"/>
              <a:headEnd/>
              <a:tailEnd/>
            </a:ln>
          </p:spPr>
          <p:txBody>
            <a:bodyPr wrap="none" lIns="155911" tIns="73852" rIns="155911" bIns="73852" anchor="ctr">
              <a:prstTxWarp prst="textNoShape">
                <a:avLst/>
              </a:prstTxWarp>
              <a:spAutoFit/>
            </a:bodyPr>
            <a:lstStyle/>
            <a:p>
              <a:pPr algn="ctr" defTabSz="820738">
                <a:spcBef>
                  <a:spcPct val="50000"/>
                </a:spcBef>
              </a:pPr>
              <a:r>
                <a:rPr lang="en-US" sz="2500" b="1" i="1">
                  <a:solidFill>
                    <a:schemeClr val="accent2"/>
                  </a:solidFill>
                  <a:latin typeface="Times Roman" charset="0"/>
                </a:rPr>
                <a:t>E</a:t>
              </a:r>
              <a:endParaRPr lang="en-US" sz="2500">
                <a:solidFill>
                  <a:schemeClr val="accent2"/>
                </a:solidFill>
                <a:latin typeface="Times Roman" charset="0"/>
              </a:endParaRPr>
            </a:p>
          </p:txBody>
        </p:sp>
        <p:sp>
          <p:nvSpPr>
            <p:cNvPr id="87055" name="Text Box 137"/>
            <p:cNvSpPr txBox="1">
              <a:spLocks noChangeArrowheads="1"/>
            </p:cNvSpPr>
            <p:nvPr/>
          </p:nvSpPr>
          <p:spPr bwMode="auto">
            <a:xfrm>
              <a:off x="4569" y="1080"/>
              <a:ext cx="418" cy="382"/>
            </a:xfrm>
            <a:prstGeom prst="rect">
              <a:avLst/>
            </a:prstGeom>
            <a:noFill/>
            <a:ln w="38100">
              <a:noFill/>
              <a:miter lim="800000"/>
              <a:headEnd/>
              <a:tailEnd/>
            </a:ln>
          </p:spPr>
          <p:txBody>
            <a:bodyPr wrap="none" lIns="155911" tIns="73852" rIns="155911" bIns="73852" anchor="ctr">
              <a:prstTxWarp prst="textNoShape">
                <a:avLst/>
              </a:prstTxWarp>
              <a:spAutoFit/>
            </a:bodyPr>
            <a:lstStyle/>
            <a:p>
              <a:pPr algn="ctr" defTabSz="820738">
                <a:spcBef>
                  <a:spcPct val="50000"/>
                </a:spcBef>
              </a:pPr>
              <a:r>
                <a:rPr lang="en-US" sz="2500" b="1" i="1">
                  <a:solidFill>
                    <a:schemeClr val="accent2"/>
                  </a:solidFill>
                  <a:latin typeface="Times Roman" charset="0"/>
                </a:rPr>
                <a:t>C</a:t>
              </a:r>
              <a:endParaRPr lang="en-US" sz="2500">
                <a:solidFill>
                  <a:schemeClr val="accent2"/>
                </a:solidFill>
                <a:latin typeface="Times Roman" charset="0"/>
              </a:endParaRPr>
            </a:p>
          </p:txBody>
        </p:sp>
        <p:sp>
          <p:nvSpPr>
            <p:cNvPr id="87056" name="Text Box 138"/>
            <p:cNvSpPr txBox="1">
              <a:spLocks noChangeArrowheads="1"/>
            </p:cNvSpPr>
            <p:nvPr/>
          </p:nvSpPr>
          <p:spPr bwMode="auto">
            <a:xfrm>
              <a:off x="3658" y="840"/>
              <a:ext cx="418" cy="382"/>
            </a:xfrm>
            <a:prstGeom prst="rect">
              <a:avLst/>
            </a:prstGeom>
            <a:noFill/>
            <a:ln w="38100">
              <a:noFill/>
              <a:miter lim="800000"/>
              <a:headEnd/>
              <a:tailEnd/>
            </a:ln>
          </p:spPr>
          <p:txBody>
            <a:bodyPr wrap="none" lIns="155911" tIns="73852" rIns="155911" bIns="73852" anchor="ctr">
              <a:prstTxWarp prst="textNoShape">
                <a:avLst/>
              </a:prstTxWarp>
              <a:spAutoFit/>
            </a:bodyPr>
            <a:lstStyle/>
            <a:p>
              <a:pPr algn="ctr" defTabSz="820738">
                <a:spcBef>
                  <a:spcPct val="50000"/>
                </a:spcBef>
              </a:pPr>
              <a:r>
                <a:rPr lang="en-US" sz="2500" b="1" i="1">
                  <a:solidFill>
                    <a:schemeClr val="accent2"/>
                  </a:solidFill>
                  <a:latin typeface="Times Roman" charset="0"/>
                </a:rPr>
                <a:t>B</a:t>
              </a:r>
              <a:endParaRPr lang="en-US" sz="2500">
                <a:solidFill>
                  <a:schemeClr val="accent2"/>
                </a:solidFill>
                <a:latin typeface="Times Roman" charset="0"/>
              </a:endParaRPr>
            </a:p>
          </p:txBody>
        </p:sp>
        <p:sp>
          <p:nvSpPr>
            <p:cNvPr id="87057" name="Text Box 139"/>
            <p:cNvSpPr txBox="1">
              <a:spLocks noChangeArrowheads="1"/>
            </p:cNvSpPr>
            <p:nvPr/>
          </p:nvSpPr>
          <p:spPr bwMode="auto">
            <a:xfrm>
              <a:off x="4567" y="1657"/>
              <a:ext cx="433" cy="382"/>
            </a:xfrm>
            <a:prstGeom prst="rect">
              <a:avLst/>
            </a:prstGeom>
            <a:noFill/>
            <a:ln w="38100">
              <a:noFill/>
              <a:miter lim="800000"/>
              <a:headEnd/>
              <a:tailEnd/>
            </a:ln>
          </p:spPr>
          <p:txBody>
            <a:bodyPr wrap="none" lIns="155911" tIns="73852" rIns="155911" bIns="73852" anchor="ctr">
              <a:prstTxWarp prst="textNoShape">
                <a:avLst/>
              </a:prstTxWarp>
              <a:spAutoFit/>
            </a:bodyPr>
            <a:lstStyle/>
            <a:p>
              <a:pPr algn="ctr" defTabSz="820738">
                <a:spcBef>
                  <a:spcPct val="50000"/>
                </a:spcBef>
              </a:pPr>
              <a:r>
                <a:rPr lang="en-US" sz="2500" b="1" i="1">
                  <a:solidFill>
                    <a:schemeClr val="accent2"/>
                  </a:solidFill>
                  <a:latin typeface="Times Roman" charset="0"/>
                </a:rPr>
                <a:t>G</a:t>
              </a:r>
              <a:endParaRPr lang="en-US" sz="2500">
                <a:solidFill>
                  <a:schemeClr val="accent2"/>
                </a:solidFill>
                <a:latin typeface="Times Roman" charset="0"/>
              </a:endParaRPr>
            </a:p>
          </p:txBody>
        </p:sp>
        <p:sp>
          <p:nvSpPr>
            <p:cNvPr id="87058" name="Text Box 140"/>
            <p:cNvSpPr txBox="1">
              <a:spLocks noChangeArrowheads="1"/>
            </p:cNvSpPr>
            <p:nvPr/>
          </p:nvSpPr>
          <p:spPr bwMode="auto">
            <a:xfrm>
              <a:off x="4092" y="1609"/>
              <a:ext cx="391" cy="382"/>
            </a:xfrm>
            <a:prstGeom prst="rect">
              <a:avLst/>
            </a:prstGeom>
            <a:noFill/>
            <a:ln w="38100">
              <a:noFill/>
              <a:miter lim="800000"/>
              <a:headEnd/>
              <a:tailEnd/>
            </a:ln>
          </p:spPr>
          <p:txBody>
            <a:bodyPr wrap="none" lIns="155911" tIns="73852" rIns="155911" bIns="73852" anchor="ctr">
              <a:prstTxWarp prst="textNoShape">
                <a:avLst/>
              </a:prstTxWarp>
              <a:spAutoFit/>
            </a:bodyPr>
            <a:lstStyle/>
            <a:p>
              <a:pPr algn="ctr" defTabSz="820738">
                <a:spcBef>
                  <a:spcPct val="50000"/>
                </a:spcBef>
              </a:pPr>
              <a:r>
                <a:rPr lang="en-US" sz="2500" b="1" i="1">
                  <a:solidFill>
                    <a:schemeClr val="accent2"/>
                  </a:solidFill>
                  <a:latin typeface="Times Roman" charset="0"/>
                </a:rPr>
                <a:t>F</a:t>
              </a:r>
              <a:endParaRPr lang="en-US" sz="2500">
                <a:solidFill>
                  <a:schemeClr val="accent2"/>
                </a:solidFill>
                <a:latin typeface="Times Roman" charset="0"/>
              </a:endParaRPr>
            </a:p>
          </p:txBody>
        </p:sp>
        <p:grpSp>
          <p:nvGrpSpPr>
            <p:cNvPr id="87059" name="Group 143"/>
            <p:cNvGrpSpPr>
              <a:grpSpLocks/>
            </p:cNvGrpSpPr>
            <p:nvPr/>
          </p:nvGrpSpPr>
          <p:grpSpPr bwMode="auto">
            <a:xfrm>
              <a:off x="2208" y="892"/>
              <a:ext cx="4200" cy="2103"/>
              <a:chOff x="3336" y="942"/>
              <a:chExt cx="4657" cy="2702"/>
            </a:xfrm>
          </p:grpSpPr>
          <p:sp>
            <p:nvSpPr>
              <p:cNvPr id="87065" name="Freeform 144"/>
              <p:cNvSpPr>
                <a:spLocks/>
              </p:cNvSpPr>
              <p:nvPr/>
            </p:nvSpPr>
            <p:spPr bwMode="auto">
              <a:xfrm>
                <a:off x="4179" y="1060"/>
                <a:ext cx="552" cy="753"/>
              </a:xfrm>
              <a:custGeom>
                <a:avLst/>
                <a:gdLst>
                  <a:gd name="T0" fmla="*/ 38 w 689"/>
                  <a:gd name="T1" fmla="*/ 38 h 876"/>
                  <a:gd name="T2" fmla="*/ 32 w 689"/>
                  <a:gd name="T3" fmla="*/ 11 h 876"/>
                  <a:gd name="T4" fmla="*/ 27 w 689"/>
                  <a:gd name="T5" fmla="*/ 6 h 876"/>
                  <a:gd name="T6" fmla="*/ 2 w 689"/>
                  <a:gd name="T7" fmla="*/ 20 h 876"/>
                  <a:gd name="T8" fmla="*/ 2 w 689"/>
                  <a:gd name="T9" fmla="*/ 85 h 876"/>
                  <a:gd name="T10" fmla="*/ 21 w 689"/>
                  <a:gd name="T11" fmla="*/ 122 h 876"/>
                  <a:gd name="T12" fmla="*/ 30 w 689"/>
                  <a:gd name="T13" fmla="*/ 119 h 876"/>
                  <a:gd name="T14" fmla="*/ 36 w 689"/>
                  <a:gd name="T15" fmla="*/ 105 h 876"/>
                  <a:gd name="T16" fmla="*/ 37 w 689"/>
                  <a:gd name="T17" fmla="*/ 95 h 876"/>
                  <a:gd name="T18" fmla="*/ 38 w 689"/>
                  <a:gd name="T19" fmla="*/ 52 h 876"/>
                  <a:gd name="T20" fmla="*/ 38 w 689"/>
                  <a:gd name="T21" fmla="*/ 38 h 87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689"/>
                  <a:gd name="T34" fmla="*/ 0 h 876"/>
                  <a:gd name="T35" fmla="*/ 689 w 689"/>
                  <a:gd name="T36" fmla="*/ 876 h 87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689" h="876">
                    <a:moveTo>
                      <a:pt x="683" y="269"/>
                    </a:moveTo>
                    <a:cubicBezTo>
                      <a:pt x="662" y="206"/>
                      <a:pt x="636" y="118"/>
                      <a:pt x="579" y="77"/>
                    </a:cubicBezTo>
                    <a:cubicBezTo>
                      <a:pt x="554" y="59"/>
                      <a:pt x="520" y="52"/>
                      <a:pt x="491" y="45"/>
                    </a:cubicBezTo>
                    <a:cubicBezTo>
                      <a:pt x="365" y="48"/>
                      <a:pt x="121" y="0"/>
                      <a:pt x="27" y="141"/>
                    </a:cubicBezTo>
                    <a:cubicBezTo>
                      <a:pt x="0" y="327"/>
                      <a:pt x="13" y="215"/>
                      <a:pt x="27" y="605"/>
                    </a:cubicBezTo>
                    <a:cubicBezTo>
                      <a:pt x="33" y="787"/>
                      <a:pt x="229" y="850"/>
                      <a:pt x="379" y="869"/>
                    </a:cubicBezTo>
                    <a:cubicBezTo>
                      <a:pt x="432" y="866"/>
                      <a:pt x="488" y="876"/>
                      <a:pt x="539" y="861"/>
                    </a:cubicBezTo>
                    <a:cubicBezTo>
                      <a:pt x="571" y="852"/>
                      <a:pt x="614" y="776"/>
                      <a:pt x="635" y="749"/>
                    </a:cubicBezTo>
                    <a:cubicBezTo>
                      <a:pt x="654" y="692"/>
                      <a:pt x="642" y="715"/>
                      <a:pt x="667" y="677"/>
                    </a:cubicBezTo>
                    <a:cubicBezTo>
                      <a:pt x="689" y="568"/>
                      <a:pt x="681" y="513"/>
                      <a:pt x="675" y="381"/>
                    </a:cubicBezTo>
                    <a:cubicBezTo>
                      <a:pt x="669" y="248"/>
                      <a:pt x="636" y="222"/>
                      <a:pt x="683" y="269"/>
                    </a:cubicBezTo>
                    <a:close/>
                  </a:path>
                </a:pathLst>
              </a:custGeom>
              <a:solidFill>
                <a:srgbClr val="FDE3BA"/>
              </a:solidFill>
              <a:ln w="38100">
                <a:solidFill>
                  <a:srgbClr val="FC0128"/>
                </a:solidFill>
                <a:round/>
                <a:headEnd/>
                <a:tailEnd/>
              </a:ln>
            </p:spPr>
            <p:txBody>
              <a:bodyPr wrap="none" lIns="173736" tIns="82296" rIns="173736" bIns="82296" anchor="ctr">
                <a:prstTxWarp prst="textNoShape">
                  <a:avLst/>
                </a:prstTxWarp>
                <a:spAutoFit/>
              </a:bodyPr>
              <a:lstStyle/>
              <a:p>
                <a:endParaRPr lang="en-US"/>
              </a:p>
            </p:txBody>
          </p:sp>
          <p:sp>
            <p:nvSpPr>
              <p:cNvPr id="87066" name="Freeform 145"/>
              <p:cNvSpPr>
                <a:spLocks/>
              </p:cNvSpPr>
              <p:nvPr/>
            </p:nvSpPr>
            <p:spPr bwMode="auto">
              <a:xfrm>
                <a:off x="4684" y="1408"/>
                <a:ext cx="1310" cy="1185"/>
              </a:xfrm>
              <a:custGeom>
                <a:avLst/>
                <a:gdLst>
                  <a:gd name="T0" fmla="*/ 2 w 1638"/>
                  <a:gd name="T1" fmla="*/ 40 h 1376"/>
                  <a:gd name="T2" fmla="*/ 11 w 1638"/>
                  <a:gd name="T3" fmla="*/ 29 h 1376"/>
                  <a:gd name="T4" fmla="*/ 23 w 1638"/>
                  <a:gd name="T5" fmla="*/ 8 h 1376"/>
                  <a:gd name="T6" fmla="*/ 28 w 1638"/>
                  <a:gd name="T7" fmla="*/ 3 h 1376"/>
                  <a:gd name="T8" fmla="*/ 34 w 1638"/>
                  <a:gd name="T9" fmla="*/ 0 h 1376"/>
                  <a:gd name="T10" fmla="*/ 48 w 1638"/>
                  <a:gd name="T11" fmla="*/ 3 h 1376"/>
                  <a:gd name="T12" fmla="*/ 54 w 1638"/>
                  <a:gd name="T13" fmla="*/ 3 h 1376"/>
                  <a:gd name="T14" fmla="*/ 68 w 1638"/>
                  <a:gd name="T15" fmla="*/ 8 h 1376"/>
                  <a:gd name="T16" fmla="*/ 79 w 1638"/>
                  <a:gd name="T17" fmla="*/ 29 h 1376"/>
                  <a:gd name="T18" fmla="*/ 86 w 1638"/>
                  <a:gd name="T19" fmla="*/ 38 h 1376"/>
                  <a:gd name="T20" fmla="*/ 86 w 1638"/>
                  <a:gd name="T21" fmla="*/ 40 h 1376"/>
                  <a:gd name="T22" fmla="*/ 82 w 1638"/>
                  <a:gd name="T23" fmla="*/ 65 h 1376"/>
                  <a:gd name="T24" fmla="*/ 81 w 1638"/>
                  <a:gd name="T25" fmla="*/ 67 h 1376"/>
                  <a:gd name="T26" fmla="*/ 73 w 1638"/>
                  <a:gd name="T27" fmla="*/ 69 h 1376"/>
                  <a:gd name="T28" fmla="*/ 64 w 1638"/>
                  <a:gd name="T29" fmla="*/ 70 h 1376"/>
                  <a:gd name="T30" fmla="*/ 56 w 1638"/>
                  <a:gd name="T31" fmla="*/ 79 h 1376"/>
                  <a:gd name="T32" fmla="*/ 52 w 1638"/>
                  <a:gd name="T33" fmla="*/ 101 h 1376"/>
                  <a:gd name="T34" fmla="*/ 50 w 1638"/>
                  <a:gd name="T35" fmla="*/ 166 h 1376"/>
                  <a:gd name="T36" fmla="*/ 46 w 1638"/>
                  <a:gd name="T37" fmla="*/ 181 h 1376"/>
                  <a:gd name="T38" fmla="*/ 30 w 1638"/>
                  <a:gd name="T39" fmla="*/ 196 h 1376"/>
                  <a:gd name="T40" fmla="*/ 18 w 1638"/>
                  <a:gd name="T41" fmla="*/ 195 h 1376"/>
                  <a:gd name="T42" fmla="*/ 4 w 1638"/>
                  <a:gd name="T43" fmla="*/ 177 h 1376"/>
                  <a:gd name="T44" fmla="*/ 2 w 1638"/>
                  <a:gd name="T45" fmla="*/ 166 h 1376"/>
                  <a:gd name="T46" fmla="*/ 3 w 1638"/>
                  <a:gd name="T47" fmla="*/ 138 h 1376"/>
                  <a:gd name="T48" fmla="*/ 8 w 1638"/>
                  <a:gd name="T49" fmla="*/ 134 h 1376"/>
                  <a:gd name="T50" fmla="*/ 19 w 1638"/>
                  <a:gd name="T51" fmla="*/ 131 h 1376"/>
                  <a:gd name="T52" fmla="*/ 24 w 1638"/>
                  <a:gd name="T53" fmla="*/ 125 h 1376"/>
                  <a:gd name="T54" fmla="*/ 34 w 1638"/>
                  <a:gd name="T55" fmla="*/ 102 h 1376"/>
                  <a:gd name="T56" fmla="*/ 33 w 1638"/>
                  <a:gd name="T57" fmla="*/ 72 h 1376"/>
                  <a:gd name="T58" fmla="*/ 20 w 1638"/>
                  <a:gd name="T59" fmla="*/ 53 h 1376"/>
                  <a:gd name="T60" fmla="*/ 14 w 1638"/>
                  <a:gd name="T61" fmla="*/ 46 h 1376"/>
                  <a:gd name="T62" fmla="*/ 6 w 1638"/>
                  <a:gd name="T63" fmla="*/ 44 h 1376"/>
                  <a:gd name="T64" fmla="*/ 4 w 1638"/>
                  <a:gd name="T65" fmla="*/ 43 h 1376"/>
                  <a:gd name="T66" fmla="*/ 2 w 1638"/>
                  <a:gd name="T67" fmla="*/ 40 h 137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638"/>
                  <a:gd name="T103" fmla="*/ 0 h 1376"/>
                  <a:gd name="T104" fmla="*/ 1638 w 1638"/>
                  <a:gd name="T105" fmla="*/ 1376 h 137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638" h="1376">
                    <a:moveTo>
                      <a:pt x="43" y="272"/>
                    </a:moveTo>
                    <a:cubicBezTo>
                      <a:pt x="134" y="196"/>
                      <a:pt x="45" y="258"/>
                      <a:pt x="203" y="208"/>
                    </a:cubicBezTo>
                    <a:cubicBezTo>
                      <a:pt x="282" y="183"/>
                      <a:pt x="346" y="96"/>
                      <a:pt x="419" y="56"/>
                    </a:cubicBezTo>
                    <a:cubicBezTo>
                      <a:pt x="449" y="39"/>
                      <a:pt x="482" y="25"/>
                      <a:pt x="515" y="16"/>
                    </a:cubicBezTo>
                    <a:cubicBezTo>
                      <a:pt x="546" y="7"/>
                      <a:pt x="611" y="0"/>
                      <a:pt x="611" y="0"/>
                    </a:cubicBezTo>
                    <a:cubicBezTo>
                      <a:pt x="702" y="3"/>
                      <a:pt x="792" y="2"/>
                      <a:pt x="883" y="8"/>
                    </a:cubicBezTo>
                    <a:cubicBezTo>
                      <a:pt x="918" y="10"/>
                      <a:pt x="952" y="20"/>
                      <a:pt x="987" y="24"/>
                    </a:cubicBezTo>
                    <a:cubicBezTo>
                      <a:pt x="1065" y="33"/>
                      <a:pt x="1161" y="23"/>
                      <a:pt x="1235" y="56"/>
                    </a:cubicBezTo>
                    <a:cubicBezTo>
                      <a:pt x="1316" y="93"/>
                      <a:pt x="1388" y="137"/>
                      <a:pt x="1451" y="200"/>
                    </a:cubicBezTo>
                    <a:cubicBezTo>
                      <a:pt x="1476" y="225"/>
                      <a:pt x="1526" y="245"/>
                      <a:pt x="1555" y="264"/>
                    </a:cubicBezTo>
                    <a:cubicBezTo>
                      <a:pt x="1563" y="269"/>
                      <a:pt x="1579" y="280"/>
                      <a:pt x="1579" y="280"/>
                    </a:cubicBezTo>
                    <a:cubicBezTo>
                      <a:pt x="1638" y="368"/>
                      <a:pt x="1563" y="413"/>
                      <a:pt x="1499" y="456"/>
                    </a:cubicBezTo>
                    <a:cubicBezTo>
                      <a:pt x="1491" y="461"/>
                      <a:pt x="1485" y="471"/>
                      <a:pt x="1475" y="472"/>
                    </a:cubicBezTo>
                    <a:cubicBezTo>
                      <a:pt x="1427" y="479"/>
                      <a:pt x="1379" y="478"/>
                      <a:pt x="1331" y="480"/>
                    </a:cubicBezTo>
                    <a:cubicBezTo>
                      <a:pt x="1275" y="483"/>
                      <a:pt x="1219" y="485"/>
                      <a:pt x="1163" y="488"/>
                    </a:cubicBezTo>
                    <a:cubicBezTo>
                      <a:pt x="1112" y="508"/>
                      <a:pt x="1071" y="522"/>
                      <a:pt x="1027" y="552"/>
                    </a:cubicBezTo>
                    <a:cubicBezTo>
                      <a:pt x="1010" y="603"/>
                      <a:pt x="977" y="666"/>
                      <a:pt x="939" y="704"/>
                    </a:cubicBezTo>
                    <a:cubicBezTo>
                      <a:pt x="884" y="868"/>
                      <a:pt x="948" y="669"/>
                      <a:pt x="915" y="1160"/>
                    </a:cubicBezTo>
                    <a:cubicBezTo>
                      <a:pt x="912" y="1198"/>
                      <a:pt x="857" y="1253"/>
                      <a:pt x="835" y="1264"/>
                    </a:cubicBezTo>
                    <a:cubicBezTo>
                      <a:pt x="739" y="1312"/>
                      <a:pt x="647" y="1363"/>
                      <a:pt x="539" y="1376"/>
                    </a:cubicBezTo>
                    <a:cubicBezTo>
                      <a:pt x="464" y="1373"/>
                      <a:pt x="389" y="1374"/>
                      <a:pt x="315" y="1368"/>
                    </a:cubicBezTo>
                    <a:cubicBezTo>
                      <a:pt x="212" y="1359"/>
                      <a:pt x="158" y="1262"/>
                      <a:pt x="67" y="1232"/>
                    </a:cubicBezTo>
                    <a:cubicBezTo>
                      <a:pt x="43" y="1208"/>
                      <a:pt x="38" y="1188"/>
                      <a:pt x="19" y="1160"/>
                    </a:cubicBezTo>
                    <a:cubicBezTo>
                      <a:pt x="5" y="1103"/>
                      <a:pt x="0" y="1000"/>
                      <a:pt x="59" y="960"/>
                    </a:cubicBezTo>
                    <a:cubicBezTo>
                      <a:pt x="64" y="957"/>
                      <a:pt x="126" y="937"/>
                      <a:pt x="139" y="936"/>
                    </a:cubicBezTo>
                    <a:cubicBezTo>
                      <a:pt x="206" y="929"/>
                      <a:pt x="339" y="920"/>
                      <a:pt x="339" y="920"/>
                    </a:cubicBezTo>
                    <a:cubicBezTo>
                      <a:pt x="460" y="880"/>
                      <a:pt x="311" y="934"/>
                      <a:pt x="435" y="872"/>
                    </a:cubicBezTo>
                    <a:cubicBezTo>
                      <a:pt x="518" y="830"/>
                      <a:pt x="583" y="800"/>
                      <a:pt x="627" y="712"/>
                    </a:cubicBezTo>
                    <a:cubicBezTo>
                      <a:pt x="640" y="646"/>
                      <a:pt x="656" y="545"/>
                      <a:pt x="595" y="504"/>
                    </a:cubicBezTo>
                    <a:cubicBezTo>
                      <a:pt x="547" y="408"/>
                      <a:pt x="451" y="412"/>
                      <a:pt x="363" y="376"/>
                    </a:cubicBezTo>
                    <a:cubicBezTo>
                      <a:pt x="323" y="359"/>
                      <a:pt x="279" y="327"/>
                      <a:pt x="235" y="320"/>
                    </a:cubicBezTo>
                    <a:cubicBezTo>
                      <a:pt x="195" y="313"/>
                      <a:pt x="155" y="310"/>
                      <a:pt x="115" y="304"/>
                    </a:cubicBezTo>
                    <a:cubicBezTo>
                      <a:pt x="102" y="302"/>
                      <a:pt x="88" y="299"/>
                      <a:pt x="75" y="296"/>
                    </a:cubicBezTo>
                    <a:cubicBezTo>
                      <a:pt x="56" y="268"/>
                      <a:pt x="69" y="272"/>
                      <a:pt x="43" y="272"/>
                    </a:cubicBezTo>
                    <a:close/>
                  </a:path>
                </a:pathLst>
              </a:custGeom>
              <a:solidFill>
                <a:srgbClr val="FDE3BA"/>
              </a:solidFill>
              <a:ln w="38100">
                <a:solidFill>
                  <a:srgbClr val="FC0128"/>
                </a:solidFill>
                <a:round/>
                <a:headEnd/>
                <a:tailEnd/>
              </a:ln>
            </p:spPr>
            <p:txBody>
              <a:bodyPr lIns="173736" tIns="82296" rIns="173736" bIns="82296" anchor="ctr">
                <a:prstTxWarp prst="textNoShape">
                  <a:avLst/>
                </a:prstTxWarp>
                <a:spAutoFit/>
              </a:bodyPr>
              <a:lstStyle/>
              <a:p>
                <a:endParaRPr lang="en-US"/>
              </a:p>
            </p:txBody>
          </p:sp>
          <p:sp>
            <p:nvSpPr>
              <p:cNvPr id="87067" name="Freeform 146"/>
              <p:cNvSpPr>
                <a:spLocks/>
              </p:cNvSpPr>
              <p:nvPr/>
            </p:nvSpPr>
            <p:spPr bwMode="auto">
              <a:xfrm>
                <a:off x="4667" y="2227"/>
                <a:ext cx="1314" cy="1349"/>
              </a:xfrm>
              <a:custGeom>
                <a:avLst/>
                <a:gdLst>
                  <a:gd name="T0" fmla="*/ 2 w 1644"/>
                  <a:gd name="T1" fmla="*/ 145 h 1568"/>
                  <a:gd name="T2" fmla="*/ 6 w 1644"/>
                  <a:gd name="T3" fmla="*/ 188 h 1568"/>
                  <a:gd name="T4" fmla="*/ 18 w 1644"/>
                  <a:gd name="T5" fmla="*/ 211 h 1568"/>
                  <a:gd name="T6" fmla="*/ 40 w 1644"/>
                  <a:gd name="T7" fmla="*/ 221 h 1568"/>
                  <a:gd name="T8" fmla="*/ 59 w 1644"/>
                  <a:gd name="T9" fmla="*/ 220 h 1568"/>
                  <a:gd name="T10" fmla="*/ 66 w 1644"/>
                  <a:gd name="T11" fmla="*/ 206 h 1568"/>
                  <a:gd name="T12" fmla="*/ 76 w 1644"/>
                  <a:gd name="T13" fmla="*/ 173 h 1568"/>
                  <a:gd name="T14" fmla="*/ 80 w 1644"/>
                  <a:gd name="T15" fmla="*/ 152 h 1568"/>
                  <a:gd name="T16" fmla="*/ 82 w 1644"/>
                  <a:gd name="T17" fmla="*/ 149 h 1568"/>
                  <a:gd name="T18" fmla="*/ 82 w 1644"/>
                  <a:gd name="T19" fmla="*/ 110 h 1568"/>
                  <a:gd name="T20" fmla="*/ 79 w 1644"/>
                  <a:gd name="T21" fmla="*/ 95 h 1568"/>
                  <a:gd name="T22" fmla="*/ 80 w 1644"/>
                  <a:gd name="T23" fmla="*/ 65 h 1568"/>
                  <a:gd name="T24" fmla="*/ 84 w 1644"/>
                  <a:gd name="T25" fmla="*/ 52 h 1568"/>
                  <a:gd name="T26" fmla="*/ 85 w 1644"/>
                  <a:gd name="T27" fmla="*/ 49 h 1568"/>
                  <a:gd name="T28" fmla="*/ 88 w 1644"/>
                  <a:gd name="T29" fmla="*/ 39 h 1568"/>
                  <a:gd name="T30" fmla="*/ 89 w 1644"/>
                  <a:gd name="T31" fmla="*/ 34 h 1568"/>
                  <a:gd name="T32" fmla="*/ 88 w 1644"/>
                  <a:gd name="T33" fmla="*/ 17 h 1568"/>
                  <a:gd name="T34" fmla="*/ 87 w 1644"/>
                  <a:gd name="T35" fmla="*/ 12 h 1568"/>
                  <a:gd name="T36" fmla="*/ 75 w 1644"/>
                  <a:gd name="T37" fmla="*/ 0 h 1568"/>
                  <a:gd name="T38" fmla="*/ 59 w 1644"/>
                  <a:gd name="T39" fmla="*/ 3 h 1568"/>
                  <a:gd name="T40" fmla="*/ 56 w 1644"/>
                  <a:gd name="T41" fmla="*/ 8 h 1568"/>
                  <a:gd name="T42" fmla="*/ 50 w 1644"/>
                  <a:gd name="T43" fmla="*/ 29 h 1568"/>
                  <a:gd name="T44" fmla="*/ 45 w 1644"/>
                  <a:gd name="T45" fmla="*/ 54 h 1568"/>
                  <a:gd name="T46" fmla="*/ 37 w 1644"/>
                  <a:gd name="T47" fmla="*/ 65 h 1568"/>
                  <a:gd name="T48" fmla="*/ 29 w 1644"/>
                  <a:gd name="T49" fmla="*/ 74 h 1568"/>
                  <a:gd name="T50" fmla="*/ 19 w 1644"/>
                  <a:gd name="T51" fmla="*/ 93 h 1568"/>
                  <a:gd name="T52" fmla="*/ 17 w 1644"/>
                  <a:gd name="T53" fmla="*/ 101 h 1568"/>
                  <a:gd name="T54" fmla="*/ 5 w 1644"/>
                  <a:gd name="T55" fmla="*/ 131 h 1568"/>
                  <a:gd name="T56" fmla="*/ 2 w 1644"/>
                  <a:gd name="T57" fmla="*/ 140 h 1568"/>
                  <a:gd name="T58" fmla="*/ 2 w 1644"/>
                  <a:gd name="T59" fmla="*/ 145 h 1568"/>
                  <a:gd name="T60" fmla="*/ 2 w 1644"/>
                  <a:gd name="T61" fmla="*/ 150 h 1568"/>
                  <a:gd name="T62" fmla="*/ 2 w 1644"/>
                  <a:gd name="T63" fmla="*/ 145 h 156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644"/>
                  <a:gd name="T97" fmla="*/ 0 h 1568"/>
                  <a:gd name="T98" fmla="*/ 1644 w 1644"/>
                  <a:gd name="T99" fmla="*/ 1568 h 1568"/>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644" h="1568">
                    <a:moveTo>
                      <a:pt x="34" y="1024"/>
                    </a:moveTo>
                    <a:cubicBezTo>
                      <a:pt x="51" y="1124"/>
                      <a:pt x="68" y="1233"/>
                      <a:pt x="106" y="1328"/>
                    </a:cubicBezTo>
                    <a:cubicBezTo>
                      <a:pt x="142" y="1418"/>
                      <a:pt x="230" y="1462"/>
                      <a:pt x="314" y="1488"/>
                    </a:cubicBezTo>
                    <a:cubicBezTo>
                      <a:pt x="457" y="1533"/>
                      <a:pt x="598" y="1552"/>
                      <a:pt x="746" y="1568"/>
                    </a:cubicBezTo>
                    <a:cubicBezTo>
                      <a:pt x="858" y="1563"/>
                      <a:pt x="971" y="1566"/>
                      <a:pt x="1082" y="1552"/>
                    </a:cubicBezTo>
                    <a:cubicBezTo>
                      <a:pt x="1123" y="1547"/>
                      <a:pt x="1172" y="1481"/>
                      <a:pt x="1202" y="1456"/>
                    </a:cubicBezTo>
                    <a:cubicBezTo>
                      <a:pt x="1280" y="1389"/>
                      <a:pt x="1340" y="1307"/>
                      <a:pt x="1402" y="1224"/>
                    </a:cubicBezTo>
                    <a:cubicBezTo>
                      <a:pt x="1410" y="1186"/>
                      <a:pt x="1431" y="1103"/>
                      <a:pt x="1466" y="1080"/>
                    </a:cubicBezTo>
                    <a:cubicBezTo>
                      <a:pt x="1482" y="1069"/>
                      <a:pt x="1514" y="1048"/>
                      <a:pt x="1514" y="1048"/>
                    </a:cubicBezTo>
                    <a:cubicBezTo>
                      <a:pt x="1555" y="945"/>
                      <a:pt x="1550" y="973"/>
                      <a:pt x="1522" y="776"/>
                    </a:cubicBezTo>
                    <a:cubicBezTo>
                      <a:pt x="1519" y="756"/>
                      <a:pt x="1471" y="697"/>
                      <a:pt x="1458" y="672"/>
                    </a:cubicBezTo>
                    <a:cubicBezTo>
                      <a:pt x="1450" y="605"/>
                      <a:pt x="1438" y="518"/>
                      <a:pt x="1474" y="456"/>
                    </a:cubicBezTo>
                    <a:cubicBezTo>
                      <a:pt x="1493" y="423"/>
                      <a:pt x="1524" y="399"/>
                      <a:pt x="1546" y="368"/>
                    </a:cubicBezTo>
                    <a:cubicBezTo>
                      <a:pt x="1552" y="360"/>
                      <a:pt x="1556" y="352"/>
                      <a:pt x="1562" y="344"/>
                    </a:cubicBezTo>
                    <a:cubicBezTo>
                      <a:pt x="1580" y="320"/>
                      <a:pt x="1599" y="296"/>
                      <a:pt x="1618" y="272"/>
                    </a:cubicBezTo>
                    <a:cubicBezTo>
                      <a:pt x="1626" y="261"/>
                      <a:pt x="1642" y="240"/>
                      <a:pt x="1642" y="240"/>
                    </a:cubicBezTo>
                    <a:cubicBezTo>
                      <a:pt x="1639" y="200"/>
                      <a:pt x="1644" y="159"/>
                      <a:pt x="1634" y="120"/>
                    </a:cubicBezTo>
                    <a:cubicBezTo>
                      <a:pt x="1630" y="105"/>
                      <a:pt x="1615" y="96"/>
                      <a:pt x="1602" y="88"/>
                    </a:cubicBezTo>
                    <a:cubicBezTo>
                      <a:pt x="1536" y="44"/>
                      <a:pt x="1452" y="25"/>
                      <a:pt x="1378" y="0"/>
                    </a:cubicBezTo>
                    <a:cubicBezTo>
                      <a:pt x="1280" y="5"/>
                      <a:pt x="1186" y="8"/>
                      <a:pt x="1090" y="24"/>
                    </a:cubicBezTo>
                    <a:cubicBezTo>
                      <a:pt x="1072" y="36"/>
                      <a:pt x="1051" y="42"/>
                      <a:pt x="1034" y="56"/>
                    </a:cubicBezTo>
                    <a:cubicBezTo>
                      <a:pt x="1002" y="83"/>
                      <a:pt x="954" y="176"/>
                      <a:pt x="930" y="208"/>
                    </a:cubicBezTo>
                    <a:cubicBezTo>
                      <a:pt x="883" y="271"/>
                      <a:pt x="916" y="345"/>
                      <a:pt x="826" y="384"/>
                    </a:cubicBezTo>
                    <a:cubicBezTo>
                      <a:pt x="774" y="406"/>
                      <a:pt x="726" y="434"/>
                      <a:pt x="674" y="456"/>
                    </a:cubicBezTo>
                    <a:cubicBezTo>
                      <a:pt x="599" y="487"/>
                      <a:pt x="576" y="481"/>
                      <a:pt x="522" y="520"/>
                    </a:cubicBezTo>
                    <a:cubicBezTo>
                      <a:pt x="462" y="564"/>
                      <a:pt x="399" y="611"/>
                      <a:pt x="346" y="664"/>
                    </a:cubicBezTo>
                    <a:cubicBezTo>
                      <a:pt x="286" y="724"/>
                      <a:pt x="355" y="674"/>
                      <a:pt x="298" y="712"/>
                    </a:cubicBezTo>
                    <a:cubicBezTo>
                      <a:pt x="253" y="803"/>
                      <a:pt x="165" y="872"/>
                      <a:pt x="82" y="928"/>
                    </a:cubicBezTo>
                    <a:cubicBezTo>
                      <a:pt x="63" y="957"/>
                      <a:pt x="47" y="981"/>
                      <a:pt x="18" y="1000"/>
                    </a:cubicBezTo>
                    <a:cubicBezTo>
                      <a:pt x="13" y="1008"/>
                      <a:pt x="4" y="1015"/>
                      <a:pt x="2" y="1024"/>
                    </a:cubicBezTo>
                    <a:cubicBezTo>
                      <a:pt x="0" y="1039"/>
                      <a:pt x="23" y="1067"/>
                      <a:pt x="34" y="1056"/>
                    </a:cubicBezTo>
                    <a:cubicBezTo>
                      <a:pt x="42" y="1048"/>
                      <a:pt x="34" y="1035"/>
                      <a:pt x="34" y="1024"/>
                    </a:cubicBezTo>
                    <a:close/>
                  </a:path>
                </a:pathLst>
              </a:custGeom>
              <a:solidFill>
                <a:srgbClr val="FDE3BA"/>
              </a:solidFill>
              <a:ln w="38100">
                <a:solidFill>
                  <a:srgbClr val="FC0128"/>
                </a:solidFill>
                <a:round/>
                <a:headEnd/>
                <a:tailEnd/>
              </a:ln>
            </p:spPr>
            <p:txBody>
              <a:bodyPr wrap="none" lIns="173736" tIns="82296" rIns="173736" bIns="82296" anchor="ctr">
                <a:prstTxWarp prst="textNoShape">
                  <a:avLst/>
                </a:prstTxWarp>
                <a:spAutoFit/>
              </a:bodyPr>
              <a:lstStyle/>
              <a:p>
                <a:endParaRPr lang="en-US"/>
              </a:p>
            </p:txBody>
          </p:sp>
          <p:sp>
            <p:nvSpPr>
              <p:cNvPr id="87068" name="Freeform 147"/>
              <p:cNvSpPr>
                <a:spLocks/>
              </p:cNvSpPr>
              <p:nvPr/>
            </p:nvSpPr>
            <p:spPr bwMode="auto">
              <a:xfrm>
                <a:off x="5889" y="2619"/>
                <a:ext cx="653" cy="681"/>
              </a:xfrm>
              <a:custGeom>
                <a:avLst/>
                <a:gdLst>
                  <a:gd name="T0" fmla="*/ 5 w 816"/>
                  <a:gd name="T1" fmla="*/ 22 h 792"/>
                  <a:gd name="T2" fmla="*/ 19 w 816"/>
                  <a:gd name="T3" fmla="*/ 0 h 792"/>
                  <a:gd name="T4" fmla="*/ 36 w 816"/>
                  <a:gd name="T5" fmla="*/ 3 h 792"/>
                  <a:gd name="T6" fmla="*/ 38 w 816"/>
                  <a:gd name="T7" fmla="*/ 3 h 792"/>
                  <a:gd name="T8" fmla="*/ 43 w 816"/>
                  <a:gd name="T9" fmla="*/ 18 h 792"/>
                  <a:gd name="T10" fmla="*/ 45 w 816"/>
                  <a:gd name="T11" fmla="*/ 29 h 792"/>
                  <a:gd name="T12" fmla="*/ 45 w 816"/>
                  <a:gd name="T13" fmla="*/ 40 h 792"/>
                  <a:gd name="T14" fmla="*/ 40 w 816"/>
                  <a:gd name="T15" fmla="*/ 52 h 792"/>
                  <a:gd name="T16" fmla="*/ 37 w 816"/>
                  <a:gd name="T17" fmla="*/ 64 h 792"/>
                  <a:gd name="T18" fmla="*/ 19 w 816"/>
                  <a:gd name="T19" fmla="*/ 111 h 792"/>
                  <a:gd name="T20" fmla="*/ 14 w 816"/>
                  <a:gd name="T21" fmla="*/ 111 h 792"/>
                  <a:gd name="T22" fmla="*/ 2 w 816"/>
                  <a:gd name="T23" fmla="*/ 85 h 792"/>
                  <a:gd name="T24" fmla="*/ 0 w 816"/>
                  <a:gd name="T25" fmla="*/ 82 h 792"/>
                  <a:gd name="T26" fmla="*/ 5 w 816"/>
                  <a:gd name="T27" fmla="*/ 22 h 79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816"/>
                  <a:gd name="T43" fmla="*/ 0 h 792"/>
                  <a:gd name="T44" fmla="*/ 816 w 816"/>
                  <a:gd name="T45" fmla="*/ 792 h 792"/>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816" h="792">
                    <a:moveTo>
                      <a:pt x="88" y="160"/>
                    </a:moveTo>
                    <a:cubicBezTo>
                      <a:pt x="187" y="81"/>
                      <a:pt x="222" y="26"/>
                      <a:pt x="352" y="0"/>
                    </a:cubicBezTo>
                    <a:cubicBezTo>
                      <a:pt x="451" y="3"/>
                      <a:pt x="549" y="3"/>
                      <a:pt x="648" y="8"/>
                    </a:cubicBezTo>
                    <a:cubicBezTo>
                      <a:pt x="662" y="9"/>
                      <a:pt x="676" y="9"/>
                      <a:pt x="688" y="16"/>
                    </a:cubicBezTo>
                    <a:cubicBezTo>
                      <a:pt x="730" y="41"/>
                      <a:pt x="784" y="128"/>
                      <a:pt x="784" y="128"/>
                    </a:cubicBezTo>
                    <a:cubicBezTo>
                      <a:pt x="793" y="154"/>
                      <a:pt x="807" y="174"/>
                      <a:pt x="816" y="200"/>
                    </a:cubicBezTo>
                    <a:cubicBezTo>
                      <a:pt x="813" y="229"/>
                      <a:pt x="814" y="259"/>
                      <a:pt x="808" y="288"/>
                    </a:cubicBezTo>
                    <a:cubicBezTo>
                      <a:pt x="802" y="318"/>
                      <a:pt x="733" y="356"/>
                      <a:pt x="720" y="376"/>
                    </a:cubicBezTo>
                    <a:cubicBezTo>
                      <a:pt x="703" y="402"/>
                      <a:pt x="694" y="428"/>
                      <a:pt x="680" y="456"/>
                    </a:cubicBezTo>
                    <a:cubicBezTo>
                      <a:pt x="649" y="613"/>
                      <a:pt x="515" y="753"/>
                      <a:pt x="360" y="792"/>
                    </a:cubicBezTo>
                    <a:cubicBezTo>
                      <a:pt x="320" y="789"/>
                      <a:pt x="280" y="788"/>
                      <a:pt x="240" y="784"/>
                    </a:cubicBezTo>
                    <a:cubicBezTo>
                      <a:pt x="127" y="772"/>
                      <a:pt x="79" y="679"/>
                      <a:pt x="8" y="608"/>
                    </a:cubicBezTo>
                    <a:cubicBezTo>
                      <a:pt x="5" y="600"/>
                      <a:pt x="0" y="584"/>
                      <a:pt x="0" y="584"/>
                    </a:cubicBezTo>
                    <a:lnTo>
                      <a:pt x="88" y="160"/>
                    </a:lnTo>
                    <a:close/>
                  </a:path>
                </a:pathLst>
              </a:custGeom>
              <a:solidFill>
                <a:srgbClr val="FDE3BA"/>
              </a:solidFill>
              <a:ln w="38100">
                <a:solidFill>
                  <a:srgbClr val="FC0128"/>
                </a:solidFill>
                <a:round/>
                <a:headEnd/>
                <a:tailEnd/>
              </a:ln>
            </p:spPr>
            <p:txBody>
              <a:bodyPr wrap="none" lIns="173736" tIns="82296" rIns="173736" bIns="82296" anchor="ctr">
                <a:prstTxWarp prst="textNoShape">
                  <a:avLst/>
                </a:prstTxWarp>
                <a:spAutoFit/>
              </a:bodyPr>
              <a:lstStyle/>
              <a:p>
                <a:endParaRPr lang="en-US"/>
              </a:p>
            </p:txBody>
          </p:sp>
          <p:sp>
            <p:nvSpPr>
              <p:cNvPr id="87069" name="Rectangle 148"/>
              <p:cNvSpPr>
                <a:spLocks noChangeArrowheads="1"/>
              </p:cNvSpPr>
              <p:nvPr/>
            </p:nvSpPr>
            <p:spPr bwMode="auto">
              <a:xfrm>
                <a:off x="3336" y="1154"/>
                <a:ext cx="699" cy="584"/>
              </a:xfrm>
              <a:prstGeom prst="rect">
                <a:avLst/>
              </a:prstGeom>
              <a:solidFill>
                <a:srgbClr val="8CF4EA">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7070" name="Rectangle 149"/>
              <p:cNvSpPr>
                <a:spLocks noChangeArrowheads="1"/>
              </p:cNvSpPr>
              <p:nvPr/>
            </p:nvSpPr>
            <p:spPr bwMode="auto">
              <a:xfrm>
                <a:off x="6647" y="1154"/>
                <a:ext cx="698" cy="584"/>
              </a:xfrm>
              <a:prstGeom prst="rect">
                <a:avLst/>
              </a:prstGeom>
              <a:solidFill>
                <a:srgbClr val="8CF4EA">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7071" name="Line 150"/>
              <p:cNvSpPr>
                <a:spLocks noChangeShapeType="1"/>
              </p:cNvSpPr>
              <p:nvPr/>
            </p:nvSpPr>
            <p:spPr bwMode="auto">
              <a:xfrm>
                <a:off x="7347" y="1446"/>
                <a:ext cx="504" cy="0"/>
              </a:xfrm>
              <a:prstGeom prst="line">
                <a:avLst/>
              </a:prstGeom>
              <a:noFill/>
              <a:ln w="28575">
                <a:solidFill>
                  <a:srgbClr val="000000"/>
                </a:solidFill>
                <a:round/>
                <a:headEnd/>
                <a:tailEnd/>
              </a:ln>
            </p:spPr>
            <p:txBody>
              <a:bodyPr wrap="none" lIns="173736" tIns="82296" rIns="173736" bIns="82296" anchor="ctr">
                <a:prstTxWarp prst="textNoShape">
                  <a:avLst/>
                </a:prstTxWarp>
                <a:spAutoFit/>
              </a:bodyPr>
              <a:lstStyle/>
              <a:p>
                <a:endParaRPr lang="en-US"/>
              </a:p>
            </p:txBody>
          </p:sp>
          <p:sp>
            <p:nvSpPr>
              <p:cNvPr id="87072" name="AutoShape 151"/>
              <p:cNvSpPr>
                <a:spLocks noChangeAspect="1" noChangeArrowheads="1"/>
              </p:cNvSpPr>
              <p:nvPr/>
            </p:nvSpPr>
            <p:spPr bwMode="auto">
              <a:xfrm rot="2708947">
                <a:off x="7602" y="1399"/>
                <a:ext cx="94" cy="100"/>
              </a:xfrm>
              <a:prstGeom prst="rtTriangle">
                <a:avLst/>
              </a:prstGeom>
              <a:solidFill>
                <a:srgbClr val="FC0128">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7073" name="AutoShape 152"/>
              <p:cNvSpPr>
                <a:spLocks noChangeAspect="1" noChangeArrowheads="1"/>
              </p:cNvSpPr>
              <p:nvPr/>
            </p:nvSpPr>
            <p:spPr bwMode="auto">
              <a:xfrm rot="-8091053">
                <a:off x="7460" y="1398"/>
                <a:ext cx="95" cy="98"/>
              </a:xfrm>
              <a:prstGeom prst="rtTriangle">
                <a:avLst/>
              </a:prstGeom>
              <a:solidFill>
                <a:srgbClr val="FC0128">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cxnSp>
            <p:nvCxnSpPr>
              <p:cNvPr id="87074" name="AutoShape 153"/>
              <p:cNvCxnSpPr>
                <a:cxnSpLocks noChangeShapeType="1"/>
              </p:cNvCxnSpPr>
              <p:nvPr/>
            </p:nvCxnSpPr>
            <p:spPr bwMode="auto">
              <a:xfrm>
                <a:off x="4044" y="1446"/>
                <a:ext cx="316" cy="0"/>
              </a:xfrm>
              <a:prstGeom prst="straightConnector1">
                <a:avLst/>
              </a:prstGeom>
              <a:noFill/>
              <a:ln w="28575">
                <a:solidFill>
                  <a:srgbClr val="000000"/>
                </a:solidFill>
                <a:round/>
                <a:headEnd/>
                <a:tailEnd/>
              </a:ln>
            </p:spPr>
          </p:cxnSp>
          <p:cxnSp>
            <p:nvCxnSpPr>
              <p:cNvPr id="87075" name="AutoShape 154"/>
              <p:cNvCxnSpPr>
                <a:cxnSpLocks noChangeShapeType="1"/>
              </p:cNvCxnSpPr>
              <p:nvPr/>
            </p:nvCxnSpPr>
            <p:spPr bwMode="auto">
              <a:xfrm>
                <a:off x="4353" y="1270"/>
                <a:ext cx="0" cy="386"/>
              </a:xfrm>
              <a:prstGeom prst="straightConnector1">
                <a:avLst/>
              </a:prstGeom>
              <a:noFill/>
              <a:ln w="28575">
                <a:solidFill>
                  <a:srgbClr val="000000"/>
                </a:solidFill>
                <a:round/>
                <a:headEnd/>
                <a:tailEnd/>
              </a:ln>
            </p:spPr>
          </p:cxnSp>
          <p:cxnSp>
            <p:nvCxnSpPr>
              <p:cNvPr id="87076" name="AutoShape 155"/>
              <p:cNvCxnSpPr>
                <a:cxnSpLocks noChangeShapeType="1"/>
              </p:cNvCxnSpPr>
              <p:nvPr/>
            </p:nvCxnSpPr>
            <p:spPr bwMode="auto">
              <a:xfrm>
                <a:off x="4351" y="1272"/>
                <a:ext cx="1971" cy="0"/>
              </a:xfrm>
              <a:prstGeom prst="straightConnector1">
                <a:avLst/>
              </a:prstGeom>
              <a:noFill/>
              <a:ln w="28575">
                <a:solidFill>
                  <a:srgbClr val="000000"/>
                </a:solidFill>
                <a:round/>
                <a:headEnd/>
                <a:tailEnd/>
              </a:ln>
            </p:spPr>
          </p:cxnSp>
          <p:cxnSp>
            <p:nvCxnSpPr>
              <p:cNvPr id="87077" name="AutoShape 156"/>
              <p:cNvCxnSpPr>
                <a:cxnSpLocks noChangeShapeType="1"/>
              </p:cNvCxnSpPr>
              <p:nvPr/>
            </p:nvCxnSpPr>
            <p:spPr bwMode="auto">
              <a:xfrm>
                <a:off x="4346" y="1650"/>
                <a:ext cx="1971" cy="0"/>
              </a:xfrm>
              <a:prstGeom prst="straightConnector1">
                <a:avLst/>
              </a:prstGeom>
              <a:noFill/>
              <a:ln w="28575">
                <a:solidFill>
                  <a:srgbClr val="000000"/>
                </a:solidFill>
                <a:round/>
                <a:headEnd/>
                <a:tailEnd/>
              </a:ln>
            </p:spPr>
          </p:cxnSp>
          <p:cxnSp>
            <p:nvCxnSpPr>
              <p:cNvPr id="87078" name="AutoShape 157"/>
              <p:cNvCxnSpPr>
                <a:cxnSpLocks noChangeShapeType="1"/>
              </p:cNvCxnSpPr>
              <p:nvPr/>
            </p:nvCxnSpPr>
            <p:spPr bwMode="auto">
              <a:xfrm flipH="1">
                <a:off x="6320" y="1442"/>
                <a:ext cx="320" cy="0"/>
              </a:xfrm>
              <a:prstGeom prst="straightConnector1">
                <a:avLst/>
              </a:prstGeom>
              <a:noFill/>
              <a:ln w="28575">
                <a:solidFill>
                  <a:srgbClr val="000000"/>
                </a:solidFill>
                <a:round/>
                <a:headEnd/>
                <a:tailEnd/>
              </a:ln>
            </p:spPr>
          </p:cxnSp>
          <p:cxnSp>
            <p:nvCxnSpPr>
              <p:cNvPr id="87079" name="AutoShape 158"/>
              <p:cNvCxnSpPr>
                <a:cxnSpLocks noChangeShapeType="1"/>
              </p:cNvCxnSpPr>
              <p:nvPr/>
            </p:nvCxnSpPr>
            <p:spPr bwMode="auto">
              <a:xfrm>
                <a:off x="6317" y="1270"/>
                <a:ext cx="1" cy="388"/>
              </a:xfrm>
              <a:prstGeom prst="straightConnector1">
                <a:avLst/>
              </a:prstGeom>
              <a:noFill/>
              <a:ln w="28575">
                <a:solidFill>
                  <a:srgbClr val="000000"/>
                </a:solidFill>
                <a:round/>
                <a:headEnd/>
                <a:tailEnd/>
              </a:ln>
            </p:spPr>
          </p:cxnSp>
          <p:sp>
            <p:nvSpPr>
              <p:cNvPr id="87080" name="AutoShape 159"/>
              <p:cNvSpPr>
                <a:spLocks noChangeAspect="1" noChangeArrowheads="1"/>
              </p:cNvSpPr>
              <p:nvPr/>
            </p:nvSpPr>
            <p:spPr bwMode="auto">
              <a:xfrm rot="2708947">
                <a:off x="6519" y="1391"/>
                <a:ext cx="94" cy="101"/>
              </a:xfrm>
              <a:prstGeom prst="rtTriangle">
                <a:avLst/>
              </a:prstGeom>
              <a:solidFill>
                <a:srgbClr val="FC0128">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7081" name="AutoShape 160"/>
              <p:cNvSpPr>
                <a:spLocks noChangeAspect="1" noChangeArrowheads="1"/>
              </p:cNvSpPr>
              <p:nvPr/>
            </p:nvSpPr>
            <p:spPr bwMode="auto">
              <a:xfrm rot="-8091053">
                <a:off x="6377" y="1391"/>
                <a:ext cx="94" cy="101"/>
              </a:xfrm>
              <a:prstGeom prst="rtTriangle">
                <a:avLst/>
              </a:prstGeom>
              <a:solidFill>
                <a:srgbClr val="FC0128">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7082" name="AutoShape 161"/>
              <p:cNvSpPr>
                <a:spLocks noChangeAspect="1" noChangeArrowheads="1"/>
              </p:cNvSpPr>
              <p:nvPr/>
            </p:nvSpPr>
            <p:spPr bwMode="auto">
              <a:xfrm rot="2708947">
                <a:off x="4204" y="1399"/>
                <a:ext cx="119" cy="125"/>
              </a:xfrm>
              <a:prstGeom prst="rtTriangle">
                <a:avLst/>
              </a:prstGeom>
              <a:solidFill>
                <a:srgbClr val="FFFF00">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7083" name="AutoShape 162"/>
              <p:cNvSpPr>
                <a:spLocks noChangeAspect="1" noChangeArrowheads="1"/>
              </p:cNvSpPr>
              <p:nvPr/>
            </p:nvSpPr>
            <p:spPr bwMode="auto">
              <a:xfrm rot="-8091053">
                <a:off x="4062" y="1364"/>
                <a:ext cx="119" cy="124"/>
              </a:xfrm>
              <a:prstGeom prst="rtTriangle">
                <a:avLst/>
              </a:prstGeom>
              <a:solidFill>
                <a:srgbClr val="FFFF00">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7084" name="AutoShape 163"/>
              <p:cNvSpPr>
                <a:spLocks noChangeAspect="1" noChangeArrowheads="1"/>
              </p:cNvSpPr>
              <p:nvPr/>
            </p:nvSpPr>
            <p:spPr bwMode="auto">
              <a:xfrm rot="2708947">
                <a:off x="4714" y="1236"/>
                <a:ext cx="94" cy="100"/>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7085" name="AutoShape 164"/>
              <p:cNvSpPr>
                <a:spLocks noChangeAspect="1" noChangeArrowheads="1"/>
              </p:cNvSpPr>
              <p:nvPr/>
            </p:nvSpPr>
            <p:spPr bwMode="auto">
              <a:xfrm rot="-8091053">
                <a:off x="4573" y="1234"/>
                <a:ext cx="94" cy="102"/>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7086" name="AutoShape 165"/>
              <p:cNvSpPr>
                <a:spLocks noChangeAspect="1" noChangeArrowheads="1"/>
              </p:cNvSpPr>
              <p:nvPr/>
            </p:nvSpPr>
            <p:spPr bwMode="auto">
              <a:xfrm rot="2708947">
                <a:off x="4702" y="1596"/>
                <a:ext cx="117" cy="125"/>
              </a:xfrm>
              <a:prstGeom prst="rtTriangle">
                <a:avLst/>
              </a:prstGeom>
              <a:solidFill>
                <a:srgbClr val="FFFF00">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7087" name="AutoShape 166"/>
              <p:cNvSpPr>
                <a:spLocks noChangeAspect="1" noChangeArrowheads="1"/>
              </p:cNvSpPr>
              <p:nvPr/>
            </p:nvSpPr>
            <p:spPr bwMode="auto">
              <a:xfrm rot="-8091053">
                <a:off x="4559" y="1563"/>
                <a:ext cx="120" cy="124"/>
              </a:xfrm>
              <a:prstGeom prst="rtTriangle">
                <a:avLst/>
              </a:prstGeom>
              <a:solidFill>
                <a:srgbClr val="FFFF00">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7088" name="AutoShape 167"/>
              <p:cNvSpPr>
                <a:spLocks noChangeAspect="1" noChangeArrowheads="1"/>
              </p:cNvSpPr>
              <p:nvPr/>
            </p:nvSpPr>
            <p:spPr bwMode="auto">
              <a:xfrm rot="2708947">
                <a:off x="5981" y="1228"/>
                <a:ext cx="95" cy="100"/>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7089" name="AutoShape 168"/>
              <p:cNvSpPr>
                <a:spLocks noChangeAspect="1" noChangeArrowheads="1"/>
              </p:cNvSpPr>
              <p:nvPr/>
            </p:nvSpPr>
            <p:spPr bwMode="auto">
              <a:xfrm rot="-8091053">
                <a:off x="5840" y="1227"/>
                <a:ext cx="97" cy="101"/>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7090" name="AutoShape 169"/>
              <p:cNvSpPr>
                <a:spLocks noChangeAspect="1" noChangeArrowheads="1"/>
              </p:cNvSpPr>
              <p:nvPr/>
            </p:nvSpPr>
            <p:spPr bwMode="auto">
              <a:xfrm rot="2708947">
                <a:off x="5981" y="1588"/>
                <a:ext cx="95" cy="100"/>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7091" name="AutoShape 170"/>
              <p:cNvSpPr>
                <a:spLocks noChangeAspect="1" noChangeArrowheads="1"/>
              </p:cNvSpPr>
              <p:nvPr/>
            </p:nvSpPr>
            <p:spPr bwMode="auto">
              <a:xfrm rot="-8091053">
                <a:off x="5840" y="1587"/>
                <a:ext cx="95" cy="101"/>
              </a:xfrm>
              <a:prstGeom prst="rtTriangle">
                <a:avLst/>
              </a:prstGeom>
              <a:solidFill>
                <a:srgbClr val="8CF4EA">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7092" name="Line 171"/>
              <p:cNvSpPr>
                <a:spLocks noChangeShapeType="1"/>
              </p:cNvSpPr>
              <p:nvPr/>
            </p:nvSpPr>
            <p:spPr bwMode="auto">
              <a:xfrm>
                <a:off x="5020" y="1270"/>
                <a:ext cx="0" cy="285"/>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7093" name="Arc 172"/>
              <p:cNvSpPr>
                <a:spLocks/>
              </p:cNvSpPr>
              <p:nvPr/>
            </p:nvSpPr>
            <p:spPr bwMode="auto">
              <a:xfrm rot="5400000" flipH="1">
                <a:off x="5004" y="1573"/>
                <a:ext cx="167" cy="131"/>
              </a:xfrm>
              <a:custGeom>
                <a:avLst/>
                <a:gdLst>
                  <a:gd name="T0" fmla="*/ 0 w 43151"/>
                  <a:gd name="T1" fmla="*/ 0 h 21600"/>
                  <a:gd name="T2" fmla="*/ 0 w 43151"/>
                  <a:gd name="T3" fmla="*/ 0 h 21600"/>
                  <a:gd name="T4" fmla="*/ 0 w 43151"/>
                  <a:gd name="T5" fmla="*/ 0 h 21600"/>
                  <a:gd name="T6" fmla="*/ 0 60000 65536"/>
                  <a:gd name="T7" fmla="*/ 0 60000 65536"/>
                  <a:gd name="T8" fmla="*/ 0 60000 65536"/>
                  <a:gd name="T9" fmla="*/ 0 w 43151"/>
                  <a:gd name="T10" fmla="*/ 0 h 21600"/>
                  <a:gd name="T11" fmla="*/ 43151 w 43151"/>
                  <a:gd name="T12" fmla="*/ 21600 h 21600"/>
                </a:gdLst>
                <a:ahLst/>
                <a:cxnLst>
                  <a:cxn ang="T6">
                    <a:pos x="T0" y="T1"/>
                  </a:cxn>
                  <a:cxn ang="T7">
                    <a:pos x="T2" y="T3"/>
                  </a:cxn>
                  <a:cxn ang="T8">
                    <a:pos x="T4" y="T5"/>
                  </a:cxn>
                </a:cxnLst>
                <a:rect l="T9" t="T10" r="T11" b="T12"/>
                <a:pathLst>
                  <a:path w="43151" h="21600" fill="none" extrusionOk="0">
                    <a:moveTo>
                      <a:pt x="-1" y="20149"/>
                    </a:moveTo>
                    <a:cubicBezTo>
                      <a:pt x="762" y="8809"/>
                      <a:pt x="10184" y="-1"/>
                      <a:pt x="21551" y="-1"/>
                    </a:cubicBezTo>
                    <a:cubicBezTo>
                      <a:pt x="33480" y="-1"/>
                      <a:pt x="43151" y="9670"/>
                      <a:pt x="43151" y="21600"/>
                    </a:cubicBezTo>
                  </a:path>
                  <a:path w="43151" h="21600" stroke="0" extrusionOk="0">
                    <a:moveTo>
                      <a:pt x="-1" y="20149"/>
                    </a:moveTo>
                    <a:cubicBezTo>
                      <a:pt x="762" y="8809"/>
                      <a:pt x="10184" y="-1"/>
                      <a:pt x="21551" y="-1"/>
                    </a:cubicBezTo>
                    <a:cubicBezTo>
                      <a:pt x="33480" y="-1"/>
                      <a:pt x="43151" y="9670"/>
                      <a:pt x="43151" y="21600"/>
                    </a:cubicBezTo>
                    <a:lnTo>
                      <a:pt x="21551" y="21600"/>
                    </a:lnTo>
                    <a:close/>
                  </a:path>
                </a:pathLst>
              </a:cu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7094" name="Line 173"/>
              <p:cNvSpPr>
                <a:spLocks noChangeShapeType="1"/>
              </p:cNvSpPr>
              <p:nvPr/>
            </p:nvSpPr>
            <p:spPr bwMode="auto">
              <a:xfrm>
                <a:off x="5032" y="1722"/>
                <a:ext cx="0" cy="286"/>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7095" name="Line 174"/>
              <p:cNvSpPr>
                <a:spLocks noChangeShapeType="1"/>
              </p:cNvSpPr>
              <p:nvPr/>
            </p:nvSpPr>
            <p:spPr bwMode="auto">
              <a:xfrm>
                <a:off x="5257" y="1659"/>
                <a:ext cx="0" cy="285"/>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7096" name="Arc 175"/>
              <p:cNvSpPr>
                <a:spLocks/>
              </p:cNvSpPr>
              <p:nvPr/>
            </p:nvSpPr>
            <p:spPr bwMode="auto">
              <a:xfrm rot="5400000" flipH="1">
                <a:off x="5242" y="1961"/>
                <a:ext cx="166" cy="131"/>
              </a:xfrm>
              <a:custGeom>
                <a:avLst/>
                <a:gdLst>
                  <a:gd name="T0" fmla="*/ 0 w 43151"/>
                  <a:gd name="T1" fmla="*/ 0 h 21600"/>
                  <a:gd name="T2" fmla="*/ 0 w 43151"/>
                  <a:gd name="T3" fmla="*/ 0 h 21600"/>
                  <a:gd name="T4" fmla="*/ 0 w 43151"/>
                  <a:gd name="T5" fmla="*/ 0 h 21600"/>
                  <a:gd name="T6" fmla="*/ 0 60000 65536"/>
                  <a:gd name="T7" fmla="*/ 0 60000 65536"/>
                  <a:gd name="T8" fmla="*/ 0 60000 65536"/>
                  <a:gd name="T9" fmla="*/ 0 w 43151"/>
                  <a:gd name="T10" fmla="*/ 0 h 21600"/>
                  <a:gd name="T11" fmla="*/ 43151 w 43151"/>
                  <a:gd name="T12" fmla="*/ 21600 h 21600"/>
                </a:gdLst>
                <a:ahLst/>
                <a:cxnLst>
                  <a:cxn ang="T6">
                    <a:pos x="T0" y="T1"/>
                  </a:cxn>
                  <a:cxn ang="T7">
                    <a:pos x="T2" y="T3"/>
                  </a:cxn>
                  <a:cxn ang="T8">
                    <a:pos x="T4" y="T5"/>
                  </a:cxn>
                </a:cxnLst>
                <a:rect l="T9" t="T10" r="T11" b="T12"/>
                <a:pathLst>
                  <a:path w="43151" h="21600" fill="none" extrusionOk="0">
                    <a:moveTo>
                      <a:pt x="-1" y="20149"/>
                    </a:moveTo>
                    <a:cubicBezTo>
                      <a:pt x="762" y="8809"/>
                      <a:pt x="10184" y="-1"/>
                      <a:pt x="21551" y="-1"/>
                    </a:cubicBezTo>
                    <a:cubicBezTo>
                      <a:pt x="33480" y="-1"/>
                      <a:pt x="43151" y="9670"/>
                      <a:pt x="43151" y="21600"/>
                    </a:cubicBezTo>
                  </a:path>
                  <a:path w="43151" h="21600" stroke="0" extrusionOk="0">
                    <a:moveTo>
                      <a:pt x="-1" y="20149"/>
                    </a:moveTo>
                    <a:cubicBezTo>
                      <a:pt x="762" y="8809"/>
                      <a:pt x="10184" y="-1"/>
                      <a:pt x="21551" y="-1"/>
                    </a:cubicBezTo>
                    <a:cubicBezTo>
                      <a:pt x="33480" y="-1"/>
                      <a:pt x="43151" y="9670"/>
                      <a:pt x="43151" y="21600"/>
                    </a:cubicBezTo>
                    <a:lnTo>
                      <a:pt x="21551" y="21600"/>
                    </a:lnTo>
                    <a:close/>
                  </a:path>
                </a:pathLst>
              </a:cu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7097" name="Line 176"/>
              <p:cNvSpPr>
                <a:spLocks noChangeShapeType="1"/>
              </p:cNvSpPr>
              <p:nvPr/>
            </p:nvSpPr>
            <p:spPr bwMode="auto">
              <a:xfrm>
                <a:off x="5271" y="2110"/>
                <a:ext cx="0" cy="285"/>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7098" name="Rectangle 177"/>
              <p:cNvSpPr>
                <a:spLocks noChangeArrowheads="1"/>
              </p:cNvSpPr>
              <p:nvPr/>
            </p:nvSpPr>
            <p:spPr bwMode="auto">
              <a:xfrm>
                <a:off x="3336" y="1894"/>
                <a:ext cx="699" cy="586"/>
              </a:xfrm>
              <a:prstGeom prst="rect">
                <a:avLst/>
              </a:prstGeom>
              <a:solidFill>
                <a:srgbClr val="8CF4EA">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7099" name="Rectangle 178"/>
              <p:cNvSpPr>
                <a:spLocks noChangeArrowheads="1"/>
              </p:cNvSpPr>
              <p:nvPr/>
            </p:nvSpPr>
            <p:spPr bwMode="auto">
              <a:xfrm>
                <a:off x="6647" y="1894"/>
                <a:ext cx="698" cy="586"/>
              </a:xfrm>
              <a:prstGeom prst="rect">
                <a:avLst/>
              </a:prstGeom>
              <a:solidFill>
                <a:srgbClr val="8CF4EA">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7100" name="Line 179"/>
              <p:cNvSpPr>
                <a:spLocks noChangeShapeType="1"/>
              </p:cNvSpPr>
              <p:nvPr/>
            </p:nvSpPr>
            <p:spPr bwMode="auto">
              <a:xfrm>
                <a:off x="7347" y="2188"/>
                <a:ext cx="504" cy="0"/>
              </a:xfrm>
              <a:prstGeom prst="line">
                <a:avLst/>
              </a:prstGeom>
              <a:noFill/>
              <a:ln w="28575">
                <a:solidFill>
                  <a:srgbClr val="000000"/>
                </a:solidFill>
                <a:round/>
                <a:headEnd/>
                <a:tailEnd/>
              </a:ln>
            </p:spPr>
            <p:txBody>
              <a:bodyPr wrap="none" lIns="173736" tIns="82296" rIns="173736" bIns="82296" anchor="ctr">
                <a:prstTxWarp prst="textNoShape">
                  <a:avLst/>
                </a:prstTxWarp>
                <a:spAutoFit/>
              </a:bodyPr>
              <a:lstStyle/>
              <a:p>
                <a:endParaRPr lang="en-US"/>
              </a:p>
            </p:txBody>
          </p:sp>
          <p:sp>
            <p:nvSpPr>
              <p:cNvPr id="87101" name="AutoShape 180"/>
              <p:cNvSpPr>
                <a:spLocks noChangeAspect="1" noChangeArrowheads="1"/>
              </p:cNvSpPr>
              <p:nvPr/>
            </p:nvSpPr>
            <p:spPr bwMode="auto">
              <a:xfrm rot="2708947">
                <a:off x="7601" y="2139"/>
                <a:ext cx="95" cy="100"/>
              </a:xfrm>
              <a:prstGeom prst="rtTriangle">
                <a:avLst/>
              </a:prstGeom>
              <a:solidFill>
                <a:srgbClr val="FC0128">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7102" name="AutoShape 181"/>
              <p:cNvSpPr>
                <a:spLocks noChangeAspect="1" noChangeArrowheads="1"/>
              </p:cNvSpPr>
              <p:nvPr/>
            </p:nvSpPr>
            <p:spPr bwMode="auto">
              <a:xfrm rot="-8091053">
                <a:off x="7460" y="2139"/>
                <a:ext cx="95" cy="98"/>
              </a:xfrm>
              <a:prstGeom prst="rtTriangle">
                <a:avLst/>
              </a:prstGeom>
              <a:solidFill>
                <a:srgbClr val="FC0128">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cxnSp>
            <p:nvCxnSpPr>
              <p:cNvPr id="87103" name="AutoShape 182"/>
              <p:cNvCxnSpPr>
                <a:cxnSpLocks noChangeShapeType="1"/>
              </p:cNvCxnSpPr>
              <p:nvPr/>
            </p:nvCxnSpPr>
            <p:spPr bwMode="auto">
              <a:xfrm>
                <a:off x="4044" y="2187"/>
                <a:ext cx="316" cy="0"/>
              </a:xfrm>
              <a:prstGeom prst="straightConnector1">
                <a:avLst/>
              </a:prstGeom>
              <a:noFill/>
              <a:ln w="28575">
                <a:solidFill>
                  <a:srgbClr val="000000"/>
                </a:solidFill>
                <a:round/>
                <a:headEnd/>
                <a:tailEnd/>
              </a:ln>
            </p:spPr>
          </p:cxnSp>
          <p:cxnSp>
            <p:nvCxnSpPr>
              <p:cNvPr id="87104" name="AutoShape 183"/>
              <p:cNvCxnSpPr>
                <a:cxnSpLocks noChangeShapeType="1"/>
              </p:cNvCxnSpPr>
              <p:nvPr/>
            </p:nvCxnSpPr>
            <p:spPr bwMode="auto">
              <a:xfrm>
                <a:off x="4353" y="2011"/>
                <a:ext cx="0" cy="386"/>
              </a:xfrm>
              <a:prstGeom prst="straightConnector1">
                <a:avLst/>
              </a:prstGeom>
              <a:noFill/>
              <a:ln w="28575">
                <a:solidFill>
                  <a:srgbClr val="000000"/>
                </a:solidFill>
                <a:round/>
                <a:headEnd/>
                <a:tailEnd/>
              </a:ln>
            </p:spPr>
          </p:cxnSp>
          <p:cxnSp>
            <p:nvCxnSpPr>
              <p:cNvPr id="87105" name="AutoShape 184"/>
              <p:cNvCxnSpPr>
                <a:cxnSpLocks noChangeShapeType="1"/>
              </p:cNvCxnSpPr>
              <p:nvPr/>
            </p:nvCxnSpPr>
            <p:spPr bwMode="auto">
              <a:xfrm>
                <a:off x="4346" y="2391"/>
                <a:ext cx="1971" cy="0"/>
              </a:xfrm>
              <a:prstGeom prst="straightConnector1">
                <a:avLst/>
              </a:prstGeom>
              <a:noFill/>
              <a:ln w="28575">
                <a:solidFill>
                  <a:srgbClr val="000000"/>
                </a:solidFill>
                <a:round/>
                <a:headEnd/>
                <a:tailEnd/>
              </a:ln>
            </p:spPr>
          </p:cxnSp>
          <p:cxnSp>
            <p:nvCxnSpPr>
              <p:cNvPr id="87106" name="AutoShape 185"/>
              <p:cNvCxnSpPr>
                <a:cxnSpLocks noChangeShapeType="1"/>
              </p:cNvCxnSpPr>
              <p:nvPr/>
            </p:nvCxnSpPr>
            <p:spPr bwMode="auto">
              <a:xfrm flipH="1">
                <a:off x="6320" y="2183"/>
                <a:ext cx="320" cy="0"/>
              </a:xfrm>
              <a:prstGeom prst="straightConnector1">
                <a:avLst/>
              </a:prstGeom>
              <a:noFill/>
              <a:ln w="28575">
                <a:solidFill>
                  <a:srgbClr val="000000"/>
                </a:solidFill>
                <a:round/>
                <a:headEnd/>
                <a:tailEnd/>
              </a:ln>
            </p:spPr>
          </p:cxnSp>
          <p:cxnSp>
            <p:nvCxnSpPr>
              <p:cNvPr id="87107" name="AutoShape 186"/>
              <p:cNvCxnSpPr>
                <a:cxnSpLocks noChangeShapeType="1"/>
              </p:cNvCxnSpPr>
              <p:nvPr/>
            </p:nvCxnSpPr>
            <p:spPr bwMode="auto">
              <a:xfrm>
                <a:off x="6317" y="2011"/>
                <a:ext cx="1" cy="388"/>
              </a:xfrm>
              <a:prstGeom prst="straightConnector1">
                <a:avLst/>
              </a:prstGeom>
              <a:noFill/>
              <a:ln w="28575">
                <a:solidFill>
                  <a:srgbClr val="000000"/>
                </a:solidFill>
                <a:round/>
                <a:headEnd/>
                <a:tailEnd/>
              </a:ln>
            </p:spPr>
          </p:cxnSp>
          <p:sp>
            <p:nvSpPr>
              <p:cNvPr id="87108" name="AutoShape 187"/>
              <p:cNvSpPr>
                <a:spLocks noChangeAspect="1" noChangeArrowheads="1"/>
              </p:cNvSpPr>
              <p:nvPr/>
            </p:nvSpPr>
            <p:spPr bwMode="auto">
              <a:xfrm rot="2708947">
                <a:off x="6518" y="2132"/>
                <a:ext cx="95" cy="101"/>
              </a:xfrm>
              <a:prstGeom prst="rtTriangle">
                <a:avLst/>
              </a:prstGeom>
              <a:solidFill>
                <a:srgbClr val="FC0128">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7109" name="AutoShape 188"/>
              <p:cNvSpPr>
                <a:spLocks noChangeAspect="1" noChangeArrowheads="1"/>
              </p:cNvSpPr>
              <p:nvPr/>
            </p:nvSpPr>
            <p:spPr bwMode="auto">
              <a:xfrm rot="-8091053">
                <a:off x="6376" y="2132"/>
                <a:ext cx="95" cy="101"/>
              </a:xfrm>
              <a:prstGeom prst="rtTriangle">
                <a:avLst/>
              </a:prstGeom>
              <a:solidFill>
                <a:srgbClr val="FC0128">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7110" name="AutoShape 189"/>
              <p:cNvSpPr>
                <a:spLocks noChangeAspect="1" noChangeArrowheads="1"/>
              </p:cNvSpPr>
              <p:nvPr/>
            </p:nvSpPr>
            <p:spPr bwMode="auto">
              <a:xfrm rot="2708947">
                <a:off x="4217" y="2135"/>
                <a:ext cx="94" cy="100"/>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7111" name="AutoShape 190"/>
              <p:cNvSpPr>
                <a:spLocks noChangeAspect="1" noChangeArrowheads="1"/>
              </p:cNvSpPr>
              <p:nvPr/>
            </p:nvSpPr>
            <p:spPr bwMode="auto">
              <a:xfrm rot="-8091053">
                <a:off x="4075" y="2135"/>
                <a:ext cx="95" cy="98"/>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7112" name="AutoShape 191"/>
              <p:cNvSpPr>
                <a:spLocks noChangeAspect="1" noChangeArrowheads="1"/>
              </p:cNvSpPr>
              <p:nvPr/>
            </p:nvSpPr>
            <p:spPr bwMode="auto">
              <a:xfrm rot="2708947">
                <a:off x="4714" y="1975"/>
                <a:ext cx="95" cy="101"/>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7113" name="AutoShape 192"/>
              <p:cNvSpPr>
                <a:spLocks noChangeAspect="1" noChangeArrowheads="1"/>
              </p:cNvSpPr>
              <p:nvPr/>
            </p:nvSpPr>
            <p:spPr bwMode="auto">
              <a:xfrm rot="-8091053">
                <a:off x="4571" y="1974"/>
                <a:ext cx="98" cy="101"/>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7114" name="AutoShape 193"/>
              <p:cNvSpPr>
                <a:spLocks noChangeAspect="1" noChangeArrowheads="1"/>
              </p:cNvSpPr>
              <p:nvPr/>
            </p:nvSpPr>
            <p:spPr bwMode="auto">
              <a:xfrm rot="2708947">
                <a:off x="4714" y="2333"/>
                <a:ext cx="95" cy="101"/>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7115" name="AutoShape 194"/>
              <p:cNvSpPr>
                <a:spLocks noChangeAspect="1" noChangeArrowheads="1"/>
              </p:cNvSpPr>
              <p:nvPr/>
            </p:nvSpPr>
            <p:spPr bwMode="auto">
              <a:xfrm rot="-8091053">
                <a:off x="4573" y="2333"/>
                <a:ext cx="95" cy="101"/>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7116" name="AutoShape 195"/>
              <p:cNvSpPr>
                <a:spLocks noChangeAspect="1" noChangeArrowheads="1"/>
              </p:cNvSpPr>
              <p:nvPr/>
            </p:nvSpPr>
            <p:spPr bwMode="auto">
              <a:xfrm rot="2708947">
                <a:off x="5982" y="1969"/>
                <a:ext cx="94" cy="100"/>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7117" name="AutoShape 196"/>
              <p:cNvSpPr>
                <a:spLocks noChangeAspect="1" noChangeArrowheads="1"/>
              </p:cNvSpPr>
              <p:nvPr/>
            </p:nvSpPr>
            <p:spPr bwMode="auto">
              <a:xfrm rot="-8091053">
                <a:off x="5841" y="1968"/>
                <a:ext cx="94" cy="101"/>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7118" name="AutoShape 197"/>
              <p:cNvSpPr>
                <a:spLocks noChangeAspect="1" noChangeArrowheads="1"/>
              </p:cNvSpPr>
              <p:nvPr/>
            </p:nvSpPr>
            <p:spPr bwMode="auto">
              <a:xfrm rot="2708947">
                <a:off x="5981" y="2329"/>
                <a:ext cx="95" cy="100"/>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7119" name="AutoShape 198"/>
              <p:cNvSpPr>
                <a:spLocks noChangeAspect="1" noChangeArrowheads="1"/>
              </p:cNvSpPr>
              <p:nvPr/>
            </p:nvSpPr>
            <p:spPr bwMode="auto">
              <a:xfrm rot="-8091053">
                <a:off x="5840" y="2328"/>
                <a:ext cx="97" cy="101"/>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7120" name="Rectangle 199"/>
              <p:cNvSpPr>
                <a:spLocks noChangeArrowheads="1"/>
              </p:cNvSpPr>
              <p:nvPr/>
            </p:nvSpPr>
            <p:spPr bwMode="auto">
              <a:xfrm>
                <a:off x="3336" y="2635"/>
                <a:ext cx="699" cy="584"/>
              </a:xfrm>
              <a:prstGeom prst="rect">
                <a:avLst/>
              </a:prstGeom>
              <a:solidFill>
                <a:srgbClr val="8CF4EA">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7121" name="Rectangle 200"/>
              <p:cNvSpPr>
                <a:spLocks noChangeArrowheads="1"/>
              </p:cNvSpPr>
              <p:nvPr/>
            </p:nvSpPr>
            <p:spPr bwMode="auto">
              <a:xfrm>
                <a:off x="6647" y="2635"/>
                <a:ext cx="698" cy="584"/>
              </a:xfrm>
              <a:prstGeom prst="rect">
                <a:avLst/>
              </a:prstGeom>
              <a:solidFill>
                <a:srgbClr val="8CF4EA">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7122" name="Line 201"/>
              <p:cNvSpPr>
                <a:spLocks noChangeShapeType="1"/>
              </p:cNvSpPr>
              <p:nvPr/>
            </p:nvSpPr>
            <p:spPr bwMode="auto">
              <a:xfrm>
                <a:off x="7347" y="2928"/>
                <a:ext cx="504" cy="0"/>
              </a:xfrm>
              <a:prstGeom prst="line">
                <a:avLst/>
              </a:prstGeom>
              <a:noFill/>
              <a:ln w="28575">
                <a:solidFill>
                  <a:srgbClr val="000000"/>
                </a:solidFill>
                <a:round/>
                <a:headEnd/>
                <a:tailEnd/>
              </a:ln>
            </p:spPr>
            <p:txBody>
              <a:bodyPr wrap="none" lIns="173736" tIns="82296" rIns="173736" bIns="82296" anchor="ctr">
                <a:prstTxWarp prst="textNoShape">
                  <a:avLst/>
                </a:prstTxWarp>
                <a:spAutoFit/>
              </a:bodyPr>
              <a:lstStyle/>
              <a:p>
                <a:endParaRPr lang="en-US"/>
              </a:p>
            </p:txBody>
          </p:sp>
          <p:sp>
            <p:nvSpPr>
              <p:cNvPr id="87123" name="AutoShape 202"/>
              <p:cNvSpPr>
                <a:spLocks noChangeAspect="1" noChangeArrowheads="1"/>
              </p:cNvSpPr>
              <p:nvPr/>
            </p:nvSpPr>
            <p:spPr bwMode="auto">
              <a:xfrm rot="2708947">
                <a:off x="7602" y="2879"/>
                <a:ext cx="94" cy="100"/>
              </a:xfrm>
              <a:prstGeom prst="rtTriangle">
                <a:avLst/>
              </a:prstGeom>
              <a:solidFill>
                <a:srgbClr val="FC0128">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7124" name="AutoShape 203"/>
              <p:cNvSpPr>
                <a:spLocks noChangeAspect="1" noChangeArrowheads="1"/>
              </p:cNvSpPr>
              <p:nvPr/>
            </p:nvSpPr>
            <p:spPr bwMode="auto">
              <a:xfrm rot="-8091053">
                <a:off x="7461" y="2878"/>
                <a:ext cx="94" cy="98"/>
              </a:xfrm>
              <a:prstGeom prst="rtTriangle">
                <a:avLst/>
              </a:prstGeom>
              <a:solidFill>
                <a:srgbClr val="FC0128">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cxnSp>
            <p:nvCxnSpPr>
              <p:cNvPr id="87125" name="AutoShape 204"/>
              <p:cNvCxnSpPr>
                <a:cxnSpLocks noChangeShapeType="1"/>
              </p:cNvCxnSpPr>
              <p:nvPr/>
            </p:nvCxnSpPr>
            <p:spPr bwMode="auto">
              <a:xfrm>
                <a:off x="4044" y="2928"/>
                <a:ext cx="316" cy="0"/>
              </a:xfrm>
              <a:prstGeom prst="straightConnector1">
                <a:avLst/>
              </a:prstGeom>
              <a:noFill/>
              <a:ln w="28575">
                <a:solidFill>
                  <a:srgbClr val="000000"/>
                </a:solidFill>
                <a:round/>
                <a:headEnd/>
                <a:tailEnd/>
              </a:ln>
            </p:spPr>
          </p:cxnSp>
          <p:cxnSp>
            <p:nvCxnSpPr>
              <p:cNvPr id="87126" name="AutoShape 205"/>
              <p:cNvCxnSpPr>
                <a:cxnSpLocks noChangeShapeType="1"/>
              </p:cNvCxnSpPr>
              <p:nvPr/>
            </p:nvCxnSpPr>
            <p:spPr bwMode="auto">
              <a:xfrm>
                <a:off x="4353" y="2752"/>
                <a:ext cx="0" cy="386"/>
              </a:xfrm>
              <a:prstGeom prst="straightConnector1">
                <a:avLst/>
              </a:prstGeom>
              <a:noFill/>
              <a:ln w="28575">
                <a:solidFill>
                  <a:srgbClr val="000000"/>
                </a:solidFill>
                <a:round/>
                <a:headEnd/>
                <a:tailEnd/>
              </a:ln>
            </p:spPr>
          </p:cxnSp>
          <p:cxnSp>
            <p:nvCxnSpPr>
              <p:cNvPr id="87127" name="AutoShape 206"/>
              <p:cNvCxnSpPr>
                <a:cxnSpLocks noChangeShapeType="1"/>
              </p:cNvCxnSpPr>
              <p:nvPr/>
            </p:nvCxnSpPr>
            <p:spPr bwMode="auto">
              <a:xfrm>
                <a:off x="4346" y="3132"/>
                <a:ext cx="1971" cy="0"/>
              </a:xfrm>
              <a:prstGeom prst="straightConnector1">
                <a:avLst/>
              </a:prstGeom>
              <a:noFill/>
              <a:ln w="28575">
                <a:solidFill>
                  <a:srgbClr val="000000"/>
                </a:solidFill>
                <a:round/>
                <a:headEnd/>
                <a:tailEnd/>
              </a:ln>
            </p:spPr>
          </p:cxnSp>
          <p:cxnSp>
            <p:nvCxnSpPr>
              <p:cNvPr id="87128" name="AutoShape 207"/>
              <p:cNvCxnSpPr>
                <a:cxnSpLocks noChangeShapeType="1"/>
              </p:cNvCxnSpPr>
              <p:nvPr/>
            </p:nvCxnSpPr>
            <p:spPr bwMode="auto">
              <a:xfrm flipH="1">
                <a:off x="6320" y="2924"/>
                <a:ext cx="320" cy="1"/>
              </a:xfrm>
              <a:prstGeom prst="straightConnector1">
                <a:avLst/>
              </a:prstGeom>
              <a:noFill/>
              <a:ln w="28575">
                <a:solidFill>
                  <a:srgbClr val="000000"/>
                </a:solidFill>
                <a:round/>
                <a:headEnd/>
                <a:tailEnd/>
              </a:ln>
            </p:spPr>
          </p:cxnSp>
          <p:cxnSp>
            <p:nvCxnSpPr>
              <p:cNvPr id="87129" name="AutoShape 208"/>
              <p:cNvCxnSpPr>
                <a:cxnSpLocks noChangeShapeType="1"/>
              </p:cNvCxnSpPr>
              <p:nvPr/>
            </p:nvCxnSpPr>
            <p:spPr bwMode="auto">
              <a:xfrm>
                <a:off x="6317" y="2752"/>
                <a:ext cx="1" cy="388"/>
              </a:xfrm>
              <a:prstGeom prst="straightConnector1">
                <a:avLst/>
              </a:prstGeom>
              <a:noFill/>
              <a:ln w="28575">
                <a:solidFill>
                  <a:srgbClr val="000000"/>
                </a:solidFill>
                <a:round/>
                <a:headEnd/>
                <a:tailEnd/>
              </a:ln>
            </p:spPr>
          </p:cxnSp>
          <p:sp>
            <p:nvSpPr>
              <p:cNvPr id="87130" name="AutoShape 209"/>
              <p:cNvSpPr>
                <a:spLocks noChangeAspect="1" noChangeArrowheads="1"/>
              </p:cNvSpPr>
              <p:nvPr/>
            </p:nvSpPr>
            <p:spPr bwMode="auto">
              <a:xfrm rot="2708947">
                <a:off x="4216" y="2876"/>
                <a:ext cx="95" cy="100"/>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7131" name="AutoShape 210"/>
              <p:cNvSpPr>
                <a:spLocks noChangeAspect="1" noChangeArrowheads="1"/>
              </p:cNvSpPr>
              <p:nvPr/>
            </p:nvSpPr>
            <p:spPr bwMode="auto">
              <a:xfrm rot="-8091053">
                <a:off x="4076" y="2876"/>
                <a:ext cx="94" cy="98"/>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7132" name="AutoShape 211"/>
              <p:cNvSpPr>
                <a:spLocks noChangeAspect="1" noChangeArrowheads="1"/>
              </p:cNvSpPr>
              <p:nvPr/>
            </p:nvSpPr>
            <p:spPr bwMode="auto">
              <a:xfrm rot="2708947">
                <a:off x="4715" y="3075"/>
                <a:ext cx="94" cy="101"/>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7133" name="AutoShape 212"/>
              <p:cNvSpPr>
                <a:spLocks noChangeAspect="1" noChangeArrowheads="1"/>
              </p:cNvSpPr>
              <p:nvPr/>
            </p:nvSpPr>
            <p:spPr bwMode="auto">
              <a:xfrm rot="-8091053">
                <a:off x="4572" y="3074"/>
                <a:ext cx="97" cy="101"/>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7134" name="Line 213"/>
              <p:cNvSpPr>
                <a:spLocks noChangeShapeType="1"/>
              </p:cNvSpPr>
              <p:nvPr/>
            </p:nvSpPr>
            <p:spPr bwMode="auto">
              <a:xfrm>
                <a:off x="5637" y="2392"/>
                <a:ext cx="0" cy="285"/>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7135" name="Arc 214"/>
              <p:cNvSpPr>
                <a:spLocks/>
              </p:cNvSpPr>
              <p:nvPr/>
            </p:nvSpPr>
            <p:spPr bwMode="auto">
              <a:xfrm rot="5400000" flipH="1">
                <a:off x="5620" y="2695"/>
                <a:ext cx="167" cy="131"/>
              </a:xfrm>
              <a:custGeom>
                <a:avLst/>
                <a:gdLst>
                  <a:gd name="T0" fmla="*/ 0 w 43151"/>
                  <a:gd name="T1" fmla="*/ 0 h 21600"/>
                  <a:gd name="T2" fmla="*/ 0 w 43151"/>
                  <a:gd name="T3" fmla="*/ 0 h 21600"/>
                  <a:gd name="T4" fmla="*/ 0 w 43151"/>
                  <a:gd name="T5" fmla="*/ 0 h 21600"/>
                  <a:gd name="T6" fmla="*/ 0 60000 65536"/>
                  <a:gd name="T7" fmla="*/ 0 60000 65536"/>
                  <a:gd name="T8" fmla="*/ 0 60000 65536"/>
                  <a:gd name="T9" fmla="*/ 0 w 43151"/>
                  <a:gd name="T10" fmla="*/ 0 h 21600"/>
                  <a:gd name="T11" fmla="*/ 43151 w 43151"/>
                  <a:gd name="T12" fmla="*/ 21600 h 21600"/>
                </a:gdLst>
                <a:ahLst/>
                <a:cxnLst>
                  <a:cxn ang="T6">
                    <a:pos x="T0" y="T1"/>
                  </a:cxn>
                  <a:cxn ang="T7">
                    <a:pos x="T2" y="T3"/>
                  </a:cxn>
                  <a:cxn ang="T8">
                    <a:pos x="T4" y="T5"/>
                  </a:cxn>
                </a:cxnLst>
                <a:rect l="T9" t="T10" r="T11" b="T12"/>
                <a:pathLst>
                  <a:path w="43151" h="21600" fill="none" extrusionOk="0">
                    <a:moveTo>
                      <a:pt x="-1" y="20149"/>
                    </a:moveTo>
                    <a:cubicBezTo>
                      <a:pt x="762" y="8809"/>
                      <a:pt x="10184" y="-1"/>
                      <a:pt x="21551" y="-1"/>
                    </a:cubicBezTo>
                    <a:cubicBezTo>
                      <a:pt x="33480" y="-1"/>
                      <a:pt x="43151" y="9670"/>
                      <a:pt x="43151" y="21600"/>
                    </a:cubicBezTo>
                  </a:path>
                  <a:path w="43151" h="21600" stroke="0" extrusionOk="0">
                    <a:moveTo>
                      <a:pt x="-1" y="20149"/>
                    </a:moveTo>
                    <a:cubicBezTo>
                      <a:pt x="762" y="8809"/>
                      <a:pt x="10184" y="-1"/>
                      <a:pt x="21551" y="-1"/>
                    </a:cubicBezTo>
                    <a:cubicBezTo>
                      <a:pt x="33480" y="-1"/>
                      <a:pt x="43151" y="9670"/>
                      <a:pt x="43151" y="21600"/>
                    </a:cubicBezTo>
                    <a:lnTo>
                      <a:pt x="21551" y="21600"/>
                    </a:lnTo>
                    <a:close/>
                  </a:path>
                </a:pathLst>
              </a:cu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7136" name="Line 215"/>
              <p:cNvSpPr>
                <a:spLocks noChangeShapeType="1"/>
              </p:cNvSpPr>
              <p:nvPr/>
            </p:nvSpPr>
            <p:spPr bwMode="auto">
              <a:xfrm>
                <a:off x="5650" y="2844"/>
                <a:ext cx="0" cy="285"/>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7137" name="AutoShape 216"/>
              <p:cNvSpPr>
                <a:spLocks noChangeAspect="1" noChangeArrowheads="1"/>
              </p:cNvSpPr>
              <p:nvPr/>
            </p:nvSpPr>
            <p:spPr bwMode="auto">
              <a:xfrm rot="2708947">
                <a:off x="5454" y="2339"/>
                <a:ext cx="117" cy="124"/>
              </a:xfrm>
              <a:prstGeom prst="rtTriangle">
                <a:avLst/>
              </a:prstGeom>
              <a:solidFill>
                <a:srgbClr val="FFFF00">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7138" name="AutoShape 217"/>
              <p:cNvSpPr>
                <a:spLocks noChangeAspect="1" noChangeArrowheads="1"/>
              </p:cNvSpPr>
              <p:nvPr/>
            </p:nvSpPr>
            <p:spPr bwMode="auto">
              <a:xfrm rot="-8091053">
                <a:off x="5311" y="2306"/>
                <a:ext cx="119" cy="123"/>
              </a:xfrm>
              <a:prstGeom prst="rtTriangle">
                <a:avLst/>
              </a:prstGeom>
              <a:solidFill>
                <a:srgbClr val="FFFF00">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7139" name="Text Box 218"/>
              <p:cNvSpPr txBox="1">
                <a:spLocks noChangeArrowheads="1"/>
              </p:cNvSpPr>
              <p:nvPr/>
            </p:nvSpPr>
            <p:spPr bwMode="auto">
              <a:xfrm>
                <a:off x="3984" y="1099"/>
                <a:ext cx="376" cy="392"/>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a:t>
                </a:r>
              </a:p>
            </p:txBody>
          </p:sp>
          <p:sp>
            <p:nvSpPr>
              <p:cNvPr id="87140" name="Text Box 219"/>
              <p:cNvSpPr txBox="1">
                <a:spLocks noChangeArrowheads="1"/>
              </p:cNvSpPr>
              <p:nvPr/>
            </p:nvSpPr>
            <p:spPr bwMode="auto">
              <a:xfrm>
                <a:off x="4012" y="1793"/>
                <a:ext cx="341" cy="392"/>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2</a:t>
                </a:r>
              </a:p>
            </p:txBody>
          </p:sp>
          <p:sp>
            <p:nvSpPr>
              <p:cNvPr id="87141" name="Text Box 220"/>
              <p:cNvSpPr txBox="1">
                <a:spLocks noChangeArrowheads="1"/>
              </p:cNvSpPr>
              <p:nvPr/>
            </p:nvSpPr>
            <p:spPr bwMode="auto">
              <a:xfrm>
                <a:off x="3982" y="2505"/>
                <a:ext cx="376" cy="392"/>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3</a:t>
                </a:r>
              </a:p>
            </p:txBody>
          </p:sp>
          <p:sp>
            <p:nvSpPr>
              <p:cNvPr id="87142" name="Text Box 221"/>
              <p:cNvSpPr txBox="1">
                <a:spLocks noChangeArrowheads="1"/>
              </p:cNvSpPr>
              <p:nvPr/>
            </p:nvSpPr>
            <p:spPr bwMode="auto">
              <a:xfrm>
                <a:off x="4656" y="952"/>
                <a:ext cx="376" cy="392"/>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4</a:t>
                </a:r>
              </a:p>
            </p:txBody>
          </p:sp>
          <p:sp>
            <p:nvSpPr>
              <p:cNvPr id="87143" name="Text Box 222"/>
              <p:cNvSpPr txBox="1">
                <a:spLocks noChangeArrowheads="1"/>
              </p:cNvSpPr>
              <p:nvPr/>
            </p:nvSpPr>
            <p:spPr bwMode="auto">
              <a:xfrm>
                <a:off x="4270" y="1569"/>
                <a:ext cx="376" cy="392"/>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5</a:t>
                </a:r>
              </a:p>
            </p:txBody>
          </p:sp>
          <p:sp>
            <p:nvSpPr>
              <p:cNvPr id="87144" name="Text Box 223"/>
              <p:cNvSpPr txBox="1">
                <a:spLocks noChangeArrowheads="1"/>
              </p:cNvSpPr>
              <p:nvPr/>
            </p:nvSpPr>
            <p:spPr bwMode="auto">
              <a:xfrm>
                <a:off x="4656" y="1692"/>
                <a:ext cx="376" cy="392"/>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6</a:t>
                </a:r>
              </a:p>
            </p:txBody>
          </p:sp>
          <p:sp>
            <p:nvSpPr>
              <p:cNvPr id="87145" name="Text Box 224"/>
              <p:cNvSpPr txBox="1">
                <a:spLocks noChangeArrowheads="1"/>
              </p:cNvSpPr>
              <p:nvPr/>
            </p:nvSpPr>
            <p:spPr bwMode="auto">
              <a:xfrm>
                <a:off x="4270" y="3060"/>
                <a:ext cx="376" cy="392"/>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9</a:t>
                </a:r>
              </a:p>
            </p:txBody>
          </p:sp>
          <p:sp>
            <p:nvSpPr>
              <p:cNvPr id="87146" name="Text Box 225"/>
              <p:cNvSpPr txBox="1">
                <a:spLocks noChangeArrowheads="1"/>
              </p:cNvSpPr>
              <p:nvPr/>
            </p:nvSpPr>
            <p:spPr bwMode="auto">
              <a:xfrm>
                <a:off x="4656" y="2458"/>
                <a:ext cx="376" cy="392"/>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8</a:t>
                </a:r>
              </a:p>
            </p:txBody>
          </p:sp>
          <p:sp>
            <p:nvSpPr>
              <p:cNvPr id="87147" name="Text Box 226"/>
              <p:cNvSpPr txBox="1">
                <a:spLocks noChangeArrowheads="1"/>
              </p:cNvSpPr>
              <p:nvPr/>
            </p:nvSpPr>
            <p:spPr bwMode="auto">
              <a:xfrm>
                <a:off x="4270" y="2304"/>
                <a:ext cx="376" cy="392"/>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7</a:t>
                </a:r>
              </a:p>
            </p:txBody>
          </p:sp>
          <p:sp>
            <p:nvSpPr>
              <p:cNvPr id="87148" name="Text Box 227"/>
              <p:cNvSpPr txBox="1">
                <a:spLocks noChangeArrowheads="1"/>
              </p:cNvSpPr>
              <p:nvPr/>
            </p:nvSpPr>
            <p:spPr bwMode="auto">
              <a:xfrm>
                <a:off x="6243" y="1114"/>
                <a:ext cx="485" cy="392"/>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17</a:t>
                </a:r>
              </a:p>
            </p:txBody>
          </p:sp>
          <p:sp>
            <p:nvSpPr>
              <p:cNvPr id="87149" name="Text Box 228"/>
              <p:cNvSpPr txBox="1">
                <a:spLocks noChangeArrowheads="1"/>
              </p:cNvSpPr>
              <p:nvPr/>
            </p:nvSpPr>
            <p:spPr bwMode="auto">
              <a:xfrm>
                <a:off x="6243" y="1805"/>
                <a:ext cx="485" cy="392"/>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18</a:t>
                </a:r>
              </a:p>
            </p:txBody>
          </p:sp>
          <p:sp>
            <p:nvSpPr>
              <p:cNvPr id="87150" name="Text Box 229"/>
              <p:cNvSpPr txBox="1">
                <a:spLocks noChangeArrowheads="1"/>
              </p:cNvSpPr>
              <p:nvPr/>
            </p:nvSpPr>
            <p:spPr bwMode="auto">
              <a:xfrm>
                <a:off x="6311" y="2391"/>
                <a:ext cx="339" cy="645"/>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19</a:t>
                </a:r>
              </a:p>
            </p:txBody>
          </p:sp>
          <p:sp>
            <p:nvSpPr>
              <p:cNvPr id="87151" name="Text Box 230"/>
              <p:cNvSpPr txBox="1">
                <a:spLocks noChangeArrowheads="1"/>
              </p:cNvSpPr>
              <p:nvPr/>
            </p:nvSpPr>
            <p:spPr bwMode="auto">
              <a:xfrm>
                <a:off x="5926" y="942"/>
                <a:ext cx="486" cy="392"/>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11</a:t>
                </a:r>
              </a:p>
            </p:txBody>
          </p:sp>
          <p:sp>
            <p:nvSpPr>
              <p:cNvPr id="87152" name="Text Box 231"/>
              <p:cNvSpPr txBox="1">
                <a:spLocks noChangeArrowheads="1"/>
              </p:cNvSpPr>
              <p:nvPr/>
            </p:nvSpPr>
            <p:spPr bwMode="auto">
              <a:xfrm>
                <a:off x="5540" y="1561"/>
                <a:ext cx="486" cy="392"/>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12</a:t>
                </a:r>
              </a:p>
            </p:txBody>
          </p:sp>
          <p:sp>
            <p:nvSpPr>
              <p:cNvPr id="87153" name="Text Box 232"/>
              <p:cNvSpPr txBox="1">
                <a:spLocks noChangeArrowheads="1"/>
              </p:cNvSpPr>
              <p:nvPr/>
            </p:nvSpPr>
            <p:spPr bwMode="auto">
              <a:xfrm>
                <a:off x="5926" y="1685"/>
                <a:ext cx="486" cy="392"/>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13</a:t>
                </a:r>
              </a:p>
            </p:txBody>
          </p:sp>
          <p:cxnSp>
            <p:nvCxnSpPr>
              <p:cNvPr id="87154" name="AutoShape 233"/>
              <p:cNvCxnSpPr>
                <a:cxnSpLocks noChangeShapeType="1"/>
              </p:cNvCxnSpPr>
              <p:nvPr/>
            </p:nvCxnSpPr>
            <p:spPr bwMode="auto">
              <a:xfrm rot="5400000" flipV="1">
                <a:off x="5267" y="2763"/>
                <a:ext cx="753" cy="13"/>
              </a:xfrm>
              <a:prstGeom prst="bentConnector5">
                <a:avLst>
                  <a:gd name="adj1" fmla="val 111"/>
                  <a:gd name="adj2" fmla="val 50000"/>
                  <a:gd name="adj3" fmla="val 93301"/>
                </a:avLst>
              </a:prstGeom>
              <a:noFill/>
              <a:ln w="76200">
                <a:solidFill>
                  <a:srgbClr val="F6BF69"/>
                </a:solidFill>
                <a:miter lim="800000"/>
                <a:headEnd/>
                <a:tailEnd/>
              </a:ln>
            </p:spPr>
          </p:cxnSp>
          <p:sp>
            <p:nvSpPr>
              <p:cNvPr id="87155" name="Text Box 234"/>
              <p:cNvSpPr txBox="1">
                <a:spLocks noChangeArrowheads="1"/>
              </p:cNvSpPr>
              <p:nvPr/>
            </p:nvSpPr>
            <p:spPr bwMode="auto">
              <a:xfrm>
                <a:off x="5868" y="2233"/>
                <a:ext cx="385" cy="64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16</a:t>
                </a:r>
              </a:p>
            </p:txBody>
          </p:sp>
          <p:sp>
            <p:nvSpPr>
              <p:cNvPr id="87156" name="Text Box 235"/>
              <p:cNvSpPr txBox="1">
                <a:spLocks noChangeArrowheads="1"/>
              </p:cNvSpPr>
              <p:nvPr/>
            </p:nvSpPr>
            <p:spPr bwMode="auto">
              <a:xfrm>
                <a:off x="5655" y="3252"/>
                <a:ext cx="485" cy="392"/>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15</a:t>
                </a:r>
              </a:p>
            </p:txBody>
          </p:sp>
          <p:cxnSp>
            <p:nvCxnSpPr>
              <p:cNvPr id="87157" name="AutoShape 236"/>
              <p:cNvCxnSpPr>
                <a:cxnSpLocks noChangeShapeType="1"/>
              </p:cNvCxnSpPr>
              <p:nvPr/>
            </p:nvCxnSpPr>
            <p:spPr bwMode="auto">
              <a:xfrm>
                <a:off x="4359" y="2768"/>
                <a:ext cx="1971" cy="0"/>
              </a:xfrm>
              <a:prstGeom prst="straightConnector1">
                <a:avLst/>
              </a:prstGeom>
              <a:noFill/>
              <a:ln w="28575">
                <a:solidFill>
                  <a:srgbClr val="000000"/>
                </a:solidFill>
                <a:round/>
                <a:headEnd/>
                <a:tailEnd/>
              </a:ln>
            </p:spPr>
          </p:cxnSp>
          <p:sp>
            <p:nvSpPr>
              <p:cNvPr id="87158" name="Text Box 237"/>
              <p:cNvSpPr txBox="1">
                <a:spLocks noChangeArrowheads="1"/>
              </p:cNvSpPr>
              <p:nvPr/>
            </p:nvSpPr>
            <p:spPr bwMode="auto">
              <a:xfrm>
                <a:off x="5540" y="2293"/>
                <a:ext cx="486" cy="392"/>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14</a:t>
                </a:r>
              </a:p>
            </p:txBody>
          </p:sp>
          <p:sp>
            <p:nvSpPr>
              <p:cNvPr id="87159" name="Text Box 238"/>
              <p:cNvSpPr txBox="1">
                <a:spLocks noChangeArrowheads="1"/>
              </p:cNvSpPr>
              <p:nvPr/>
            </p:nvSpPr>
            <p:spPr bwMode="auto">
              <a:xfrm>
                <a:off x="5014" y="2365"/>
                <a:ext cx="486" cy="392"/>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10</a:t>
                </a:r>
              </a:p>
            </p:txBody>
          </p:sp>
          <p:sp>
            <p:nvSpPr>
              <p:cNvPr id="87160" name="Text Box 239"/>
              <p:cNvSpPr txBox="1">
                <a:spLocks noChangeArrowheads="1"/>
              </p:cNvSpPr>
              <p:nvPr/>
            </p:nvSpPr>
            <p:spPr bwMode="auto">
              <a:xfrm>
                <a:off x="7576" y="1004"/>
                <a:ext cx="339" cy="64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20</a:t>
                </a:r>
              </a:p>
            </p:txBody>
          </p:sp>
          <p:sp>
            <p:nvSpPr>
              <p:cNvPr id="87161" name="Text Box 240"/>
              <p:cNvSpPr txBox="1">
                <a:spLocks noChangeArrowheads="1"/>
              </p:cNvSpPr>
              <p:nvPr/>
            </p:nvSpPr>
            <p:spPr bwMode="auto">
              <a:xfrm>
                <a:off x="7505" y="1823"/>
                <a:ext cx="485" cy="392"/>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21</a:t>
                </a:r>
              </a:p>
            </p:txBody>
          </p:sp>
          <p:sp>
            <p:nvSpPr>
              <p:cNvPr id="87162" name="Text Box 241"/>
              <p:cNvSpPr txBox="1">
                <a:spLocks noChangeArrowheads="1"/>
              </p:cNvSpPr>
              <p:nvPr/>
            </p:nvSpPr>
            <p:spPr bwMode="auto">
              <a:xfrm>
                <a:off x="7507" y="2534"/>
                <a:ext cx="486" cy="392"/>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22</a:t>
                </a:r>
              </a:p>
            </p:txBody>
          </p:sp>
          <p:sp>
            <p:nvSpPr>
              <p:cNvPr id="87163" name="Text Box 242"/>
              <p:cNvSpPr txBox="1">
                <a:spLocks noChangeArrowheads="1"/>
              </p:cNvSpPr>
              <p:nvPr/>
            </p:nvSpPr>
            <p:spPr bwMode="auto">
              <a:xfrm>
                <a:off x="3560" y="1163"/>
                <a:ext cx="267" cy="490"/>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endParaRPr lang="en-US" sz="2500">
                  <a:latin typeface="Times Roman" charset="0"/>
                </a:endParaRPr>
              </a:p>
            </p:txBody>
          </p:sp>
          <p:sp>
            <p:nvSpPr>
              <p:cNvPr id="87164" name="Text Box 243"/>
              <p:cNvSpPr txBox="1">
                <a:spLocks noChangeArrowheads="1"/>
              </p:cNvSpPr>
              <p:nvPr/>
            </p:nvSpPr>
            <p:spPr bwMode="auto">
              <a:xfrm>
                <a:off x="3546" y="1929"/>
                <a:ext cx="267" cy="491"/>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endParaRPr lang="en-US" sz="2500">
                  <a:latin typeface="Times Roman" charset="0"/>
                </a:endParaRPr>
              </a:p>
            </p:txBody>
          </p:sp>
          <p:sp>
            <p:nvSpPr>
              <p:cNvPr id="87165" name="Text Box 244"/>
              <p:cNvSpPr txBox="1">
                <a:spLocks noChangeArrowheads="1"/>
              </p:cNvSpPr>
              <p:nvPr/>
            </p:nvSpPr>
            <p:spPr bwMode="auto">
              <a:xfrm>
                <a:off x="3546" y="2674"/>
                <a:ext cx="267" cy="490"/>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endParaRPr lang="en-US" sz="2500">
                  <a:latin typeface="Times Roman" charset="0"/>
                </a:endParaRPr>
              </a:p>
            </p:txBody>
          </p:sp>
          <p:sp>
            <p:nvSpPr>
              <p:cNvPr id="87166" name="Text Box 245"/>
              <p:cNvSpPr txBox="1">
                <a:spLocks noChangeArrowheads="1"/>
              </p:cNvSpPr>
              <p:nvPr/>
            </p:nvSpPr>
            <p:spPr bwMode="auto">
              <a:xfrm>
                <a:off x="6868" y="2674"/>
                <a:ext cx="267" cy="490"/>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endParaRPr lang="en-US" sz="2500">
                  <a:latin typeface="Times Roman" charset="0"/>
                </a:endParaRPr>
              </a:p>
            </p:txBody>
          </p:sp>
          <p:sp>
            <p:nvSpPr>
              <p:cNvPr id="87167" name="Text Box 246"/>
              <p:cNvSpPr txBox="1">
                <a:spLocks noChangeArrowheads="1"/>
              </p:cNvSpPr>
              <p:nvPr/>
            </p:nvSpPr>
            <p:spPr bwMode="auto">
              <a:xfrm>
                <a:off x="6868" y="1196"/>
                <a:ext cx="267" cy="491"/>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endParaRPr lang="en-US" sz="2500">
                  <a:latin typeface="Times Roman" charset="0"/>
                </a:endParaRPr>
              </a:p>
            </p:txBody>
          </p:sp>
          <p:sp>
            <p:nvSpPr>
              <p:cNvPr id="87168" name="Text Box 247"/>
              <p:cNvSpPr txBox="1">
                <a:spLocks noChangeArrowheads="1"/>
              </p:cNvSpPr>
              <p:nvPr/>
            </p:nvSpPr>
            <p:spPr bwMode="auto">
              <a:xfrm>
                <a:off x="6868" y="1928"/>
                <a:ext cx="267" cy="490"/>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endParaRPr lang="en-US" sz="2500">
                  <a:latin typeface="Times Roman" charset="0"/>
                </a:endParaRPr>
              </a:p>
            </p:txBody>
          </p:sp>
          <p:cxnSp>
            <p:nvCxnSpPr>
              <p:cNvPr id="87169" name="AutoShape 248"/>
              <p:cNvCxnSpPr>
                <a:cxnSpLocks noChangeShapeType="1"/>
                <a:stCxn id="87082" idx="5"/>
              </p:cNvCxnSpPr>
              <p:nvPr/>
            </p:nvCxnSpPr>
            <p:spPr bwMode="auto">
              <a:xfrm>
                <a:off x="4269" y="1453"/>
                <a:ext cx="350" cy="186"/>
              </a:xfrm>
              <a:prstGeom prst="bentConnector3">
                <a:avLst>
                  <a:gd name="adj1" fmla="val 22856"/>
                </a:avLst>
              </a:prstGeom>
              <a:noFill/>
              <a:ln w="76200">
                <a:solidFill>
                  <a:srgbClr val="F6BF69"/>
                </a:solidFill>
                <a:miter lim="800000"/>
                <a:headEnd/>
                <a:tailEnd/>
              </a:ln>
            </p:spPr>
          </p:cxnSp>
          <p:cxnSp>
            <p:nvCxnSpPr>
              <p:cNvPr id="87170" name="AutoShape 249"/>
              <p:cNvCxnSpPr>
                <a:cxnSpLocks noChangeShapeType="1"/>
              </p:cNvCxnSpPr>
              <p:nvPr/>
            </p:nvCxnSpPr>
            <p:spPr bwMode="auto">
              <a:xfrm flipV="1">
                <a:off x="4763" y="1646"/>
                <a:ext cx="548" cy="1"/>
              </a:xfrm>
              <a:prstGeom prst="bentConnector3">
                <a:avLst>
                  <a:gd name="adj1" fmla="val 50000"/>
                </a:avLst>
              </a:prstGeom>
              <a:noFill/>
              <a:ln w="76200">
                <a:solidFill>
                  <a:srgbClr val="F6BF69"/>
                </a:solidFill>
                <a:miter lim="800000"/>
                <a:headEnd/>
                <a:tailEnd/>
              </a:ln>
            </p:spPr>
          </p:cxnSp>
          <p:cxnSp>
            <p:nvCxnSpPr>
              <p:cNvPr id="87171" name="AutoShape 250"/>
              <p:cNvCxnSpPr>
                <a:cxnSpLocks noChangeShapeType="1"/>
              </p:cNvCxnSpPr>
              <p:nvPr/>
            </p:nvCxnSpPr>
            <p:spPr bwMode="auto">
              <a:xfrm>
                <a:off x="5188" y="1644"/>
                <a:ext cx="694" cy="9"/>
              </a:xfrm>
              <a:prstGeom prst="straightConnector1">
                <a:avLst/>
              </a:prstGeom>
              <a:noFill/>
              <a:ln w="76200">
                <a:solidFill>
                  <a:srgbClr val="F6BF69"/>
                </a:solidFill>
                <a:round/>
                <a:headEnd/>
                <a:tailEnd/>
              </a:ln>
            </p:spPr>
          </p:cxnSp>
          <p:cxnSp>
            <p:nvCxnSpPr>
              <p:cNvPr id="87172" name="AutoShape 251"/>
              <p:cNvCxnSpPr>
                <a:cxnSpLocks noChangeShapeType="1"/>
                <a:stCxn id="87114" idx="5"/>
              </p:cNvCxnSpPr>
              <p:nvPr/>
            </p:nvCxnSpPr>
            <p:spPr bwMode="auto">
              <a:xfrm>
                <a:off x="4767" y="2377"/>
                <a:ext cx="598" cy="4"/>
              </a:xfrm>
              <a:prstGeom prst="straightConnector1">
                <a:avLst/>
              </a:prstGeom>
              <a:noFill/>
              <a:ln w="76200">
                <a:solidFill>
                  <a:srgbClr val="F6BF69"/>
                </a:solidFill>
                <a:round/>
                <a:headEnd/>
                <a:tailEnd/>
              </a:ln>
            </p:spPr>
          </p:cxnSp>
          <p:cxnSp>
            <p:nvCxnSpPr>
              <p:cNvPr id="87173" name="AutoShape 252"/>
              <p:cNvCxnSpPr>
                <a:cxnSpLocks noChangeShapeType="1"/>
                <a:stCxn id="87137" idx="5"/>
              </p:cNvCxnSpPr>
              <p:nvPr/>
            </p:nvCxnSpPr>
            <p:spPr bwMode="auto">
              <a:xfrm>
                <a:off x="5518" y="2393"/>
                <a:ext cx="365" cy="0"/>
              </a:xfrm>
              <a:prstGeom prst="straightConnector1">
                <a:avLst/>
              </a:prstGeom>
              <a:noFill/>
              <a:ln w="76200">
                <a:solidFill>
                  <a:srgbClr val="F6BF69"/>
                </a:solidFill>
                <a:round/>
                <a:headEnd/>
                <a:tailEnd/>
              </a:ln>
            </p:spPr>
          </p:cxnSp>
          <p:cxnSp>
            <p:nvCxnSpPr>
              <p:cNvPr id="87174" name="AutoShape 253"/>
              <p:cNvCxnSpPr>
                <a:cxnSpLocks noChangeShapeType="1"/>
              </p:cNvCxnSpPr>
              <p:nvPr/>
            </p:nvCxnSpPr>
            <p:spPr bwMode="auto">
              <a:xfrm>
                <a:off x="4769" y="3119"/>
                <a:ext cx="694" cy="9"/>
              </a:xfrm>
              <a:prstGeom prst="straightConnector1">
                <a:avLst/>
              </a:prstGeom>
              <a:noFill/>
              <a:ln w="76200">
                <a:solidFill>
                  <a:srgbClr val="F6BF69"/>
                </a:solidFill>
                <a:round/>
                <a:headEnd/>
                <a:tailEnd/>
              </a:ln>
            </p:spPr>
          </p:cxnSp>
          <p:cxnSp>
            <p:nvCxnSpPr>
              <p:cNvPr id="87175" name="AutoShape 254"/>
              <p:cNvCxnSpPr>
                <a:cxnSpLocks noChangeShapeType="1"/>
              </p:cNvCxnSpPr>
              <p:nvPr/>
            </p:nvCxnSpPr>
            <p:spPr bwMode="auto">
              <a:xfrm>
                <a:off x="5170" y="3120"/>
                <a:ext cx="694" cy="9"/>
              </a:xfrm>
              <a:prstGeom prst="straightConnector1">
                <a:avLst/>
              </a:prstGeom>
              <a:noFill/>
              <a:ln w="76200">
                <a:solidFill>
                  <a:srgbClr val="F6BF69"/>
                </a:solidFill>
                <a:round/>
                <a:headEnd/>
                <a:tailEnd/>
              </a:ln>
            </p:spPr>
          </p:cxnSp>
          <p:sp>
            <p:nvSpPr>
              <p:cNvPr id="87176" name="Line 255"/>
              <p:cNvSpPr>
                <a:spLocks noChangeShapeType="1"/>
              </p:cNvSpPr>
              <p:nvPr/>
            </p:nvSpPr>
            <p:spPr bwMode="auto">
              <a:xfrm>
                <a:off x="5287" y="1643"/>
                <a:ext cx="0" cy="743"/>
              </a:xfrm>
              <a:prstGeom prst="line">
                <a:avLst/>
              </a:prstGeom>
              <a:noFill/>
              <a:ln w="76200">
                <a:solidFill>
                  <a:srgbClr val="F6BF69"/>
                </a:solidFill>
                <a:round/>
                <a:headEnd/>
                <a:tailEnd/>
              </a:ln>
            </p:spPr>
            <p:txBody>
              <a:bodyPr lIns="173736" tIns="82296" rIns="173736" bIns="82296" anchor="ctr">
                <a:prstTxWarp prst="textNoShape">
                  <a:avLst/>
                </a:prstTxWarp>
                <a:spAutoFit/>
              </a:bodyPr>
              <a:lstStyle/>
              <a:p>
                <a:endParaRPr lang="en-US"/>
              </a:p>
            </p:txBody>
          </p:sp>
          <p:sp>
            <p:nvSpPr>
              <p:cNvPr id="87177" name="AutoShape 256"/>
              <p:cNvSpPr>
                <a:spLocks noChangeAspect="1" noChangeArrowheads="1"/>
              </p:cNvSpPr>
              <p:nvPr/>
            </p:nvSpPr>
            <p:spPr bwMode="auto">
              <a:xfrm rot="2708947">
                <a:off x="5881" y="3076"/>
                <a:ext cx="117" cy="125"/>
              </a:xfrm>
              <a:prstGeom prst="rtTriangle">
                <a:avLst/>
              </a:prstGeom>
              <a:solidFill>
                <a:srgbClr val="FFFF00">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7178" name="AutoShape 257"/>
              <p:cNvSpPr>
                <a:spLocks noChangeAspect="1" noChangeArrowheads="1"/>
              </p:cNvSpPr>
              <p:nvPr/>
            </p:nvSpPr>
            <p:spPr bwMode="auto">
              <a:xfrm rot="-8091053">
                <a:off x="5739" y="3043"/>
                <a:ext cx="120" cy="124"/>
              </a:xfrm>
              <a:prstGeom prst="rtTriangle">
                <a:avLst/>
              </a:prstGeom>
              <a:solidFill>
                <a:srgbClr val="FFFF00">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7179" name="AutoShape 258"/>
              <p:cNvSpPr>
                <a:spLocks noChangeAspect="1" noChangeArrowheads="1"/>
              </p:cNvSpPr>
              <p:nvPr/>
            </p:nvSpPr>
            <p:spPr bwMode="auto">
              <a:xfrm rot="2708947">
                <a:off x="6485" y="2878"/>
                <a:ext cx="119" cy="124"/>
              </a:xfrm>
              <a:prstGeom prst="rtTriangle">
                <a:avLst/>
              </a:prstGeom>
              <a:solidFill>
                <a:srgbClr val="FFFF00">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7180" name="AutoShape 259"/>
              <p:cNvSpPr>
                <a:spLocks noChangeAspect="1" noChangeArrowheads="1"/>
              </p:cNvSpPr>
              <p:nvPr/>
            </p:nvSpPr>
            <p:spPr bwMode="auto">
              <a:xfrm rot="-8091053">
                <a:off x="6343" y="2846"/>
                <a:ext cx="120" cy="124"/>
              </a:xfrm>
              <a:prstGeom prst="rtTriangle">
                <a:avLst/>
              </a:prstGeom>
              <a:solidFill>
                <a:srgbClr val="FFFF00">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cxnSp>
            <p:nvCxnSpPr>
              <p:cNvPr id="87181" name="AutoShape 260"/>
              <p:cNvCxnSpPr>
                <a:cxnSpLocks noChangeShapeType="1"/>
              </p:cNvCxnSpPr>
              <p:nvPr/>
            </p:nvCxnSpPr>
            <p:spPr bwMode="auto">
              <a:xfrm flipV="1">
                <a:off x="5948" y="2910"/>
                <a:ext cx="453" cy="221"/>
              </a:xfrm>
              <a:prstGeom prst="bentConnector3">
                <a:avLst>
                  <a:gd name="adj1" fmla="val 79477"/>
                </a:avLst>
              </a:prstGeom>
              <a:noFill/>
              <a:ln w="76200">
                <a:solidFill>
                  <a:srgbClr val="F6BF69"/>
                </a:solidFill>
                <a:miter lim="800000"/>
                <a:headEnd/>
                <a:tailEnd/>
              </a:ln>
            </p:spPr>
          </p:cxnSp>
          <p:cxnSp>
            <p:nvCxnSpPr>
              <p:cNvPr id="87182" name="AutoShape 261"/>
              <p:cNvCxnSpPr>
                <a:cxnSpLocks noChangeShapeType="1"/>
                <a:stCxn id="87179" idx="5"/>
                <a:endCxn id="87166" idx="1"/>
              </p:cNvCxnSpPr>
              <p:nvPr/>
            </p:nvCxnSpPr>
            <p:spPr bwMode="auto">
              <a:xfrm flipV="1">
                <a:off x="6549" y="2915"/>
                <a:ext cx="7" cy="20"/>
              </a:xfrm>
              <a:prstGeom prst="straightConnector1">
                <a:avLst/>
              </a:prstGeom>
              <a:noFill/>
              <a:ln w="9525">
                <a:solidFill>
                  <a:srgbClr val="000000"/>
                </a:solidFill>
                <a:round/>
                <a:headEnd/>
                <a:tailEnd/>
              </a:ln>
            </p:spPr>
          </p:cxnSp>
          <p:sp>
            <p:nvSpPr>
              <p:cNvPr id="87183" name="Line 262"/>
              <p:cNvSpPr>
                <a:spLocks noChangeShapeType="1"/>
              </p:cNvSpPr>
              <p:nvPr/>
            </p:nvSpPr>
            <p:spPr bwMode="auto">
              <a:xfrm flipV="1">
                <a:off x="6551" y="2908"/>
                <a:ext cx="91" cy="4"/>
              </a:xfrm>
              <a:prstGeom prst="line">
                <a:avLst/>
              </a:prstGeom>
              <a:noFill/>
              <a:ln w="76200">
                <a:solidFill>
                  <a:srgbClr val="F6BF69"/>
                </a:solidFill>
                <a:round/>
                <a:headEnd/>
                <a:tailEnd/>
              </a:ln>
            </p:spPr>
            <p:txBody>
              <a:bodyPr lIns="173736" tIns="82296" rIns="173736" bIns="82296" anchor="ctr">
                <a:prstTxWarp prst="textNoShape">
                  <a:avLst/>
                </a:prstTxWarp>
                <a:spAutoFit/>
              </a:bodyPr>
              <a:lstStyle/>
              <a:p>
                <a:endParaRPr lang="en-US"/>
              </a:p>
            </p:txBody>
          </p:sp>
          <p:cxnSp>
            <p:nvCxnSpPr>
              <p:cNvPr id="87184" name="AutoShape 263"/>
              <p:cNvCxnSpPr>
                <a:cxnSpLocks noChangeShapeType="1"/>
                <a:stCxn id="87082" idx="5"/>
              </p:cNvCxnSpPr>
              <p:nvPr/>
            </p:nvCxnSpPr>
            <p:spPr bwMode="auto">
              <a:xfrm flipV="1">
                <a:off x="4269" y="1277"/>
                <a:ext cx="341" cy="176"/>
              </a:xfrm>
              <a:prstGeom prst="bentConnector3">
                <a:avLst>
                  <a:gd name="adj1" fmla="val 23731"/>
                </a:avLst>
              </a:prstGeom>
              <a:noFill/>
              <a:ln w="76200">
                <a:solidFill>
                  <a:srgbClr val="F6BF69"/>
                </a:solidFill>
                <a:miter lim="800000"/>
                <a:headEnd/>
                <a:tailEnd/>
              </a:ln>
            </p:spPr>
          </p:cxnSp>
          <p:sp>
            <p:nvSpPr>
              <p:cNvPr id="87185" name="Line 264"/>
              <p:cNvSpPr>
                <a:spLocks noChangeShapeType="1"/>
              </p:cNvSpPr>
              <p:nvPr/>
            </p:nvSpPr>
            <p:spPr bwMode="auto">
              <a:xfrm>
                <a:off x="6027" y="2763"/>
                <a:ext cx="307" cy="0"/>
              </a:xfrm>
              <a:prstGeom prst="line">
                <a:avLst/>
              </a:prstGeom>
              <a:noFill/>
              <a:ln w="76200">
                <a:solidFill>
                  <a:srgbClr val="F6BF69"/>
                </a:solidFill>
                <a:round/>
                <a:headEnd/>
                <a:tailEnd/>
              </a:ln>
            </p:spPr>
            <p:txBody>
              <a:bodyPr wrap="none" lIns="173736" tIns="82296" rIns="173736" bIns="82296" anchor="ctr">
                <a:prstTxWarp prst="textNoShape">
                  <a:avLst/>
                </a:prstTxWarp>
                <a:spAutoFit/>
              </a:bodyPr>
              <a:lstStyle/>
              <a:p>
                <a:endParaRPr lang="en-US"/>
              </a:p>
            </p:txBody>
          </p:sp>
          <p:sp>
            <p:nvSpPr>
              <p:cNvPr id="87186" name="Line 265"/>
              <p:cNvSpPr>
                <a:spLocks noChangeShapeType="1"/>
              </p:cNvSpPr>
              <p:nvPr/>
            </p:nvSpPr>
            <p:spPr bwMode="auto">
              <a:xfrm>
                <a:off x="6307" y="2750"/>
                <a:ext cx="0" cy="142"/>
              </a:xfrm>
              <a:prstGeom prst="line">
                <a:avLst/>
              </a:prstGeom>
              <a:noFill/>
              <a:ln w="76200">
                <a:solidFill>
                  <a:srgbClr val="F6BF69"/>
                </a:solidFill>
                <a:round/>
                <a:headEnd/>
                <a:tailEnd/>
              </a:ln>
            </p:spPr>
            <p:txBody>
              <a:bodyPr wrap="none" lIns="173736" tIns="82296" rIns="173736" bIns="82296" anchor="ctr">
                <a:prstTxWarp prst="textNoShape">
                  <a:avLst/>
                </a:prstTxWarp>
                <a:spAutoFit/>
              </a:bodyPr>
              <a:lstStyle/>
              <a:p>
                <a:endParaRPr lang="en-US"/>
              </a:p>
            </p:txBody>
          </p:sp>
          <p:sp>
            <p:nvSpPr>
              <p:cNvPr id="87187" name="Line 266"/>
              <p:cNvSpPr>
                <a:spLocks noChangeShapeType="1"/>
              </p:cNvSpPr>
              <p:nvPr/>
            </p:nvSpPr>
            <p:spPr bwMode="auto">
              <a:xfrm flipV="1">
                <a:off x="4042" y="1449"/>
                <a:ext cx="70" cy="3"/>
              </a:xfrm>
              <a:prstGeom prst="line">
                <a:avLst/>
              </a:prstGeom>
              <a:noFill/>
              <a:ln w="76200">
                <a:solidFill>
                  <a:srgbClr val="F6BF69"/>
                </a:solidFill>
                <a:round/>
                <a:headEnd/>
                <a:tailEnd/>
              </a:ln>
            </p:spPr>
            <p:txBody>
              <a:bodyPr lIns="173736" tIns="82296" rIns="173736" bIns="82296" anchor="ctr">
                <a:prstTxWarp prst="textNoShape">
                  <a:avLst/>
                </a:prstTxWarp>
                <a:spAutoFit/>
              </a:bodyPr>
              <a:lstStyle/>
              <a:p>
                <a:endParaRPr lang="en-US"/>
              </a:p>
            </p:txBody>
          </p:sp>
          <p:cxnSp>
            <p:nvCxnSpPr>
              <p:cNvPr id="87188" name="AutoShape 267"/>
              <p:cNvCxnSpPr>
                <a:cxnSpLocks noChangeShapeType="1"/>
              </p:cNvCxnSpPr>
              <p:nvPr/>
            </p:nvCxnSpPr>
            <p:spPr bwMode="auto">
              <a:xfrm>
                <a:off x="4351" y="2013"/>
                <a:ext cx="1971" cy="0"/>
              </a:xfrm>
              <a:prstGeom prst="straightConnector1">
                <a:avLst/>
              </a:prstGeom>
              <a:noFill/>
              <a:ln w="28575">
                <a:solidFill>
                  <a:srgbClr val="000000"/>
                </a:solidFill>
                <a:round/>
                <a:headEnd/>
                <a:tailEnd/>
              </a:ln>
            </p:spPr>
          </p:cxnSp>
          <p:grpSp>
            <p:nvGrpSpPr>
              <p:cNvPr id="87189" name="Group 268"/>
              <p:cNvGrpSpPr>
                <a:grpSpLocks/>
              </p:cNvGrpSpPr>
              <p:nvPr/>
            </p:nvGrpSpPr>
            <p:grpSpPr bwMode="auto">
              <a:xfrm>
                <a:off x="5838" y="2711"/>
                <a:ext cx="241" cy="96"/>
                <a:chOff x="3659" y="3183"/>
                <a:chExt cx="265" cy="110"/>
              </a:xfrm>
            </p:grpSpPr>
            <p:sp>
              <p:nvSpPr>
                <p:cNvPr id="87192" name="AutoShape 269"/>
                <p:cNvSpPr>
                  <a:spLocks noChangeAspect="1" noChangeArrowheads="1"/>
                </p:cNvSpPr>
                <p:nvPr/>
              </p:nvSpPr>
              <p:spPr bwMode="auto">
                <a:xfrm rot="2708947">
                  <a:off x="3815" y="3187"/>
                  <a:ext cx="108" cy="108"/>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7193" name="AutoShape 270"/>
                <p:cNvSpPr>
                  <a:spLocks noChangeAspect="1" noChangeArrowheads="1"/>
                </p:cNvSpPr>
                <p:nvPr/>
              </p:nvSpPr>
              <p:spPr bwMode="auto">
                <a:xfrm rot="-8091053">
                  <a:off x="3658" y="3186"/>
                  <a:ext cx="108" cy="109"/>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grpSp>
          <p:sp>
            <p:nvSpPr>
              <p:cNvPr id="87190" name="AutoShape 271"/>
              <p:cNvSpPr>
                <a:spLocks noChangeAspect="1" noChangeArrowheads="1"/>
              </p:cNvSpPr>
              <p:nvPr/>
            </p:nvSpPr>
            <p:spPr bwMode="auto">
              <a:xfrm rot="-8091053">
                <a:off x="4573" y="2713"/>
                <a:ext cx="95" cy="101"/>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7191" name="AutoShape 272"/>
              <p:cNvSpPr>
                <a:spLocks noChangeAspect="1" noChangeArrowheads="1"/>
              </p:cNvSpPr>
              <p:nvPr/>
            </p:nvSpPr>
            <p:spPr bwMode="auto">
              <a:xfrm rot="2708947">
                <a:off x="4714" y="2715"/>
                <a:ext cx="94" cy="100"/>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grpSp>
        <p:sp>
          <p:nvSpPr>
            <p:cNvPr id="87060" name="Text Box 131"/>
            <p:cNvSpPr txBox="1">
              <a:spLocks noChangeArrowheads="1"/>
            </p:cNvSpPr>
            <p:nvPr/>
          </p:nvSpPr>
          <p:spPr bwMode="auto">
            <a:xfrm>
              <a:off x="3082" y="1081"/>
              <a:ext cx="418" cy="382"/>
            </a:xfrm>
            <a:prstGeom prst="rect">
              <a:avLst/>
            </a:prstGeom>
            <a:noFill/>
            <a:ln w="38100">
              <a:noFill/>
              <a:miter lim="800000"/>
              <a:headEnd/>
              <a:tailEnd/>
            </a:ln>
          </p:spPr>
          <p:txBody>
            <a:bodyPr wrap="none" lIns="155911" tIns="73852" rIns="155911" bIns="73852" anchor="ctr">
              <a:prstTxWarp prst="textNoShape">
                <a:avLst/>
              </a:prstTxWarp>
              <a:spAutoFit/>
            </a:bodyPr>
            <a:lstStyle/>
            <a:p>
              <a:pPr algn="ctr" defTabSz="820738">
                <a:spcBef>
                  <a:spcPct val="50000"/>
                </a:spcBef>
              </a:pPr>
              <a:r>
                <a:rPr lang="en-US" sz="2500" b="1" i="1">
                  <a:solidFill>
                    <a:schemeClr val="accent2"/>
                  </a:solidFill>
                  <a:latin typeface="Times Roman" charset="0"/>
                </a:rPr>
                <a:t>A</a:t>
              </a:r>
              <a:endParaRPr lang="en-US" sz="2500">
                <a:solidFill>
                  <a:schemeClr val="accent2"/>
                </a:solidFill>
                <a:latin typeface="Times Roman" charset="0"/>
              </a:endParaRPr>
            </a:p>
          </p:txBody>
        </p:sp>
        <p:sp>
          <p:nvSpPr>
            <p:cNvPr id="87061" name="Text Box 134"/>
            <p:cNvSpPr txBox="1">
              <a:spLocks noChangeArrowheads="1"/>
            </p:cNvSpPr>
            <p:nvPr/>
          </p:nvSpPr>
          <p:spPr bwMode="auto">
            <a:xfrm>
              <a:off x="4522" y="2280"/>
              <a:ext cx="418" cy="381"/>
            </a:xfrm>
            <a:prstGeom prst="rect">
              <a:avLst/>
            </a:prstGeom>
            <a:noFill/>
            <a:ln w="38100">
              <a:noFill/>
              <a:miter lim="800000"/>
              <a:headEnd/>
              <a:tailEnd/>
            </a:ln>
          </p:spPr>
          <p:txBody>
            <a:bodyPr wrap="none" lIns="155911" tIns="73852" rIns="155911" bIns="73852" anchor="ctr">
              <a:prstTxWarp prst="textNoShape">
                <a:avLst/>
              </a:prstTxWarp>
              <a:spAutoFit/>
            </a:bodyPr>
            <a:lstStyle/>
            <a:p>
              <a:pPr algn="ctr" defTabSz="820738">
                <a:spcBef>
                  <a:spcPct val="50000"/>
                </a:spcBef>
              </a:pPr>
              <a:r>
                <a:rPr lang="en-US" sz="2500" b="1" i="1">
                  <a:solidFill>
                    <a:schemeClr val="accent2"/>
                  </a:solidFill>
                  <a:latin typeface="Times Roman" charset="0"/>
                </a:rPr>
                <a:t>K</a:t>
              </a:r>
              <a:endParaRPr lang="en-US" sz="2500">
                <a:solidFill>
                  <a:schemeClr val="accent2"/>
                </a:solidFill>
                <a:latin typeface="Times Roman" charset="0"/>
              </a:endParaRPr>
            </a:p>
          </p:txBody>
        </p:sp>
        <p:sp>
          <p:nvSpPr>
            <p:cNvPr id="87062" name="Text Box 133"/>
            <p:cNvSpPr txBox="1">
              <a:spLocks noChangeArrowheads="1"/>
            </p:cNvSpPr>
            <p:nvPr/>
          </p:nvSpPr>
          <p:spPr bwMode="auto">
            <a:xfrm>
              <a:off x="3852" y="2234"/>
              <a:ext cx="378" cy="382"/>
            </a:xfrm>
            <a:prstGeom prst="rect">
              <a:avLst/>
            </a:prstGeom>
            <a:noFill/>
            <a:ln w="38100">
              <a:noFill/>
              <a:miter lim="800000"/>
              <a:headEnd/>
              <a:tailEnd/>
            </a:ln>
          </p:spPr>
          <p:txBody>
            <a:bodyPr wrap="none" lIns="155911" tIns="73852" rIns="155911" bIns="73852" anchor="ctr">
              <a:prstTxWarp prst="textNoShape">
                <a:avLst/>
              </a:prstTxWarp>
              <a:spAutoFit/>
            </a:bodyPr>
            <a:lstStyle/>
            <a:p>
              <a:pPr algn="ctr" defTabSz="820738">
                <a:spcBef>
                  <a:spcPct val="50000"/>
                </a:spcBef>
              </a:pPr>
              <a:r>
                <a:rPr lang="en-US" sz="2500" b="1" i="1">
                  <a:solidFill>
                    <a:schemeClr val="accent2"/>
                  </a:solidFill>
                  <a:latin typeface="Times Roman" charset="0"/>
                </a:rPr>
                <a:t>J</a:t>
              </a:r>
              <a:endParaRPr lang="en-US" sz="2500">
                <a:solidFill>
                  <a:schemeClr val="accent2"/>
                </a:solidFill>
                <a:latin typeface="Times Roman" charset="0"/>
              </a:endParaRPr>
            </a:p>
          </p:txBody>
        </p:sp>
        <p:sp>
          <p:nvSpPr>
            <p:cNvPr id="87063" name="Text Box 132"/>
            <p:cNvSpPr txBox="1">
              <a:spLocks noChangeArrowheads="1"/>
            </p:cNvSpPr>
            <p:nvPr/>
          </p:nvSpPr>
          <p:spPr bwMode="auto">
            <a:xfrm>
              <a:off x="3898" y="1225"/>
              <a:ext cx="418" cy="382"/>
            </a:xfrm>
            <a:prstGeom prst="rect">
              <a:avLst/>
            </a:prstGeom>
            <a:noFill/>
            <a:ln w="38100">
              <a:noFill/>
              <a:miter lim="800000"/>
              <a:headEnd/>
              <a:tailEnd/>
            </a:ln>
          </p:spPr>
          <p:txBody>
            <a:bodyPr wrap="none" lIns="155911" tIns="73852" rIns="155911" bIns="73852" anchor="ctr">
              <a:prstTxWarp prst="textNoShape">
                <a:avLst/>
              </a:prstTxWarp>
              <a:spAutoFit/>
            </a:bodyPr>
            <a:lstStyle/>
            <a:p>
              <a:pPr algn="ctr" defTabSz="820738">
                <a:spcBef>
                  <a:spcPct val="50000"/>
                </a:spcBef>
              </a:pPr>
              <a:r>
                <a:rPr lang="en-US" sz="2500" b="1" i="1">
                  <a:solidFill>
                    <a:schemeClr val="accent2"/>
                  </a:solidFill>
                  <a:latin typeface="Times Roman" charset="0"/>
                </a:rPr>
                <a:t>D</a:t>
              </a:r>
              <a:endParaRPr lang="en-US" sz="2500">
                <a:solidFill>
                  <a:schemeClr val="accent2"/>
                </a:solidFill>
                <a:latin typeface="Times Roman" charset="0"/>
              </a:endParaRPr>
            </a:p>
          </p:txBody>
        </p:sp>
        <p:sp>
          <p:nvSpPr>
            <p:cNvPr id="87064" name="Text Box 141"/>
            <p:cNvSpPr txBox="1">
              <a:spLocks noChangeArrowheads="1"/>
            </p:cNvSpPr>
            <p:nvPr/>
          </p:nvSpPr>
          <p:spPr bwMode="auto">
            <a:xfrm>
              <a:off x="3572" y="1849"/>
              <a:ext cx="310" cy="382"/>
            </a:xfrm>
            <a:prstGeom prst="rect">
              <a:avLst/>
            </a:prstGeom>
            <a:noFill/>
            <a:ln w="38100">
              <a:noFill/>
              <a:miter lim="800000"/>
              <a:headEnd/>
              <a:tailEnd/>
            </a:ln>
          </p:spPr>
          <p:txBody>
            <a:bodyPr wrap="none" lIns="155911" tIns="73852" rIns="155911" bIns="73852" anchor="ctr">
              <a:prstTxWarp prst="textNoShape">
                <a:avLst/>
              </a:prstTxWarp>
              <a:spAutoFit/>
            </a:bodyPr>
            <a:lstStyle/>
            <a:p>
              <a:pPr algn="ctr" defTabSz="820738">
                <a:spcBef>
                  <a:spcPct val="50000"/>
                </a:spcBef>
              </a:pPr>
              <a:r>
                <a:rPr lang="en-US" sz="2500" b="1" i="1">
                  <a:solidFill>
                    <a:schemeClr val="accent2"/>
                  </a:solidFill>
                  <a:latin typeface="Times Roman" charset="0"/>
                </a:rPr>
                <a:t>I</a:t>
              </a:r>
              <a:endParaRPr lang="en-US" sz="2500">
                <a:solidFill>
                  <a:schemeClr val="accent2"/>
                </a:solidFill>
                <a:latin typeface="Times Roman" charset="0"/>
              </a:endParaRPr>
            </a:p>
          </p:txBody>
        </p:sp>
      </p:grpSp>
      <p:sp>
        <p:nvSpPr>
          <p:cNvPr id="87045" name="Rectangle 274"/>
          <p:cNvSpPr>
            <a:spLocks noChangeArrowheads="1"/>
          </p:cNvSpPr>
          <p:nvPr/>
        </p:nvSpPr>
        <p:spPr bwMode="auto">
          <a:xfrm>
            <a:off x="4876800" y="1143000"/>
            <a:ext cx="3505200" cy="5035550"/>
          </a:xfrm>
          <a:prstGeom prst="rect">
            <a:avLst/>
          </a:prstGeom>
          <a:noFill/>
          <a:ln w="9525">
            <a:noFill/>
            <a:miter lim="800000"/>
            <a:headEnd/>
            <a:tailEnd/>
          </a:ln>
        </p:spPr>
        <p:txBody>
          <a:bodyPr>
            <a:prstTxWarp prst="textNoShape">
              <a:avLst/>
            </a:prstTxWarp>
          </a:bodyPr>
          <a:lstStyle/>
          <a:p>
            <a:pPr marL="342900" indent="-342900">
              <a:lnSpc>
                <a:spcPct val="80000"/>
              </a:lnSpc>
              <a:spcBef>
                <a:spcPct val="20000"/>
              </a:spcBef>
              <a:buClr>
                <a:srgbClr val="0000FF"/>
              </a:buClr>
              <a:buSzPct val="65000"/>
              <a:buFont typeface="Monotype Sorts" charset="2"/>
              <a:buChar char="n"/>
            </a:pPr>
            <a:r>
              <a:rPr lang="en-US" sz="2200">
                <a:latin typeface="Arial Unicode MS" charset="0"/>
              </a:rPr>
              <a:t>Each Connection has a Pipe Valve.</a:t>
            </a:r>
          </a:p>
          <a:p>
            <a:pPr marL="342900" indent="-342900">
              <a:lnSpc>
                <a:spcPct val="80000"/>
              </a:lnSpc>
              <a:spcBef>
                <a:spcPct val="20000"/>
              </a:spcBef>
              <a:buClr>
                <a:srgbClr val="0000FF"/>
              </a:buClr>
              <a:buSzPct val="65000"/>
              <a:buFont typeface="Monotype Sorts" charset="2"/>
              <a:buChar char="n"/>
            </a:pPr>
            <a:endParaRPr lang="en-US" sz="2200" u="sng">
              <a:latin typeface="Arial Unicode MS" charset="0"/>
            </a:endParaRPr>
          </a:p>
          <a:p>
            <a:pPr marL="342900" indent="-342900">
              <a:lnSpc>
                <a:spcPct val="80000"/>
              </a:lnSpc>
              <a:spcBef>
                <a:spcPct val="20000"/>
              </a:spcBef>
              <a:buClr>
                <a:srgbClr val="0000FF"/>
              </a:buClr>
              <a:buSzPct val="65000"/>
              <a:buFont typeface="Monotype Sorts" charset="2"/>
              <a:buNone/>
            </a:pPr>
            <a:endParaRPr lang="en-US" sz="2200">
              <a:latin typeface="Arial Unicode MS" charset="0"/>
            </a:endParaRPr>
          </a:p>
          <a:p>
            <a:pPr marL="342900" indent="-342900">
              <a:lnSpc>
                <a:spcPct val="80000"/>
              </a:lnSpc>
              <a:spcBef>
                <a:spcPct val="20000"/>
              </a:spcBef>
              <a:buClr>
                <a:srgbClr val="0000FF"/>
              </a:buClr>
              <a:buSzPct val="65000"/>
              <a:buFont typeface="Monotype Sorts" charset="2"/>
              <a:buChar char="n"/>
            </a:pPr>
            <a:endParaRPr lang="en-US" sz="2200">
              <a:latin typeface="Arial Unicode MS" charset="0"/>
            </a:endParaRPr>
          </a:p>
        </p:txBody>
      </p:sp>
      <p:sp>
        <p:nvSpPr>
          <p:cNvPr id="87046" name="Oval 3"/>
          <p:cNvSpPr>
            <a:spLocks noChangeArrowheads="1"/>
          </p:cNvSpPr>
          <p:nvPr/>
        </p:nvSpPr>
        <p:spPr bwMode="auto">
          <a:xfrm>
            <a:off x="5408613" y="2347913"/>
            <a:ext cx="403225" cy="339725"/>
          </a:xfrm>
          <a:prstGeom prst="ellipse">
            <a:avLst/>
          </a:prstGeom>
          <a:noFill/>
          <a:ln w="28575">
            <a:solidFill>
              <a:schemeClr val="tx1"/>
            </a:solidFill>
            <a:round/>
            <a:headEnd/>
            <a:tailEnd/>
          </a:ln>
        </p:spPr>
        <p:txBody>
          <a:bodyPr wrap="none" lIns="173736" tIns="82296" rIns="173736" bIns="82296" anchor="ctr">
            <a:prstTxWarp prst="textNoShape">
              <a:avLst/>
            </a:prstTxWarp>
            <a:spAutoFit/>
          </a:bodyPr>
          <a:lstStyle/>
          <a:p>
            <a:endParaRPr lang="en-US"/>
          </a:p>
        </p:txBody>
      </p:sp>
      <p:sp>
        <p:nvSpPr>
          <p:cNvPr id="87047" name="Line 26"/>
          <p:cNvSpPr>
            <a:spLocks noChangeShapeType="1"/>
          </p:cNvSpPr>
          <p:nvPr/>
        </p:nvSpPr>
        <p:spPr bwMode="auto">
          <a:xfrm flipV="1">
            <a:off x="5811838" y="2486025"/>
            <a:ext cx="779462" cy="0"/>
          </a:xfrm>
          <a:prstGeom prst="line">
            <a:avLst/>
          </a:prstGeom>
          <a:noFill/>
          <a:ln w="28575">
            <a:solidFill>
              <a:schemeClr val="tx1"/>
            </a:solidFill>
            <a:prstDash val="sysDot"/>
            <a:round/>
            <a:headEnd/>
            <a:tailEnd/>
          </a:ln>
        </p:spPr>
        <p:txBody>
          <a:bodyPr lIns="173736" tIns="82296" rIns="173736" bIns="82296" anchor="ctr">
            <a:prstTxWarp prst="textNoShape">
              <a:avLst/>
            </a:prstTxWarp>
            <a:spAutoFit/>
          </a:bodyPr>
          <a:lstStyle/>
          <a:p>
            <a:endParaRPr lang="en-US"/>
          </a:p>
        </p:txBody>
      </p:sp>
      <p:sp>
        <p:nvSpPr>
          <p:cNvPr id="87048" name="Text Box 30"/>
          <p:cNvSpPr txBox="1">
            <a:spLocks noChangeArrowheads="1"/>
          </p:cNvSpPr>
          <p:nvPr/>
        </p:nvSpPr>
        <p:spPr bwMode="auto">
          <a:xfrm>
            <a:off x="8223250" y="2181225"/>
            <a:ext cx="311150" cy="423863"/>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spcBef>
                <a:spcPct val="50000"/>
              </a:spcBef>
            </a:pPr>
            <a:r>
              <a:rPr lang="en-US">
                <a:latin typeface="Helvetica-Narrow" pitchFamily="34" charset="0"/>
              </a:rPr>
              <a:t>1</a:t>
            </a:r>
            <a:endParaRPr lang="en-US">
              <a:latin typeface="Times Roman" charset="0"/>
            </a:endParaRPr>
          </a:p>
        </p:txBody>
      </p:sp>
      <p:sp>
        <p:nvSpPr>
          <p:cNvPr id="87049" name="Text Box 43"/>
          <p:cNvSpPr txBox="1">
            <a:spLocks noChangeArrowheads="1"/>
          </p:cNvSpPr>
          <p:nvPr/>
        </p:nvSpPr>
        <p:spPr bwMode="auto">
          <a:xfrm>
            <a:off x="5519738" y="2133600"/>
            <a:ext cx="1536700" cy="423863"/>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spcBef>
                <a:spcPct val="50000"/>
              </a:spcBef>
            </a:pPr>
            <a:r>
              <a:rPr lang="en-US">
                <a:latin typeface="Helvetica-Narrow" pitchFamily="34" charset="0"/>
              </a:rPr>
              <a:t>1..*</a:t>
            </a:r>
            <a:endParaRPr lang="en-US">
              <a:latin typeface="Times Roman" charset="0"/>
            </a:endParaRPr>
          </a:p>
        </p:txBody>
      </p:sp>
      <p:sp>
        <p:nvSpPr>
          <p:cNvPr id="87050" name="Text Box 44"/>
          <p:cNvSpPr txBox="1">
            <a:spLocks noChangeArrowheads="1"/>
          </p:cNvSpPr>
          <p:nvPr/>
        </p:nvSpPr>
        <p:spPr bwMode="auto">
          <a:xfrm>
            <a:off x="5748338" y="2651125"/>
            <a:ext cx="762000" cy="423863"/>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spcBef>
                <a:spcPct val="50000"/>
              </a:spcBef>
            </a:pPr>
            <a:r>
              <a:rPr lang="en-US">
                <a:latin typeface="Helvetica-Narrow" pitchFamily="34" charset="0"/>
              </a:rPr>
              <a:t>1..*</a:t>
            </a:r>
            <a:endParaRPr lang="en-US">
              <a:latin typeface="Times Roman" charset="0"/>
            </a:endParaRPr>
          </a:p>
        </p:txBody>
      </p:sp>
      <p:sp>
        <p:nvSpPr>
          <p:cNvPr id="87051" name="Rectangle 9"/>
          <p:cNvSpPr>
            <a:spLocks noChangeAspect="1" noChangeArrowheads="1"/>
          </p:cNvSpPr>
          <p:nvPr/>
        </p:nvSpPr>
        <p:spPr bwMode="auto">
          <a:xfrm>
            <a:off x="3965575" y="2146300"/>
            <a:ext cx="1673225" cy="681038"/>
          </a:xfrm>
          <a:prstGeom prst="rect">
            <a:avLst/>
          </a:prstGeom>
          <a:solidFill>
            <a:schemeClr val="bg1"/>
          </a:solidFill>
          <a:ln w="28575">
            <a:solidFill>
              <a:schemeClr val="tx1"/>
            </a:solidFill>
            <a:miter lim="800000"/>
            <a:headEnd/>
            <a:tailEnd/>
          </a:ln>
        </p:spPr>
        <p:txBody>
          <a:bodyPr lIns="155911" tIns="73852" rIns="155911" bIns="73852" anchor="ctr">
            <a:prstTxWarp prst="textNoShape">
              <a:avLst/>
            </a:prstTxWarp>
          </a:bodyPr>
          <a:lstStyle/>
          <a:p>
            <a:pPr algn="ctr" defTabSz="820738"/>
            <a:r>
              <a:rPr lang="en-US" sz="2000">
                <a:latin typeface="Helvetica-Narrow" pitchFamily="34" charset="0"/>
              </a:rPr>
              <a:t>Pipe</a:t>
            </a:r>
          </a:p>
        </p:txBody>
      </p:sp>
      <p:sp>
        <p:nvSpPr>
          <p:cNvPr id="87052" name="Rectangle 10"/>
          <p:cNvSpPr>
            <a:spLocks noChangeAspect="1" noChangeArrowheads="1"/>
          </p:cNvSpPr>
          <p:nvPr/>
        </p:nvSpPr>
        <p:spPr bwMode="auto">
          <a:xfrm>
            <a:off x="6591300" y="2146300"/>
            <a:ext cx="1673225" cy="681038"/>
          </a:xfrm>
          <a:prstGeom prst="rect">
            <a:avLst/>
          </a:prstGeom>
          <a:solidFill>
            <a:schemeClr val="bg1"/>
          </a:solidFill>
          <a:ln w="28575">
            <a:solidFill>
              <a:schemeClr val="tx1"/>
            </a:solidFill>
            <a:miter lim="800000"/>
            <a:headEnd/>
            <a:tailEnd/>
          </a:ln>
        </p:spPr>
        <p:txBody>
          <a:bodyPr lIns="155911" tIns="73852" rIns="155911" bIns="73852" anchor="ctr">
            <a:prstTxWarp prst="textNoShape">
              <a:avLst/>
            </a:prstTxWarp>
          </a:bodyPr>
          <a:lstStyle/>
          <a:p>
            <a:pPr algn="ctr" defTabSz="820738"/>
            <a:r>
              <a:rPr lang="en-US" sz="2000">
                <a:latin typeface="Helvetica-Narrow" pitchFamily="34" charset="0"/>
              </a:rPr>
              <a:t>Connection</a:t>
            </a:r>
          </a:p>
        </p:txBody>
      </p:sp>
    </p:spTree>
  </p:cSld>
  <p:clrMapOvr>
    <a:masterClrMapping/>
  </p:clrMapOvr>
  <p:transition/>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ChangeArrowheads="1"/>
          </p:cNvSpPr>
          <p:nvPr>
            <p:ph type="title"/>
          </p:nvPr>
        </p:nvSpPr>
        <p:spPr/>
        <p:txBody>
          <a:bodyPr/>
          <a:lstStyle/>
          <a:p>
            <a:r>
              <a:rPr lang="en-US"/>
              <a:t>Logic</a:t>
            </a:r>
          </a:p>
        </p:txBody>
      </p:sp>
      <p:grpSp>
        <p:nvGrpSpPr>
          <p:cNvPr id="88067" name="Group 3"/>
          <p:cNvGrpSpPr>
            <a:grpSpLocks/>
          </p:cNvGrpSpPr>
          <p:nvPr/>
        </p:nvGrpSpPr>
        <p:grpSpPr bwMode="auto">
          <a:xfrm>
            <a:off x="573088" y="1198563"/>
            <a:ext cx="8189912" cy="4424362"/>
            <a:chOff x="3718" y="1043"/>
            <a:chExt cx="2254" cy="3158"/>
          </a:xfrm>
        </p:grpSpPr>
        <p:sp>
          <p:nvSpPr>
            <p:cNvPr id="88069" name="Line 4"/>
            <p:cNvSpPr>
              <a:spLocks noChangeShapeType="1"/>
            </p:cNvSpPr>
            <p:nvPr/>
          </p:nvSpPr>
          <p:spPr bwMode="auto">
            <a:xfrm>
              <a:off x="3718" y="1046"/>
              <a:ext cx="2254" cy="0"/>
            </a:xfrm>
            <a:prstGeom prst="line">
              <a:avLst/>
            </a:prstGeom>
            <a:noFill/>
            <a:ln w="28575">
              <a:solidFill>
                <a:srgbClr val="000000"/>
              </a:solidFill>
              <a:round/>
              <a:headEnd/>
              <a:tailEnd/>
            </a:ln>
          </p:spPr>
          <p:txBody>
            <a:bodyPr wrap="none" lIns="173736" tIns="82296" rIns="173736" bIns="82296" anchor="ctr">
              <a:prstTxWarp prst="textNoShape">
                <a:avLst/>
              </a:prstTxWarp>
              <a:spAutoFit/>
            </a:bodyPr>
            <a:lstStyle/>
            <a:p>
              <a:endParaRPr lang="en-US"/>
            </a:p>
          </p:txBody>
        </p:sp>
        <p:sp>
          <p:nvSpPr>
            <p:cNvPr id="88070" name="Line 5"/>
            <p:cNvSpPr>
              <a:spLocks noChangeShapeType="1"/>
            </p:cNvSpPr>
            <p:nvPr/>
          </p:nvSpPr>
          <p:spPr bwMode="auto">
            <a:xfrm>
              <a:off x="3718" y="1046"/>
              <a:ext cx="0" cy="2954"/>
            </a:xfrm>
            <a:prstGeom prst="line">
              <a:avLst/>
            </a:prstGeom>
            <a:noFill/>
            <a:ln w="28575">
              <a:solidFill>
                <a:srgbClr val="000000"/>
              </a:solidFill>
              <a:round/>
              <a:headEnd/>
              <a:tailEnd/>
            </a:ln>
          </p:spPr>
          <p:txBody>
            <a:bodyPr wrap="none" lIns="173736" tIns="82296" rIns="173736" bIns="82296" anchor="ctr">
              <a:prstTxWarp prst="textNoShape">
                <a:avLst/>
              </a:prstTxWarp>
              <a:spAutoFit/>
            </a:bodyPr>
            <a:lstStyle/>
            <a:p>
              <a:endParaRPr lang="en-US"/>
            </a:p>
          </p:txBody>
        </p:sp>
        <p:sp>
          <p:nvSpPr>
            <p:cNvPr id="88071" name="Line 6"/>
            <p:cNvSpPr>
              <a:spLocks noChangeShapeType="1"/>
            </p:cNvSpPr>
            <p:nvPr/>
          </p:nvSpPr>
          <p:spPr bwMode="auto">
            <a:xfrm>
              <a:off x="5962" y="1043"/>
              <a:ext cx="0" cy="2954"/>
            </a:xfrm>
            <a:prstGeom prst="line">
              <a:avLst/>
            </a:prstGeom>
            <a:noFill/>
            <a:ln w="28575">
              <a:solidFill>
                <a:srgbClr val="000000"/>
              </a:solidFill>
              <a:round/>
              <a:headEnd/>
              <a:tailEnd/>
            </a:ln>
          </p:spPr>
          <p:txBody>
            <a:bodyPr wrap="none" lIns="173736" tIns="82296" rIns="173736" bIns="82296" anchor="ctr">
              <a:prstTxWarp prst="textNoShape">
                <a:avLst/>
              </a:prstTxWarp>
              <a:spAutoFit/>
            </a:bodyPr>
            <a:lstStyle/>
            <a:p>
              <a:endParaRPr lang="en-US"/>
            </a:p>
          </p:txBody>
        </p:sp>
        <p:sp>
          <p:nvSpPr>
            <p:cNvPr id="88072" name="Freeform 7"/>
            <p:cNvSpPr>
              <a:spLocks/>
            </p:cNvSpPr>
            <p:nvPr/>
          </p:nvSpPr>
          <p:spPr bwMode="auto">
            <a:xfrm>
              <a:off x="3718" y="3900"/>
              <a:ext cx="2236" cy="301"/>
            </a:xfrm>
            <a:custGeom>
              <a:avLst/>
              <a:gdLst>
                <a:gd name="T0" fmla="*/ 0 w 2236"/>
                <a:gd name="T1" fmla="*/ 73 h 301"/>
                <a:gd name="T2" fmla="*/ 254 w 2236"/>
                <a:gd name="T3" fmla="*/ 1 h 301"/>
                <a:gd name="T4" fmla="*/ 345 w 2236"/>
                <a:gd name="T5" fmla="*/ 10 h 301"/>
                <a:gd name="T6" fmla="*/ 427 w 2236"/>
                <a:gd name="T7" fmla="*/ 155 h 301"/>
                <a:gd name="T8" fmla="*/ 518 w 2236"/>
                <a:gd name="T9" fmla="*/ 219 h 301"/>
                <a:gd name="T10" fmla="*/ 627 w 2236"/>
                <a:gd name="T11" fmla="*/ 210 h 301"/>
                <a:gd name="T12" fmla="*/ 645 w 2236"/>
                <a:gd name="T13" fmla="*/ 183 h 301"/>
                <a:gd name="T14" fmla="*/ 700 w 2236"/>
                <a:gd name="T15" fmla="*/ 119 h 301"/>
                <a:gd name="T16" fmla="*/ 836 w 2236"/>
                <a:gd name="T17" fmla="*/ 55 h 301"/>
                <a:gd name="T18" fmla="*/ 991 w 2236"/>
                <a:gd name="T19" fmla="*/ 137 h 301"/>
                <a:gd name="T20" fmla="*/ 1209 w 2236"/>
                <a:gd name="T21" fmla="*/ 292 h 301"/>
                <a:gd name="T22" fmla="*/ 1364 w 2236"/>
                <a:gd name="T23" fmla="*/ 264 h 301"/>
                <a:gd name="T24" fmla="*/ 1445 w 2236"/>
                <a:gd name="T25" fmla="*/ 183 h 301"/>
                <a:gd name="T26" fmla="*/ 1473 w 2236"/>
                <a:gd name="T27" fmla="*/ 155 h 301"/>
                <a:gd name="T28" fmla="*/ 1554 w 2236"/>
                <a:gd name="T29" fmla="*/ 137 h 301"/>
                <a:gd name="T30" fmla="*/ 1654 w 2236"/>
                <a:gd name="T31" fmla="*/ 155 h 301"/>
                <a:gd name="T32" fmla="*/ 1691 w 2236"/>
                <a:gd name="T33" fmla="*/ 164 h 301"/>
                <a:gd name="T34" fmla="*/ 1791 w 2236"/>
                <a:gd name="T35" fmla="*/ 273 h 301"/>
                <a:gd name="T36" fmla="*/ 1873 w 2236"/>
                <a:gd name="T37" fmla="*/ 301 h 301"/>
                <a:gd name="T38" fmla="*/ 2073 w 2236"/>
                <a:gd name="T39" fmla="*/ 264 h 301"/>
                <a:gd name="T40" fmla="*/ 2154 w 2236"/>
                <a:gd name="T41" fmla="*/ 201 h 301"/>
                <a:gd name="T42" fmla="*/ 2173 w 2236"/>
                <a:gd name="T43" fmla="*/ 173 h 301"/>
                <a:gd name="T44" fmla="*/ 2227 w 2236"/>
                <a:gd name="T45" fmla="*/ 119 h 301"/>
                <a:gd name="T46" fmla="*/ 2236 w 2236"/>
                <a:gd name="T47" fmla="*/ 92 h 301"/>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2236"/>
                <a:gd name="T73" fmla="*/ 0 h 301"/>
                <a:gd name="T74" fmla="*/ 2236 w 2236"/>
                <a:gd name="T75" fmla="*/ 301 h 301"/>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2236" h="301">
                  <a:moveTo>
                    <a:pt x="0" y="73"/>
                  </a:moveTo>
                  <a:cubicBezTo>
                    <a:pt x="85" y="45"/>
                    <a:pt x="166" y="19"/>
                    <a:pt x="254" y="1"/>
                  </a:cubicBezTo>
                  <a:cubicBezTo>
                    <a:pt x="284" y="4"/>
                    <a:pt x="316" y="0"/>
                    <a:pt x="345" y="10"/>
                  </a:cubicBezTo>
                  <a:cubicBezTo>
                    <a:pt x="396" y="28"/>
                    <a:pt x="403" y="117"/>
                    <a:pt x="427" y="155"/>
                  </a:cubicBezTo>
                  <a:cubicBezTo>
                    <a:pt x="447" y="187"/>
                    <a:pt x="484" y="208"/>
                    <a:pt x="518" y="219"/>
                  </a:cubicBezTo>
                  <a:cubicBezTo>
                    <a:pt x="554" y="216"/>
                    <a:pt x="592" y="220"/>
                    <a:pt x="627" y="210"/>
                  </a:cubicBezTo>
                  <a:cubicBezTo>
                    <a:pt x="637" y="207"/>
                    <a:pt x="638" y="191"/>
                    <a:pt x="645" y="183"/>
                  </a:cubicBezTo>
                  <a:cubicBezTo>
                    <a:pt x="663" y="161"/>
                    <a:pt x="681" y="140"/>
                    <a:pt x="700" y="119"/>
                  </a:cubicBezTo>
                  <a:cubicBezTo>
                    <a:pt x="740" y="73"/>
                    <a:pt x="778" y="67"/>
                    <a:pt x="836" y="55"/>
                  </a:cubicBezTo>
                  <a:cubicBezTo>
                    <a:pt x="917" y="66"/>
                    <a:pt x="937" y="84"/>
                    <a:pt x="991" y="137"/>
                  </a:cubicBezTo>
                  <a:cubicBezTo>
                    <a:pt x="1023" y="234"/>
                    <a:pt x="1114" y="279"/>
                    <a:pt x="1209" y="292"/>
                  </a:cubicBezTo>
                  <a:cubicBezTo>
                    <a:pt x="1259" y="288"/>
                    <a:pt x="1321" y="299"/>
                    <a:pt x="1364" y="264"/>
                  </a:cubicBezTo>
                  <a:cubicBezTo>
                    <a:pt x="1364" y="264"/>
                    <a:pt x="1431" y="197"/>
                    <a:pt x="1445" y="183"/>
                  </a:cubicBezTo>
                  <a:cubicBezTo>
                    <a:pt x="1454" y="174"/>
                    <a:pt x="1460" y="158"/>
                    <a:pt x="1473" y="155"/>
                  </a:cubicBezTo>
                  <a:cubicBezTo>
                    <a:pt x="1524" y="142"/>
                    <a:pt x="1497" y="148"/>
                    <a:pt x="1554" y="137"/>
                  </a:cubicBezTo>
                  <a:cubicBezTo>
                    <a:pt x="1587" y="143"/>
                    <a:pt x="1621" y="148"/>
                    <a:pt x="1654" y="155"/>
                  </a:cubicBezTo>
                  <a:cubicBezTo>
                    <a:pt x="1666" y="157"/>
                    <a:pt x="1681" y="157"/>
                    <a:pt x="1691" y="164"/>
                  </a:cubicBezTo>
                  <a:cubicBezTo>
                    <a:pt x="1737" y="197"/>
                    <a:pt x="1752" y="239"/>
                    <a:pt x="1791" y="273"/>
                  </a:cubicBezTo>
                  <a:cubicBezTo>
                    <a:pt x="1815" y="294"/>
                    <a:pt x="1843" y="295"/>
                    <a:pt x="1873" y="301"/>
                  </a:cubicBezTo>
                  <a:cubicBezTo>
                    <a:pt x="2023" y="290"/>
                    <a:pt x="1970" y="289"/>
                    <a:pt x="2073" y="264"/>
                  </a:cubicBezTo>
                  <a:cubicBezTo>
                    <a:pt x="2110" y="240"/>
                    <a:pt x="2112" y="222"/>
                    <a:pt x="2154" y="201"/>
                  </a:cubicBezTo>
                  <a:cubicBezTo>
                    <a:pt x="2160" y="192"/>
                    <a:pt x="2166" y="181"/>
                    <a:pt x="2173" y="173"/>
                  </a:cubicBezTo>
                  <a:cubicBezTo>
                    <a:pt x="2190" y="154"/>
                    <a:pt x="2227" y="119"/>
                    <a:pt x="2227" y="119"/>
                  </a:cubicBezTo>
                  <a:cubicBezTo>
                    <a:pt x="2230" y="110"/>
                    <a:pt x="2236" y="92"/>
                    <a:pt x="2236" y="92"/>
                  </a:cubicBezTo>
                </a:path>
              </a:pathLst>
            </a:custGeom>
            <a:noFill/>
            <a:ln w="28575">
              <a:solidFill>
                <a:srgbClr val="000000"/>
              </a:solidFill>
              <a:round/>
              <a:headEnd/>
              <a:tailEnd/>
            </a:ln>
          </p:spPr>
          <p:txBody>
            <a:bodyPr wrap="none" lIns="173736" tIns="82296" rIns="173736" bIns="82296" anchor="ctr">
              <a:prstTxWarp prst="textNoShape">
                <a:avLst/>
              </a:prstTxWarp>
              <a:spAutoFit/>
            </a:bodyPr>
            <a:lstStyle/>
            <a:p>
              <a:endParaRPr lang="en-US"/>
            </a:p>
          </p:txBody>
        </p:sp>
      </p:grpSp>
      <p:sp>
        <p:nvSpPr>
          <p:cNvPr id="88068" name="Text Box 8"/>
          <p:cNvSpPr txBox="1">
            <a:spLocks noChangeArrowheads="1"/>
          </p:cNvSpPr>
          <p:nvPr/>
        </p:nvSpPr>
        <p:spPr bwMode="auto">
          <a:xfrm>
            <a:off x="573088" y="1382713"/>
            <a:ext cx="8570912" cy="3957637"/>
          </a:xfrm>
          <a:prstGeom prst="rect">
            <a:avLst/>
          </a:prstGeom>
          <a:noFill/>
          <a:ln w="9525">
            <a:noFill/>
            <a:miter lim="800000"/>
            <a:headEnd/>
            <a:tailEnd/>
          </a:ln>
        </p:spPr>
        <p:txBody>
          <a:bodyPr lIns="155911" tIns="73852" rIns="155911" bIns="73852" anchor="ctr">
            <a:prstTxWarp prst="textNoShape">
              <a:avLst/>
            </a:prstTxWarp>
            <a:spAutoFit/>
          </a:bodyPr>
          <a:lstStyle/>
          <a:p>
            <a:pPr defTabSz="820738"/>
            <a:r>
              <a:rPr lang="en-US" sz="2200" b="1">
                <a:latin typeface="Courier" charset="0"/>
              </a:rPr>
              <a:t>To open a path from a storage tank to </a:t>
            </a:r>
          </a:p>
          <a:p>
            <a:pPr defTabSz="820738"/>
            <a:r>
              <a:rPr lang="en-US" sz="2200" b="1">
                <a:latin typeface="Courier" charset="0"/>
              </a:rPr>
              <a:t>a cooking tank:</a:t>
            </a:r>
          </a:p>
          <a:p>
            <a:pPr defTabSz="820738"/>
            <a:r>
              <a:rPr lang="en-US" sz="2200" b="1">
                <a:latin typeface="Courier" charset="0"/>
              </a:rPr>
              <a:t>	Select a PipePath between the two tanks;</a:t>
            </a:r>
          </a:p>
          <a:p>
            <a:pPr defTabSz="820738"/>
            <a:r>
              <a:rPr lang="en-US" sz="2200" b="1">
                <a:latin typeface="Courier" charset="0"/>
              </a:rPr>
              <a:t>	Find all the Pipes in the PipePath;</a:t>
            </a:r>
          </a:p>
          <a:p>
            <a:pPr defTabSz="820738"/>
            <a:r>
              <a:rPr lang="en-US" sz="2200" b="1">
                <a:latin typeface="Courier" charset="0"/>
              </a:rPr>
              <a:t>	Find all the Connections between the </a:t>
            </a:r>
          </a:p>
          <a:p>
            <a:pPr defTabSz="820738"/>
            <a:r>
              <a:rPr lang="en-US" sz="2200" b="1">
                <a:latin typeface="Courier" charset="0"/>
              </a:rPr>
              <a:t>		Pipes in each PipePath;</a:t>
            </a:r>
          </a:p>
          <a:p>
            <a:pPr defTabSz="820738"/>
            <a:r>
              <a:rPr lang="en-US" sz="2200" b="1">
                <a:latin typeface="Courier" charset="0"/>
              </a:rPr>
              <a:t>	Find the PipeValve for each Connection; </a:t>
            </a:r>
          </a:p>
          <a:p>
            <a:pPr defTabSz="820738"/>
            <a:r>
              <a:rPr lang="en-US" sz="2200" b="1">
                <a:latin typeface="Courier" charset="0"/>
              </a:rPr>
              <a:t>	Open each PipeValve;</a:t>
            </a:r>
          </a:p>
          <a:p>
            <a:pPr defTabSz="820738"/>
            <a:r>
              <a:rPr lang="en-US" sz="2200" b="1">
                <a:latin typeface="Courier" charset="0"/>
              </a:rPr>
              <a:t>	Open the InletValve for the CookingTank;</a:t>
            </a:r>
          </a:p>
          <a:p>
            <a:pPr defTabSz="820738"/>
            <a:r>
              <a:rPr lang="en-US" sz="2200" b="1">
                <a:latin typeface="Courier" charset="0"/>
              </a:rPr>
              <a:t>	Open the OutletValve for the StorageTank;</a:t>
            </a:r>
          </a:p>
          <a:p>
            <a:pPr defTabSz="820738"/>
            <a:endParaRPr lang="en-US" sz="2200" b="1">
              <a:latin typeface="Courier" charset="0"/>
            </a:endParaRPr>
          </a:p>
          <a:p>
            <a:pPr defTabSz="820738"/>
            <a:endParaRPr lang="en-US" b="1">
              <a:latin typeface="Courier" charset="0"/>
            </a:endParaRPr>
          </a:p>
        </p:txBody>
      </p:sp>
    </p:spTree>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Relationship to Use Cases</a:t>
            </a:r>
            <a:endParaRPr lang="en-US" dirty="0"/>
          </a:p>
        </p:txBody>
      </p:sp>
      <p:pic>
        <p:nvPicPr>
          <p:cNvPr id="4" name="Picture 3" descr="14070_98_1.jpg"/>
          <p:cNvPicPr>
            <a:picLocks noChangeAspect="1"/>
          </p:cNvPicPr>
          <p:nvPr/>
        </p:nvPicPr>
        <p:blipFill>
          <a:blip r:embed="rId3"/>
          <a:srcRect t="3639"/>
          <a:stretch>
            <a:fillRect/>
          </a:stretch>
        </p:blipFill>
        <p:spPr>
          <a:xfrm>
            <a:off x="4899493" y="1029513"/>
            <a:ext cx="4015907" cy="5066487"/>
          </a:xfrm>
          <a:prstGeom prst="rect">
            <a:avLst/>
          </a:prstGeom>
        </p:spPr>
      </p:pic>
      <p:sp>
        <p:nvSpPr>
          <p:cNvPr id="5" name="Oval 4"/>
          <p:cNvSpPr/>
          <p:nvPr/>
        </p:nvSpPr>
        <p:spPr bwMode="auto">
          <a:xfrm>
            <a:off x="6271094" y="1981200"/>
            <a:ext cx="304800" cy="3048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6" name="Oval 5"/>
          <p:cNvSpPr/>
          <p:nvPr/>
        </p:nvSpPr>
        <p:spPr bwMode="auto">
          <a:xfrm>
            <a:off x="5966294" y="2590800"/>
            <a:ext cx="304800" cy="3048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7" name="Oval 6"/>
          <p:cNvSpPr/>
          <p:nvPr/>
        </p:nvSpPr>
        <p:spPr bwMode="auto">
          <a:xfrm>
            <a:off x="7185494" y="2057400"/>
            <a:ext cx="304800" cy="3048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8" name="Oval 7"/>
          <p:cNvSpPr/>
          <p:nvPr/>
        </p:nvSpPr>
        <p:spPr bwMode="auto">
          <a:xfrm>
            <a:off x="7414094" y="2667000"/>
            <a:ext cx="304800" cy="3048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9" name="Cloud Callout 8"/>
          <p:cNvSpPr/>
          <p:nvPr/>
        </p:nvSpPr>
        <p:spPr bwMode="auto">
          <a:xfrm>
            <a:off x="6652094" y="2514600"/>
            <a:ext cx="533400" cy="304800"/>
          </a:xfrm>
          <a:prstGeom prst="cloudCallout">
            <a:avLst>
              <a:gd name="adj1" fmla="val -1785"/>
              <a:gd name="adj2" fmla="val 33333"/>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0" name="Oval 9"/>
          <p:cNvSpPr/>
          <p:nvPr/>
        </p:nvSpPr>
        <p:spPr bwMode="auto">
          <a:xfrm>
            <a:off x="6423494" y="3619500"/>
            <a:ext cx="304800" cy="3048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1" name="Oval 10"/>
          <p:cNvSpPr/>
          <p:nvPr/>
        </p:nvSpPr>
        <p:spPr bwMode="auto">
          <a:xfrm>
            <a:off x="6118694" y="4229100"/>
            <a:ext cx="304800" cy="3048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2" name="Oval 11"/>
          <p:cNvSpPr/>
          <p:nvPr/>
        </p:nvSpPr>
        <p:spPr bwMode="auto">
          <a:xfrm>
            <a:off x="7337894" y="3695700"/>
            <a:ext cx="304800" cy="3048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3" name="Oval 12"/>
          <p:cNvSpPr/>
          <p:nvPr/>
        </p:nvSpPr>
        <p:spPr bwMode="auto">
          <a:xfrm>
            <a:off x="7490294" y="5257800"/>
            <a:ext cx="304800" cy="3048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4" name="Cloud Callout 13"/>
          <p:cNvSpPr/>
          <p:nvPr/>
        </p:nvSpPr>
        <p:spPr bwMode="auto">
          <a:xfrm>
            <a:off x="6804494" y="4152900"/>
            <a:ext cx="533400" cy="304800"/>
          </a:xfrm>
          <a:prstGeom prst="cloudCallout">
            <a:avLst>
              <a:gd name="adj1" fmla="val -1785"/>
              <a:gd name="adj2" fmla="val 33333"/>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5" name="Cloud Callout 14"/>
          <p:cNvSpPr/>
          <p:nvPr/>
        </p:nvSpPr>
        <p:spPr bwMode="auto">
          <a:xfrm>
            <a:off x="6575894" y="5257800"/>
            <a:ext cx="533400" cy="304800"/>
          </a:xfrm>
          <a:prstGeom prst="cloudCallout">
            <a:avLst>
              <a:gd name="adj1" fmla="val -1785"/>
              <a:gd name="adj2" fmla="val 33333"/>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6" name="Cloud Callout 15"/>
          <p:cNvSpPr/>
          <p:nvPr/>
        </p:nvSpPr>
        <p:spPr bwMode="auto">
          <a:xfrm>
            <a:off x="5661494" y="3924300"/>
            <a:ext cx="533400" cy="304800"/>
          </a:xfrm>
          <a:prstGeom prst="cloudCallout">
            <a:avLst>
              <a:gd name="adj1" fmla="val -1785"/>
              <a:gd name="adj2" fmla="val 33333"/>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7" name="Oval 16"/>
          <p:cNvSpPr/>
          <p:nvPr/>
        </p:nvSpPr>
        <p:spPr bwMode="auto">
          <a:xfrm>
            <a:off x="5432894" y="1828800"/>
            <a:ext cx="3048000" cy="1371600"/>
          </a:xfrm>
          <a:prstGeom prst="ellipse">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8" name="Oval 17"/>
          <p:cNvSpPr/>
          <p:nvPr/>
        </p:nvSpPr>
        <p:spPr bwMode="auto">
          <a:xfrm>
            <a:off x="5128094" y="3429000"/>
            <a:ext cx="3048000" cy="1371600"/>
          </a:xfrm>
          <a:prstGeom prst="ellipse">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9" name="Oval 18"/>
          <p:cNvSpPr/>
          <p:nvPr/>
        </p:nvSpPr>
        <p:spPr bwMode="auto">
          <a:xfrm>
            <a:off x="6423494" y="5105400"/>
            <a:ext cx="1676400" cy="685800"/>
          </a:xfrm>
          <a:prstGeom prst="ellipse">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20" name="TextBox 19"/>
          <p:cNvSpPr txBox="1"/>
          <p:nvPr/>
        </p:nvSpPr>
        <p:spPr>
          <a:xfrm>
            <a:off x="7185494" y="1981200"/>
            <a:ext cx="313044" cy="369332"/>
          </a:xfrm>
          <a:prstGeom prst="rect">
            <a:avLst/>
          </a:prstGeom>
          <a:noFill/>
        </p:spPr>
        <p:txBody>
          <a:bodyPr wrap="none" rtlCol="0">
            <a:spAutoFit/>
          </a:bodyPr>
          <a:lstStyle/>
          <a:p>
            <a:r>
              <a:rPr lang="en-US" dirty="0" smtClean="0"/>
              <a:t>1</a:t>
            </a:r>
            <a:endParaRPr lang="en-US" dirty="0"/>
          </a:p>
        </p:txBody>
      </p:sp>
      <p:sp>
        <p:nvSpPr>
          <p:cNvPr id="21" name="TextBox 20"/>
          <p:cNvSpPr txBox="1"/>
          <p:nvPr/>
        </p:nvSpPr>
        <p:spPr>
          <a:xfrm>
            <a:off x="7261694" y="3657600"/>
            <a:ext cx="441422" cy="369332"/>
          </a:xfrm>
          <a:prstGeom prst="rect">
            <a:avLst/>
          </a:prstGeom>
          <a:noFill/>
        </p:spPr>
        <p:txBody>
          <a:bodyPr wrap="none" rtlCol="0">
            <a:spAutoFit/>
          </a:bodyPr>
          <a:lstStyle/>
          <a:p>
            <a:r>
              <a:rPr lang="en-US" dirty="0" smtClean="0"/>
              <a:t>41</a:t>
            </a:r>
            <a:endParaRPr lang="en-US" dirty="0"/>
          </a:p>
        </p:txBody>
      </p:sp>
      <p:sp>
        <p:nvSpPr>
          <p:cNvPr id="22" name="TextBox 21"/>
          <p:cNvSpPr txBox="1"/>
          <p:nvPr/>
        </p:nvSpPr>
        <p:spPr>
          <a:xfrm>
            <a:off x="7337894" y="2590800"/>
            <a:ext cx="441422" cy="369332"/>
          </a:xfrm>
          <a:prstGeom prst="rect">
            <a:avLst/>
          </a:prstGeom>
          <a:noFill/>
        </p:spPr>
        <p:txBody>
          <a:bodyPr wrap="none" rtlCol="0">
            <a:spAutoFit/>
          </a:bodyPr>
          <a:lstStyle/>
          <a:p>
            <a:r>
              <a:rPr lang="en-US" dirty="0" smtClean="0"/>
              <a:t>12</a:t>
            </a:r>
            <a:endParaRPr lang="en-US" dirty="0"/>
          </a:p>
        </p:txBody>
      </p:sp>
      <p:sp>
        <p:nvSpPr>
          <p:cNvPr id="23" name="TextBox 22"/>
          <p:cNvSpPr txBox="1"/>
          <p:nvPr/>
        </p:nvSpPr>
        <p:spPr>
          <a:xfrm>
            <a:off x="5890094" y="2514600"/>
            <a:ext cx="441422" cy="369332"/>
          </a:xfrm>
          <a:prstGeom prst="rect">
            <a:avLst/>
          </a:prstGeom>
          <a:noFill/>
        </p:spPr>
        <p:txBody>
          <a:bodyPr wrap="none" rtlCol="0">
            <a:spAutoFit/>
          </a:bodyPr>
          <a:lstStyle/>
          <a:p>
            <a:r>
              <a:rPr lang="en-US" dirty="0" smtClean="0"/>
              <a:t>16</a:t>
            </a:r>
            <a:endParaRPr lang="en-US" dirty="0"/>
          </a:p>
        </p:txBody>
      </p:sp>
      <p:sp>
        <p:nvSpPr>
          <p:cNvPr id="24" name="TextBox 23"/>
          <p:cNvSpPr txBox="1"/>
          <p:nvPr/>
        </p:nvSpPr>
        <p:spPr>
          <a:xfrm>
            <a:off x="6896472" y="4114800"/>
            <a:ext cx="441422" cy="369332"/>
          </a:xfrm>
          <a:prstGeom prst="rect">
            <a:avLst/>
          </a:prstGeom>
          <a:noFill/>
        </p:spPr>
        <p:txBody>
          <a:bodyPr wrap="none" rtlCol="0">
            <a:spAutoFit/>
          </a:bodyPr>
          <a:lstStyle/>
          <a:p>
            <a:r>
              <a:rPr lang="en-US" dirty="0" smtClean="0"/>
              <a:t>31</a:t>
            </a:r>
            <a:endParaRPr lang="en-US" dirty="0"/>
          </a:p>
        </p:txBody>
      </p:sp>
      <p:sp>
        <p:nvSpPr>
          <p:cNvPr id="25" name="TextBox 24"/>
          <p:cNvSpPr txBox="1"/>
          <p:nvPr/>
        </p:nvSpPr>
        <p:spPr>
          <a:xfrm>
            <a:off x="6652094" y="2438400"/>
            <a:ext cx="424290" cy="369332"/>
          </a:xfrm>
          <a:prstGeom prst="rect">
            <a:avLst/>
          </a:prstGeom>
          <a:noFill/>
        </p:spPr>
        <p:txBody>
          <a:bodyPr wrap="none" rtlCol="0">
            <a:spAutoFit/>
          </a:bodyPr>
          <a:lstStyle/>
          <a:p>
            <a:r>
              <a:rPr lang="en-US" dirty="0" smtClean="0"/>
              <a:t>11</a:t>
            </a:r>
            <a:endParaRPr lang="en-US" dirty="0"/>
          </a:p>
        </p:txBody>
      </p:sp>
      <p:sp>
        <p:nvSpPr>
          <p:cNvPr id="26" name="TextBox 25"/>
          <p:cNvSpPr txBox="1"/>
          <p:nvPr/>
        </p:nvSpPr>
        <p:spPr>
          <a:xfrm>
            <a:off x="6194894" y="1905000"/>
            <a:ext cx="441422" cy="369332"/>
          </a:xfrm>
          <a:prstGeom prst="rect">
            <a:avLst/>
          </a:prstGeom>
          <a:noFill/>
        </p:spPr>
        <p:txBody>
          <a:bodyPr wrap="none" rtlCol="0">
            <a:spAutoFit/>
          </a:bodyPr>
          <a:lstStyle/>
          <a:p>
            <a:r>
              <a:rPr lang="en-US" dirty="0" smtClean="0"/>
              <a:t>15</a:t>
            </a:r>
            <a:endParaRPr lang="en-US" dirty="0"/>
          </a:p>
        </p:txBody>
      </p:sp>
      <p:sp>
        <p:nvSpPr>
          <p:cNvPr id="27" name="Oval 26"/>
          <p:cNvSpPr/>
          <p:nvPr/>
        </p:nvSpPr>
        <p:spPr bwMode="auto">
          <a:xfrm>
            <a:off x="7642694" y="4724400"/>
            <a:ext cx="304800" cy="3048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grpSp>
        <p:nvGrpSpPr>
          <p:cNvPr id="3" name="Group 2"/>
          <p:cNvGrpSpPr/>
          <p:nvPr/>
        </p:nvGrpSpPr>
        <p:grpSpPr>
          <a:xfrm>
            <a:off x="1143000" y="3670300"/>
            <a:ext cx="3242207" cy="2197100"/>
            <a:chOff x="1143000" y="1143000"/>
            <a:chExt cx="3242207" cy="2197100"/>
          </a:xfrm>
        </p:grpSpPr>
        <p:pic>
          <p:nvPicPr>
            <p:cNvPr id="28" name="Picture 5" descr="images.jpeg"/>
            <p:cNvPicPr>
              <a:picLocks noChangeAspect="1"/>
            </p:cNvPicPr>
            <p:nvPr/>
          </p:nvPicPr>
          <p:blipFill>
            <a:blip r:embed="rId4"/>
            <a:srcRect/>
            <a:stretch>
              <a:fillRect/>
            </a:stretch>
          </p:blipFill>
          <p:spPr bwMode="auto">
            <a:xfrm>
              <a:off x="1143000" y="1143000"/>
              <a:ext cx="3242207" cy="2197100"/>
            </a:xfrm>
            <a:prstGeom prst="rect">
              <a:avLst/>
            </a:prstGeom>
            <a:noFill/>
            <a:ln w="9525">
              <a:noFill/>
              <a:miter lim="800000"/>
              <a:headEnd/>
              <a:tailEnd/>
            </a:ln>
          </p:spPr>
        </p:pic>
        <p:sp>
          <p:nvSpPr>
            <p:cNvPr id="30" name="TextBox 29"/>
            <p:cNvSpPr txBox="1"/>
            <p:nvPr/>
          </p:nvSpPr>
          <p:spPr>
            <a:xfrm rot="20739119">
              <a:off x="2037993" y="1505634"/>
              <a:ext cx="1493468" cy="646331"/>
            </a:xfrm>
            <a:prstGeom prst="rect">
              <a:avLst/>
            </a:prstGeom>
            <a:noFill/>
          </p:spPr>
          <p:txBody>
            <a:bodyPr wrap="none" rtlCol="0">
              <a:spAutoFit/>
            </a:bodyPr>
            <a:lstStyle/>
            <a:p>
              <a:r>
                <a:rPr lang="en-US" dirty="0" smtClean="0">
                  <a:solidFill>
                    <a:schemeClr val="bg1"/>
                  </a:solidFill>
                </a:rPr>
                <a:t>Functional </a:t>
              </a:r>
            </a:p>
            <a:p>
              <a:r>
                <a:rPr lang="en-US" dirty="0" smtClean="0">
                  <a:solidFill>
                    <a:schemeClr val="bg1"/>
                  </a:solidFill>
                </a:rPr>
                <a:t>Specification</a:t>
              </a:r>
              <a:endParaRPr lang="en-US" dirty="0">
                <a:solidFill>
                  <a:schemeClr val="bg1"/>
                </a:solidFill>
              </a:endParaRPr>
            </a:p>
          </p:txBody>
        </p:sp>
      </p:grpSp>
      <p:sp>
        <p:nvSpPr>
          <p:cNvPr id="31" name="Content Placeholder 30"/>
          <p:cNvSpPr>
            <a:spLocks noGrp="1"/>
          </p:cNvSpPr>
          <p:nvPr>
            <p:ph idx="1"/>
          </p:nvPr>
        </p:nvSpPr>
        <p:spPr>
          <a:xfrm>
            <a:off x="762000" y="1219200"/>
            <a:ext cx="4343400" cy="5105400"/>
          </a:xfrm>
        </p:spPr>
        <p:txBody>
          <a:bodyPr/>
          <a:lstStyle/>
          <a:p>
            <a:r>
              <a:rPr lang="en-US" dirty="0" smtClean="0"/>
              <a:t>Use cases, our basic unit of organization, cover multiple functional requirements. </a:t>
            </a:r>
            <a:endParaRPr lang="en-US" dirty="0"/>
          </a:p>
        </p:txBody>
      </p:sp>
    </p:spTree>
    <p:extLst>
      <p:ext uri="{BB962C8B-B14F-4D97-AF65-F5344CB8AC3E}">
        <p14:creationId xmlns:p14="http://schemas.microsoft.com/office/powerpoint/2010/main" val="35608168"/>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ChangeArrowheads="1"/>
          </p:cNvSpPr>
          <p:nvPr>
            <p:ph type="title"/>
          </p:nvPr>
        </p:nvSpPr>
        <p:spPr/>
        <p:txBody>
          <a:bodyPr/>
          <a:lstStyle/>
          <a:p>
            <a:r>
              <a:rPr lang="en-US" smtClean="0"/>
              <a:t>Resilient to Change?</a:t>
            </a:r>
            <a:endParaRPr lang="en-US"/>
          </a:p>
        </p:txBody>
      </p:sp>
      <p:sp>
        <p:nvSpPr>
          <p:cNvPr id="89091" name="Rectangle 3"/>
          <p:cNvSpPr>
            <a:spLocks noGrp="1" noChangeArrowheads="1"/>
          </p:cNvSpPr>
          <p:nvPr>
            <p:ph type="body" idx="1"/>
          </p:nvPr>
        </p:nvSpPr>
        <p:spPr/>
        <p:txBody>
          <a:bodyPr/>
          <a:lstStyle/>
          <a:p>
            <a:pPr lvl="1"/>
            <a:r>
              <a:rPr lang="en-US" dirty="0" smtClean="0"/>
              <a:t>In the world, the addition of new valve #23 is small.</a:t>
            </a:r>
          </a:p>
          <a:p>
            <a:pPr lvl="1"/>
            <a:r>
              <a:rPr lang="en-US" dirty="0" smtClean="0"/>
              <a:t>In the old abstraction, the resulting change is huge.</a:t>
            </a:r>
          </a:p>
          <a:p>
            <a:pPr lvl="1"/>
            <a:r>
              <a:rPr lang="en-US" dirty="0" smtClean="0"/>
              <a:t>In the new abstraction, only the data changes. </a:t>
            </a:r>
            <a:br>
              <a:rPr lang="en-US" dirty="0" smtClean="0"/>
            </a:br>
            <a:endParaRPr lang="en-US" dirty="0" smtClean="0"/>
          </a:p>
          <a:p>
            <a:r>
              <a:rPr lang="en-US" dirty="0" smtClean="0"/>
              <a:t>	Pipe	Pipe	Valve</a:t>
            </a:r>
          </a:p>
          <a:p>
            <a:r>
              <a:rPr lang="en-US" dirty="0" smtClean="0"/>
              <a:t>	A	D1	5</a:t>
            </a:r>
          </a:p>
          <a:p>
            <a:r>
              <a:rPr lang="en-US" dirty="0" smtClean="0"/>
              <a:t>	D1	D2	23</a:t>
            </a:r>
          </a:p>
          <a:p>
            <a:r>
              <a:rPr lang="en-US" dirty="0" smtClean="0"/>
              <a:t>	D2	J	10</a:t>
            </a:r>
          </a:p>
          <a:p>
            <a:r>
              <a:rPr lang="en-US" dirty="0" smtClean="0"/>
              <a:t>	J	K	15</a:t>
            </a:r>
          </a:p>
          <a:p>
            <a:endParaRPr lang="en-US" dirty="0" smtClean="0"/>
          </a:p>
          <a:p>
            <a:endParaRPr lang="en-US" dirty="0" smtClean="0"/>
          </a:p>
          <a:p>
            <a:pPr lvl="1"/>
            <a:r>
              <a:rPr lang="en-US" dirty="0" smtClean="0"/>
              <a:t>The change in the logic is none, absolutely none.</a:t>
            </a:r>
            <a:endParaRPr lang="en-US" dirty="0"/>
          </a:p>
        </p:txBody>
      </p:sp>
      <p:sp>
        <p:nvSpPr>
          <p:cNvPr id="89092" name="Text Box 4"/>
          <p:cNvSpPr txBox="1">
            <a:spLocks noChangeArrowheads="1"/>
          </p:cNvSpPr>
          <p:nvPr/>
        </p:nvSpPr>
        <p:spPr bwMode="auto">
          <a:xfrm>
            <a:off x="4643438" y="3276600"/>
            <a:ext cx="2290762" cy="1292225"/>
          </a:xfrm>
          <a:prstGeom prst="rect">
            <a:avLst/>
          </a:prstGeom>
          <a:noFill/>
          <a:ln w="38100">
            <a:noFill/>
            <a:miter lim="800000"/>
            <a:headEnd/>
            <a:tailEnd/>
          </a:ln>
        </p:spPr>
        <p:txBody>
          <a:bodyPr lIns="155911" tIns="73852" rIns="155911" bIns="73852" anchor="ctr">
            <a:prstTxWarp prst="textNoShape">
              <a:avLst/>
            </a:prstTxWarp>
            <a:spAutoFit/>
          </a:bodyPr>
          <a:lstStyle/>
          <a:p>
            <a:pPr algn="ctr" defTabSz="820738">
              <a:spcBef>
                <a:spcPct val="50000"/>
              </a:spcBef>
            </a:pPr>
            <a:r>
              <a:rPr lang="en-US" sz="2500" b="1" dirty="0">
                <a:latin typeface="Comic Sans MS"/>
              </a:rPr>
              <a:t>The dreaded new valve 23.</a:t>
            </a:r>
            <a:endParaRPr lang="en-US" sz="2500" dirty="0">
              <a:latin typeface="Times Roman" charset="0"/>
            </a:endParaRPr>
          </a:p>
        </p:txBody>
      </p:sp>
      <p:grpSp>
        <p:nvGrpSpPr>
          <p:cNvPr id="89093" name="Group 5"/>
          <p:cNvGrpSpPr>
            <a:grpSpLocks/>
          </p:cNvGrpSpPr>
          <p:nvPr/>
        </p:nvGrpSpPr>
        <p:grpSpPr bwMode="auto">
          <a:xfrm>
            <a:off x="5954713" y="3816350"/>
            <a:ext cx="2808287" cy="1660525"/>
            <a:chOff x="3968" y="3040"/>
            <a:chExt cx="1946" cy="1185"/>
          </a:xfrm>
        </p:grpSpPr>
        <p:sp>
          <p:nvSpPr>
            <p:cNvPr id="89098" name="Freeform 6"/>
            <p:cNvSpPr>
              <a:spLocks/>
            </p:cNvSpPr>
            <p:nvPr/>
          </p:nvSpPr>
          <p:spPr bwMode="auto">
            <a:xfrm>
              <a:off x="4604" y="3040"/>
              <a:ext cx="1310" cy="1185"/>
            </a:xfrm>
            <a:custGeom>
              <a:avLst/>
              <a:gdLst>
                <a:gd name="T0" fmla="*/ 2 w 1638"/>
                <a:gd name="T1" fmla="*/ 40 h 1376"/>
                <a:gd name="T2" fmla="*/ 11 w 1638"/>
                <a:gd name="T3" fmla="*/ 29 h 1376"/>
                <a:gd name="T4" fmla="*/ 23 w 1638"/>
                <a:gd name="T5" fmla="*/ 8 h 1376"/>
                <a:gd name="T6" fmla="*/ 28 w 1638"/>
                <a:gd name="T7" fmla="*/ 3 h 1376"/>
                <a:gd name="T8" fmla="*/ 34 w 1638"/>
                <a:gd name="T9" fmla="*/ 0 h 1376"/>
                <a:gd name="T10" fmla="*/ 48 w 1638"/>
                <a:gd name="T11" fmla="*/ 3 h 1376"/>
                <a:gd name="T12" fmla="*/ 54 w 1638"/>
                <a:gd name="T13" fmla="*/ 3 h 1376"/>
                <a:gd name="T14" fmla="*/ 68 w 1638"/>
                <a:gd name="T15" fmla="*/ 8 h 1376"/>
                <a:gd name="T16" fmla="*/ 79 w 1638"/>
                <a:gd name="T17" fmla="*/ 29 h 1376"/>
                <a:gd name="T18" fmla="*/ 86 w 1638"/>
                <a:gd name="T19" fmla="*/ 38 h 1376"/>
                <a:gd name="T20" fmla="*/ 86 w 1638"/>
                <a:gd name="T21" fmla="*/ 40 h 1376"/>
                <a:gd name="T22" fmla="*/ 82 w 1638"/>
                <a:gd name="T23" fmla="*/ 65 h 1376"/>
                <a:gd name="T24" fmla="*/ 81 w 1638"/>
                <a:gd name="T25" fmla="*/ 67 h 1376"/>
                <a:gd name="T26" fmla="*/ 73 w 1638"/>
                <a:gd name="T27" fmla="*/ 69 h 1376"/>
                <a:gd name="T28" fmla="*/ 64 w 1638"/>
                <a:gd name="T29" fmla="*/ 70 h 1376"/>
                <a:gd name="T30" fmla="*/ 56 w 1638"/>
                <a:gd name="T31" fmla="*/ 79 h 1376"/>
                <a:gd name="T32" fmla="*/ 52 w 1638"/>
                <a:gd name="T33" fmla="*/ 101 h 1376"/>
                <a:gd name="T34" fmla="*/ 50 w 1638"/>
                <a:gd name="T35" fmla="*/ 166 h 1376"/>
                <a:gd name="T36" fmla="*/ 46 w 1638"/>
                <a:gd name="T37" fmla="*/ 181 h 1376"/>
                <a:gd name="T38" fmla="*/ 30 w 1638"/>
                <a:gd name="T39" fmla="*/ 196 h 1376"/>
                <a:gd name="T40" fmla="*/ 18 w 1638"/>
                <a:gd name="T41" fmla="*/ 195 h 1376"/>
                <a:gd name="T42" fmla="*/ 4 w 1638"/>
                <a:gd name="T43" fmla="*/ 177 h 1376"/>
                <a:gd name="T44" fmla="*/ 2 w 1638"/>
                <a:gd name="T45" fmla="*/ 166 h 1376"/>
                <a:gd name="T46" fmla="*/ 3 w 1638"/>
                <a:gd name="T47" fmla="*/ 138 h 1376"/>
                <a:gd name="T48" fmla="*/ 8 w 1638"/>
                <a:gd name="T49" fmla="*/ 134 h 1376"/>
                <a:gd name="T50" fmla="*/ 19 w 1638"/>
                <a:gd name="T51" fmla="*/ 131 h 1376"/>
                <a:gd name="T52" fmla="*/ 24 w 1638"/>
                <a:gd name="T53" fmla="*/ 125 h 1376"/>
                <a:gd name="T54" fmla="*/ 34 w 1638"/>
                <a:gd name="T55" fmla="*/ 102 h 1376"/>
                <a:gd name="T56" fmla="*/ 33 w 1638"/>
                <a:gd name="T57" fmla="*/ 72 h 1376"/>
                <a:gd name="T58" fmla="*/ 20 w 1638"/>
                <a:gd name="T59" fmla="*/ 53 h 1376"/>
                <a:gd name="T60" fmla="*/ 14 w 1638"/>
                <a:gd name="T61" fmla="*/ 46 h 1376"/>
                <a:gd name="T62" fmla="*/ 6 w 1638"/>
                <a:gd name="T63" fmla="*/ 44 h 1376"/>
                <a:gd name="T64" fmla="*/ 4 w 1638"/>
                <a:gd name="T65" fmla="*/ 43 h 1376"/>
                <a:gd name="T66" fmla="*/ 2 w 1638"/>
                <a:gd name="T67" fmla="*/ 40 h 137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638"/>
                <a:gd name="T103" fmla="*/ 0 h 1376"/>
                <a:gd name="T104" fmla="*/ 1638 w 1638"/>
                <a:gd name="T105" fmla="*/ 1376 h 137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638" h="1376">
                  <a:moveTo>
                    <a:pt x="43" y="272"/>
                  </a:moveTo>
                  <a:cubicBezTo>
                    <a:pt x="134" y="196"/>
                    <a:pt x="45" y="258"/>
                    <a:pt x="203" y="208"/>
                  </a:cubicBezTo>
                  <a:cubicBezTo>
                    <a:pt x="282" y="183"/>
                    <a:pt x="346" y="96"/>
                    <a:pt x="419" y="56"/>
                  </a:cubicBezTo>
                  <a:cubicBezTo>
                    <a:pt x="449" y="39"/>
                    <a:pt x="482" y="25"/>
                    <a:pt x="515" y="16"/>
                  </a:cubicBezTo>
                  <a:cubicBezTo>
                    <a:pt x="546" y="7"/>
                    <a:pt x="611" y="0"/>
                    <a:pt x="611" y="0"/>
                  </a:cubicBezTo>
                  <a:cubicBezTo>
                    <a:pt x="702" y="3"/>
                    <a:pt x="792" y="2"/>
                    <a:pt x="883" y="8"/>
                  </a:cubicBezTo>
                  <a:cubicBezTo>
                    <a:pt x="918" y="10"/>
                    <a:pt x="952" y="20"/>
                    <a:pt x="987" y="24"/>
                  </a:cubicBezTo>
                  <a:cubicBezTo>
                    <a:pt x="1065" y="33"/>
                    <a:pt x="1161" y="23"/>
                    <a:pt x="1235" y="56"/>
                  </a:cubicBezTo>
                  <a:cubicBezTo>
                    <a:pt x="1316" y="93"/>
                    <a:pt x="1388" y="137"/>
                    <a:pt x="1451" y="200"/>
                  </a:cubicBezTo>
                  <a:cubicBezTo>
                    <a:pt x="1476" y="225"/>
                    <a:pt x="1526" y="245"/>
                    <a:pt x="1555" y="264"/>
                  </a:cubicBezTo>
                  <a:cubicBezTo>
                    <a:pt x="1563" y="269"/>
                    <a:pt x="1579" y="280"/>
                    <a:pt x="1579" y="280"/>
                  </a:cubicBezTo>
                  <a:cubicBezTo>
                    <a:pt x="1638" y="368"/>
                    <a:pt x="1563" y="413"/>
                    <a:pt x="1499" y="456"/>
                  </a:cubicBezTo>
                  <a:cubicBezTo>
                    <a:pt x="1491" y="461"/>
                    <a:pt x="1485" y="471"/>
                    <a:pt x="1475" y="472"/>
                  </a:cubicBezTo>
                  <a:cubicBezTo>
                    <a:pt x="1427" y="479"/>
                    <a:pt x="1379" y="478"/>
                    <a:pt x="1331" y="480"/>
                  </a:cubicBezTo>
                  <a:cubicBezTo>
                    <a:pt x="1275" y="483"/>
                    <a:pt x="1219" y="485"/>
                    <a:pt x="1163" y="488"/>
                  </a:cubicBezTo>
                  <a:cubicBezTo>
                    <a:pt x="1112" y="508"/>
                    <a:pt x="1071" y="522"/>
                    <a:pt x="1027" y="552"/>
                  </a:cubicBezTo>
                  <a:cubicBezTo>
                    <a:pt x="1010" y="603"/>
                    <a:pt x="977" y="666"/>
                    <a:pt x="939" y="704"/>
                  </a:cubicBezTo>
                  <a:cubicBezTo>
                    <a:pt x="884" y="868"/>
                    <a:pt x="948" y="669"/>
                    <a:pt x="915" y="1160"/>
                  </a:cubicBezTo>
                  <a:cubicBezTo>
                    <a:pt x="912" y="1198"/>
                    <a:pt x="857" y="1253"/>
                    <a:pt x="835" y="1264"/>
                  </a:cubicBezTo>
                  <a:cubicBezTo>
                    <a:pt x="739" y="1312"/>
                    <a:pt x="647" y="1363"/>
                    <a:pt x="539" y="1376"/>
                  </a:cubicBezTo>
                  <a:cubicBezTo>
                    <a:pt x="464" y="1373"/>
                    <a:pt x="389" y="1374"/>
                    <a:pt x="315" y="1368"/>
                  </a:cubicBezTo>
                  <a:cubicBezTo>
                    <a:pt x="212" y="1359"/>
                    <a:pt x="158" y="1262"/>
                    <a:pt x="67" y="1232"/>
                  </a:cubicBezTo>
                  <a:cubicBezTo>
                    <a:pt x="43" y="1208"/>
                    <a:pt x="38" y="1188"/>
                    <a:pt x="19" y="1160"/>
                  </a:cubicBezTo>
                  <a:cubicBezTo>
                    <a:pt x="5" y="1103"/>
                    <a:pt x="0" y="1000"/>
                    <a:pt x="59" y="960"/>
                  </a:cubicBezTo>
                  <a:cubicBezTo>
                    <a:pt x="64" y="957"/>
                    <a:pt x="126" y="937"/>
                    <a:pt x="139" y="936"/>
                  </a:cubicBezTo>
                  <a:cubicBezTo>
                    <a:pt x="206" y="929"/>
                    <a:pt x="339" y="920"/>
                    <a:pt x="339" y="920"/>
                  </a:cubicBezTo>
                  <a:cubicBezTo>
                    <a:pt x="460" y="880"/>
                    <a:pt x="311" y="934"/>
                    <a:pt x="435" y="872"/>
                  </a:cubicBezTo>
                  <a:cubicBezTo>
                    <a:pt x="518" y="830"/>
                    <a:pt x="583" y="800"/>
                    <a:pt x="627" y="712"/>
                  </a:cubicBezTo>
                  <a:cubicBezTo>
                    <a:pt x="640" y="646"/>
                    <a:pt x="656" y="545"/>
                    <a:pt x="595" y="504"/>
                  </a:cubicBezTo>
                  <a:cubicBezTo>
                    <a:pt x="547" y="408"/>
                    <a:pt x="451" y="412"/>
                    <a:pt x="363" y="376"/>
                  </a:cubicBezTo>
                  <a:cubicBezTo>
                    <a:pt x="323" y="359"/>
                    <a:pt x="279" y="327"/>
                    <a:pt x="235" y="320"/>
                  </a:cubicBezTo>
                  <a:cubicBezTo>
                    <a:pt x="195" y="313"/>
                    <a:pt x="155" y="310"/>
                    <a:pt x="115" y="304"/>
                  </a:cubicBezTo>
                  <a:cubicBezTo>
                    <a:pt x="102" y="302"/>
                    <a:pt x="88" y="299"/>
                    <a:pt x="75" y="296"/>
                  </a:cubicBezTo>
                  <a:cubicBezTo>
                    <a:pt x="56" y="268"/>
                    <a:pt x="69" y="272"/>
                    <a:pt x="43" y="272"/>
                  </a:cubicBezTo>
                  <a:close/>
                </a:path>
              </a:pathLst>
            </a:custGeom>
            <a:solidFill>
              <a:srgbClr val="FDE3BA"/>
            </a:solidFill>
            <a:ln w="38100">
              <a:solidFill>
                <a:srgbClr val="FC0128"/>
              </a:solidFill>
              <a:round/>
              <a:headEnd/>
              <a:tailEnd/>
            </a:ln>
          </p:spPr>
          <p:txBody>
            <a:bodyPr lIns="173736" tIns="82296" rIns="173736" bIns="82296" anchor="ctr">
              <a:prstTxWarp prst="textNoShape">
                <a:avLst/>
              </a:prstTxWarp>
              <a:spAutoFit/>
            </a:bodyPr>
            <a:lstStyle/>
            <a:p>
              <a:endParaRPr lang="en-US"/>
            </a:p>
          </p:txBody>
        </p:sp>
        <p:sp>
          <p:nvSpPr>
            <p:cNvPr id="89099" name="AutoShape 7"/>
            <p:cNvSpPr>
              <a:spLocks noChangeAspect="1" noChangeArrowheads="1"/>
            </p:cNvSpPr>
            <p:nvPr/>
          </p:nvSpPr>
          <p:spPr bwMode="auto">
            <a:xfrm rot="2708947">
              <a:off x="4621" y="3228"/>
              <a:ext cx="119" cy="125"/>
            </a:xfrm>
            <a:prstGeom prst="rtTriangle">
              <a:avLst/>
            </a:prstGeom>
            <a:solidFill>
              <a:srgbClr val="FFFF00">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9100" name="AutoShape 8"/>
            <p:cNvSpPr>
              <a:spLocks noChangeAspect="1" noChangeArrowheads="1"/>
            </p:cNvSpPr>
            <p:nvPr/>
          </p:nvSpPr>
          <p:spPr bwMode="auto">
            <a:xfrm rot="-8091053">
              <a:off x="5759" y="3220"/>
              <a:ext cx="95" cy="99"/>
            </a:xfrm>
            <a:prstGeom prst="rtTriangle">
              <a:avLst/>
            </a:prstGeom>
            <a:solidFill>
              <a:srgbClr val="8CF4EA">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9101" name="AutoShape 9"/>
            <p:cNvSpPr>
              <a:spLocks noChangeAspect="1" noChangeArrowheads="1"/>
            </p:cNvSpPr>
            <p:nvPr/>
          </p:nvSpPr>
          <p:spPr bwMode="auto">
            <a:xfrm rot="8091053" flipH="1">
              <a:off x="4556" y="3965"/>
              <a:ext cx="96" cy="99"/>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9102" name="AutoShape 10"/>
            <p:cNvSpPr>
              <a:spLocks noChangeAspect="1" noChangeArrowheads="1"/>
            </p:cNvSpPr>
            <p:nvPr/>
          </p:nvSpPr>
          <p:spPr bwMode="auto">
            <a:xfrm rot="18891053" flipH="1">
              <a:off x="5293" y="3971"/>
              <a:ext cx="119" cy="123"/>
            </a:xfrm>
            <a:prstGeom prst="rtTriangle">
              <a:avLst/>
            </a:prstGeom>
            <a:solidFill>
              <a:srgbClr val="FFFF00">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cxnSp>
          <p:nvCxnSpPr>
            <p:cNvPr id="89103" name="AutoShape 11"/>
            <p:cNvCxnSpPr>
              <a:cxnSpLocks noChangeShapeType="1"/>
            </p:cNvCxnSpPr>
            <p:nvPr/>
          </p:nvCxnSpPr>
          <p:spPr bwMode="auto">
            <a:xfrm flipV="1">
              <a:off x="4683" y="3278"/>
              <a:ext cx="548" cy="1"/>
            </a:xfrm>
            <a:prstGeom prst="bentConnector3">
              <a:avLst>
                <a:gd name="adj1" fmla="val 50000"/>
              </a:avLst>
            </a:prstGeom>
            <a:noFill/>
            <a:ln w="76200">
              <a:solidFill>
                <a:srgbClr val="F6BF69"/>
              </a:solidFill>
              <a:miter lim="800000"/>
              <a:headEnd/>
              <a:tailEnd/>
            </a:ln>
          </p:spPr>
        </p:cxnSp>
        <p:cxnSp>
          <p:nvCxnSpPr>
            <p:cNvPr id="89104" name="AutoShape 12"/>
            <p:cNvCxnSpPr>
              <a:cxnSpLocks noChangeShapeType="1"/>
            </p:cNvCxnSpPr>
            <p:nvPr/>
          </p:nvCxnSpPr>
          <p:spPr bwMode="auto">
            <a:xfrm>
              <a:off x="5108" y="3276"/>
              <a:ext cx="694" cy="9"/>
            </a:xfrm>
            <a:prstGeom prst="straightConnector1">
              <a:avLst/>
            </a:prstGeom>
            <a:noFill/>
            <a:ln w="76200">
              <a:solidFill>
                <a:srgbClr val="F6BF69"/>
              </a:solidFill>
              <a:round/>
              <a:headEnd/>
              <a:tailEnd/>
            </a:ln>
          </p:spPr>
        </p:cxnSp>
        <p:cxnSp>
          <p:nvCxnSpPr>
            <p:cNvPr id="89105" name="AutoShape 13"/>
            <p:cNvCxnSpPr>
              <a:cxnSpLocks noChangeShapeType="1"/>
            </p:cNvCxnSpPr>
            <p:nvPr/>
          </p:nvCxnSpPr>
          <p:spPr bwMode="auto">
            <a:xfrm>
              <a:off x="4687" y="4009"/>
              <a:ext cx="598" cy="4"/>
            </a:xfrm>
            <a:prstGeom prst="straightConnector1">
              <a:avLst/>
            </a:prstGeom>
            <a:noFill/>
            <a:ln w="76200">
              <a:solidFill>
                <a:srgbClr val="F6BF69"/>
              </a:solidFill>
              <a:round/>
              <a:headEnd/>
              <a:tailEnd/>
            </a:ln>
          </p:spPr>
        </p:cxnSp>
        <p:sp>
          <p:nvSpPr>
            <p:cNvPr id="89106" name="Line 14"/>
            <p:cNvSpPr>
              <a:spLocks noChangeShapeType="1"/>
            </p:cNvSpPr>
            <p:nvPr/>
          </p:nvSpPr>
          <p:spPr bwMode="auto">
            <a:xfrm>
              <a:off x="5180" y="3275"/>
              <a:ext cx="0" cy="743"/>
            </a:xfrm>
            <a:prstGeom prst="line">
              <a:avLst/>
            </a:prstGeom>
            <a:noFill/>
            <a:ln w="76200">
              <a:solidFill>
                <a:srgbClr val="F6BF69"/>
              </a:solidFill>
              <a:round/>
              <a:headEnd/>
              <a:tailEnd/>
            </a:ln>
          </p:spPr>
          <p:txBody>
            <a:bodyPr lIns="173736" tIns="82296" rIns="173736" bIns="82296" anchor="ctr">
              <a:prstTxWarp prst="textNoShape">
                <a:avLst/>
              </a:prstTxWarp>
              <a:spAutoFit/>
            </a:bodyPr>
            <a:lstStyle/>
            <a:p>
              <a:endParaRPr lang="en-US"/>
            </a:p>
          </p:txBody>
        </p:sp>
        <p:sp>
          <p:nvSpPr>
            <p:cNvPr id="89107" name="AutoShape 15"/>
            <p:cNvSpPr>
              <a:spLocks noChangeAspect="1" noChangeArrowheads="1"/>
            </p:cNvSpPr>
            <p:nvPr/>
          </p:nvSpPr>
          <p:spPr bwMode="auto">
            <a:xfrm rot="8108947">
              <a:off x="5138" y="3634"/>
              <a:ext cx="134" cy="138"/>
            </a:xfrm>
            <a:prstGeom prst="rtTriangle">
              <a:avLst/>
            </a:prstGeom>
            <a:solidFill>
              <a:srgbClr val="FFFF00"/>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9108" name="AutoShape 16"/>
            <p:cNvSpPr>
              <a:spLocks noChangeAspect="1" noChangeArrowheads="1"/>
            </p:cNvSpPr>
            <p:nvPr/>
          </p:nvSpPr>
          <p:spPr bwMode="auto">
            <a:xfrm rot="-2691053">
              <a:off x="5137" y="3448"/>
              <a:ext cx="138" cy="136"/>
            </a:xfrm>
            <a:prstGeom prst="rtTriangle">
              <a:avLst/>
            </a:prstGeom>
            <a:solidFill>
              <a:srgbClr val="FFFF00"/>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9109" name="Freeform 17"/>
            <p:cNvSpPr>
              <a:spLocks/>
            </p:cNvSpPr>
            <p:nvPr/>
          </p:nvSpPr>
          <p:spPr bwMode="auto">
            <a:xfrm>
              <a:off x="5088" y="3616"/>
              <a:ext cx="282" cy="26"/>
            </a:xfrm>
            <a:custGeom>
              <a:avLst/>
              <a:gdLst>
                <a:gd name="T0" fmla="*/ 0 w 280"/>
                <a:gd name="T1" fmla="*/ 68 h 24"/>
                <a:gd name="T2" fmla="*/ 117 w 280"/>
                <a:gd name="T3" fmla="*/ 0 h 24"/>
                <a:gd name="T4" fmla="*/ 242 w 280"/>
                <a:gd name="T5" fmla="*/ 24 h 24"/>
                <a:gd name="T6" fmla="*/ 282 w 280"/>
                <a:gd name="T7" fmla="*/ 46 h 24"/>
                <a:gd name="T8" fmla="*/ 306 w 280"/>
                <a:gd name="T9" fmla="*/ 68 h 24"/>
                <a:gd name="T10" fmla="*/ 0 60000 65536"/>
                <a:gd name="T11" fmla="*/ 0 60000 65536"/>
                <a:gd name="T12" fmla="*/ 0 60000 65536"/>
                <a:gd name="T13" fmla="*/ 0 60000 65536"/>
                <a:gd name="T14" fmla="*/ 0 60000 65536"/>
                <a:gd name="T15" fmla="*/ 0 w 280"/>
                <a:gd name="T16" fmla="*/ 0 h 24"/>
                <a:gd name="T17" fmla="*/ 280 w 280"/>
                <a:gd name="T18" fmla="*/ 24 h 24"/>
              </a:gdLst>
              <a:ahLst/>
              <a:cxnLst>
                <a:cxn ang="T10">
                  <a:pos x="T0" y="T1"/>
                </a:cxn>
                <a:cxn ang="T11">
                  <a:pos x="T2" y="T3"/>
                </a:cxn>
                <a:cxn ang="T12">
                  <a:pos x="T4" y="T5"/>
                </a:cxn>
                <a:cxn ang="T13">
                  <a:pos x="T6" y="T7"/>
                </a:cxn>
                <a:cxn ang="T14">
                  <a:pos x="T8" y="T9"/>
                </a:cxn>
              </a:cxnLst>
              <a:rect l="T15" t="T16" r="T17" b="T18"/>
              <a:pathLst>
                <a:path w="280" h="24">
                  <a:moveTo>
                    <a:pt x="0" y="24"/>
                  </a:moveTo>
                  <a:cubicBezTo>
                    <a:pt x="35" y="12"/>
                    <a:pt x="68" y="6"/>
                    <a:pt x="104" y="0"/>
                  </a:cubicBezTo>
                  <a:cubicBezTo>
                    <a:pt x="141" y="3"/>
                    <a:pt x="179" y="4"/>
                    <a:pt x="216" y="8"/>
                  </a:cubicBezTo>
                  <a:cubicBezTo>
                    <a:pt x="230" y="9"/>
                    <a:pt x="243" y="13"/>
                    <a:pt x="256" y="16"/>
                  </a:cubicBezTo>
                  <a:cubicBezTo>
                    <a:pt x="264" y="18"/>
                    <a:pt x="280" y="24"/>
                    <a:pt x="280" y="24"/>
                  </a:cubicBezTo>
                </a:path>
              </a:pathLst>
            </a:custGeom>
            <a:noFill/>
            <a:ln w="38100">
              <a:solidFill>
                <a:srgbClr val="FC0128"/>
              </a:solidFill>
              <a:round/>
              <a:headEnd/>
              <a:tailEnd/>
            </a:ln>
          </p:spPr>
          <p:txBody>
            <a:bodyPr wrap="none" lIns="173736" tIns="82296" rIns="173736" bIns="82296" anchor="ctr">
              <a:prstTxWarp prst="textNoShape">
                <a:avLst/>
              </a:prstTxWarp>
              <a:spAutoFit/>
            </a:bodyPr>
            <a:lstStyle/>
            <a:p>
              <a:endParaRPr lang="en-US"/>
            </a:p>
          </p:txBody>
        </p:sp>
        <p:sp>
          <p:nvSpPr>
            <p:cNvPr id="89110" name="Text Box 18"/>
            <p:cNvSpPr txBox="1">
              <a:spLocks noChangeArrowheads="1"/>
            </p:cNvSpPr>
            <p:nvPr/>
          </p:nvSpPr>
          <p:spPr bwMode="auto">
            <a:xfrm>
              <a:off x="5005" y="3076"/>
              <a:ext cx="484" cy="379"/>
            </a:xfrm>
            <a:prstGeom prst="rect">
              <a:avLst/>
            </a:prstGeom>
            <a:noFill/>
            <a:ln w="38100">
              <a:noFill/>
              <a:miter lim="800000"/>
              <a:headEnd/>
              <a:tailEnd/>
            </a:ln>
          </p:spPr>
          <p:txBody>
            <a:bodyPr wrap="none" lIns="155911" tIns="73852" rIns="155911" bIns="73852" anchor="ctr">
              <a:prstTxWarp prst="textNoShape">
                <a:avLst/>
              </a:prstTxWarp>
              <a:spAutoFit/>
            </a:bodyPr>
            <a:lstStyle/>
            <a:p>
              <a:pPr algn="ctr" defTabSz="820738">
                <a:spcBef>
                  <a:spcPct val="50000"/>
                </a:spcBef>
              </a:pPr>
              <a:r>
                <a:rPr lang="en-US" sz="2500">
                  <a:latin typeface="Times Roman" charset="0"/>
                </a:rPr>
                <a:t>D1</a:t>
              </a:r>
            </a:p>
          </p:txBody>
        </p:sp>
        <p:sp>
          <p:nvSpPr>
            <p:cNvPr id="89111" name="Text Box 19"/>
            <p:cNvSpPr txBox="1">
              <a:spLocks noChangeArrowheads="1"/>
            </p:cNvSpPr>
            <p:nvPr/>
          </p:nvSpPr>
          <p:spPr bwMode="auto">
            <a:xfrm>
              <a:off x="4773" y="3796"/>
              <a:ext cx="484" cy="378"/>
            </a:xfrm>
            <a:prstGeom prst="rect">
              <a:avLst/>
            </a:prstGeom>
            <a:noFill/>
            <a:ln w="38100">
              <a:noFill/>
              <a:miter lim="800000"/>
              <a:headEnd/>
              <a:tailEnd/>
            </a:ln>
          </p:spPr>
          <p:txBody>
            <a:bodyPr wrap="none" lIns="155911" tIns="73852" rIns="155911" bIns="73852" anchor="ctr">
              <a:prstTxWarp prst="textNoShape">
                <a:avLst/>
              </a:prstTxWarp>
              <a:spAutoFit/>
            </a:bodyPr>
            <a:lstStyle/>
            <a:p>
              <a:pPr algn="ctr" defTabSz="820738">
                <a:spcBef>
                  <a:spcPct val="50000"/>
                </a:spcBef>
              </a:pPr>
              <a:r>
                <a:rPr lang="en-US" sz="2500">
                  <a:latin typeface="Times Roman" charset="0"/>
                </a:rPr>
                <a:t>D2</a:t>
              </a:r>
            </a:p>
          </p:txBody>
        </p:sp>
        <p:sp>
          <p:nvSpPr>
            <p:cNvPr id="89112" name="Line 20"/>
            <p:cNvSpPr>
              <a:spLocks noChangeShapeType="1"/>
            </p:cNvSpPr>
            <p:nvPr/>
          </p:nvSpPr>
          <p:spPr bwMode="auto">
            <a:xfrm>
              <a:off x="3968" y="3344"/>
              <a:ext cx="1080" cy="232"/>
            </a:xfrm>
            <a:prstGeom prst="line">
              <a:avLst/>
            </a:prstGeom>
            <a:noFill/>
            <a:ln w="38100">
              <a:solidFill>
                <a:srgbClr val="FC0128"/>
              </a:solidFill>
              <a:round/>
              <a:headEnd/>
              <a:tailEnd type="triangle" w="med" len="med"/>
            </a:ln>
          </p:spPr>
          <p:txBody>
            <a:bodyPr lIns="173736" tIns="82296" rIns="173736" bIns="82296" anchor="ctr">
              <a:prstTxWarp prst="textNoShape">
                <a:avLst/>
              </a:prstTxWarp>
              <a:spAutoFit/>
            </a:bodyPr>
            <a:lstStyle/>
            <a:p>
              <a:endParaRPr lang="en-US"/>
            </a:p>
          </p:txBody>
        </p:sp>
      </p:grpSp>
      <p:grpSp>
        <p:nvGrpSpPr>
          <p:cNvPr id="89094" name="Group 21"/>
          <p:cNvGrpSpPr>
            <a:grpSpLocks/>
          </p:cNvGrpSpPr>
          <p:nvPr/>
        </p:nvGrpSpPr>
        <p:grpSpPr bwMode="auto">
          <a:xfrm>
            <a:off x="1600200" y="3124200"/>
            <a:ext cx="2413000" cy="1366837"/>
            <a:chOff x="1006" y="2385"/>
            <a:chExt cx="1673" cy="975"/>
          </a:xfrm>
        </p:grpSpPr>
        <p:sp>
          <p:nvSpPr>
            <p:cNvPr id="89095" name="Rectangle 22"/>
            <p:cNvSpPr>
              <a:spLocks noChangeArrowheads="1"/>
            </p:cNvSpPr>
            <p:nvPr/>
          </p:nvSpPr>
          <p:spPr bwMode="auto">
            <a:xfrm>
              <a:off x="1006" y="2753"/>
              <a:ext cx="1673" cy="264"/>
            </a:xfrm>
            <a:prstGeom prst="rect">
              <a:avLst/>
            </a:prstGeom>
            <a:noFill/>
            <a:ln w="38100">
              <a:solidFill>
                <a:srgbClr val="FC0128"/>
              </a:solidFill>
              <a:miter lim="800000"/>
              <a:headEnd/>
              <a:tailEnd/>
            </a:ln>
          </p:spPr>
          <p:txBody>
            <a:bodyPr wrap="none" lIns="173736" tIns="82296" rIns="173736" bIns="82296" anchor="ctr">
              <a:prstTxWarp prst="textNoShape">
                <a:avLst/>
              </a:prstTxWarp>
              <a:spAutoFit/>
            </a:bodyPr>
            <a:lstStyle/>
            <a:p>
              <a:endParaRPr lang="en-US"/>
            </a:p>
          </p:txBody>
        </p:sp>
        <p:sp>
          <p:nvSpPr>
            <p:cNvPr id="89096" name="Rectangle 23"/>
            <p:cNvSpPr>
              <a:spLocks noChangeArrowheads="1"/>
            </p:cNvSpPr>
            <p:nvPr/>
          </p:nvSpPr>
          <p:spPr bwMode="auto">
            <a:xfrm>
              <a:off x="1682" y="2385"/>
              <a:ext cx="425" cy="368"/>
            </a:xfrm>
            <a:prstGeom prst="rect">
              <a:avLst/>
            </a:prstGeom>
            <a:noFill/>
            <a:ln w="38100">
              <a:solidFill>
                <a:srgbClr val="FC0128"/>
              </a:solidFill>
              <a:miter lim="800000"/>
              <a:headEnd/>
              <a:tailEnd/>
            </a:ln>
          </p:spPr>
          <p:txBody>
            <a:bodyPr wrap="none" lIns="173736" tIns="82296" rIns="173736" bIns="82296" anchor="ctr">
              <a:prstTxWarp prst="textNoShape">
                <a:avLst/>
              </a:prstTxWarp>
              <a:spAutoFit/>
            </a:bodyPr>
            <a:lstStyle/>
            <a:p>
              <a:endParaRPr lang="en-US"/>
            </a:p>
          </p:txBody>
        </p:sp>
        <p:sp>
          <p:nvSpPr>
            <p:cNvPr id="89097" name="Rectangle 24"/>
            <p:cNvSpPr>
              <a:spLocks noChangeArrowheads="1"/>
            </p:cNvSpPr>
            <p:nvPr/>
          </p:nvSpPr>
          <p:spPr bwMode="auto">
            <a:xfrm>
              <a:off x="1006" y="3016"/>
              <a:ext cx="407" cy="344"/>
            </a:xfrm>
            <a:prstGeom prst="rect">
              <a:avLst/>
            </a:prstGeom>
            <a:noFill/>
            <a:ln w="38100">
              <a:solidFill>
                <a:srgbClr val="FC0128"/>
              </a:solidFill>
              <a:miter lim="800000"/>
              <a:headEnd/>
              <a:tailEnd/>
            </a:ln>
          </p:spPr>
          <p:txBody>
            <a:bodyPr wrap="none" lIns="173736" tIns="82296" rIns="173736" bIns="82296" anchor="ctr">
              <a:prstTxWarp prst="textNoShape">
                <a:avLst/>
              </a:prstTxWarp>
              <a:spAutoFit/>
            </a:bodyPr>
            <a:lstStyle/>
            <a:p>
              <a:endParaRPr lang="en-US"/>
            </a:p>
          </p:txBody>
        </p:sp>
      </p:grpSp>
    </p:spTree>
  </p:cSld>
  <p:clrMapOvr>
    <a:masterClrMapping/>
  </p:clrMapOvr>
  <p:transition/>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Did We Learn?</a:t>
            </a:r>
            <a:endParaRPr lang="en-US" dirty="0"/>
          </a:p>
        </p:txBody>
      </p:sp>
      <p:sp>
        <p:nvSpPr>
          <p:cNvPr id="3" name="Content Placeholder 2"/>
          <p:cNvSpPr>
            <a:spLocks noGrp="1"/>
          </p:cNvSpPr>
          <p:nvPr>
            <p:ph idx="1"/>
          </p:nvPr>
        </p:nvSpPr>
        <p:spPr/>
        <p:txBody>
          <a:bodyPr/>
          <a:lstStyle/>
          <a:p>
            <a:r>
              <a:rPr lang="en-US" dirty="0" smtClean="0"/>
              <a:t>Putting behavior in the tangible classes makes them</a:t>
            </a:r>
          </a:p>
          <a:p>
            <a:pPr lvl="1"/>
            <a:r>
              <a:rPr lang="en-US" dirty="0" smtClean="0"/>
              <a:t>large, and</a:t>
            </a:r>
          </a:p>
          <a:p>
            <a:pPr lvl="1"/>
            <a:r>
              <a:rPr lang="en-US" dirty="0" smtClean="0"/>
              <a:t>hard to understand</a:t>
            </a:r>
            <a:endParaRPr lang="en-US" dirty="0"/>
          </a:p>
          <a:p>
            <a:pPr lvl="1"/>
            <a:endParaRPr lang="en-US" dirty="0" smtClean="0"/>
          </a:p>
          <a:p>
            <a:pPr lvl="1"/>
            <a:endParaRPr lang="en-US" dirty="0"/>
          </a:p>
          <a:p>
            <a:pPr lvl="1"/>
            <a:endParaRPr lang="en-US" dirty="0" smtClean="0"/>
          </a:p>
          <a:p>
            <a:pPr lvl="1"/>
            <a:endParaRPr lang="en-US" dirty="0"/>
          </a:p>
          <a:p>
            <a:pPr lvl="1"/>
            <a:endParaRPr lang="en-US" dirty="0" smtClean="0"/>
          </a:p>
          <a:p>
            <a:pPr lvl="1"/>
            <a:endParaRPr lang="en-US" dirty="0"/>
          </a:p>
          <a:p>
            <a:pPr lvl="1"/>
            <a:endParaRPr lang="en-US" dirty="0" smtClean="0"/>
          </a:p>
          <a:p>
            <a:pPr lvl="1"/>
            <a:endParaRPr lang="en-US" dirty="0"/>
          </a:p>
          <a:p>
            <a:r>
              <a:rPr lang="en-US" dirty="0" smtClean="0"/>
              <a:t>And leads to complex state models with duplicated behavior.</a:t>
            </a:r>
          </a:p>
          <a:p>
            <a:endParaRPr lang="en-US" dirty="0"/>
          </a:p>
        </p:txBody>
      </p:sp>
      <p:graphicFrame>
        <p:nvGraphicFramePr>
          <p:cNvPr id="524290" name="Object 2"/>
          <p:cNvGraphicFramePr>
            <a:graphicFrameLocks/>
          </p:cNvGraphicFramePr>
          <p:nvPr/>
        </p:nvGraphicFramePr>
        <p:xfrm>
          <a:off x="4953000" y="2184400"/>
          <a:ext cx="3473450" cy="3149600"/>
        </p:xfrm>
        <a:graphic>
          <a:graphicData uri="http://schemas.openxmlformats.org/presentationml/2006/ole">
            <mc:AlternateContent xmlns:mc="http://schemas.openxmlformats.org/markup-compatibility/2006">
              <mc:Choice xmlns:v="urn:schemas-microsoft-com:vml" Requires="v">
                <p:oleObj spid="_x0000_s524384" name="Microsoft ClipArt Gallery" r:id="rId3" imgW="4692600" imgH="4257360" progId="">
                  <p:embed/>
                </p:oleObj>
              </mc:Choice>
              <mc:Fallback>
                <p:oleObj name="Microsoft ClipArt Gallery" r:id="rId3" imgW="4692600" imgH="4257360" progId="">
                  <p:embed/>
                  <p:pic>
                    <p:nvPicPr>
                      <p:cNvPr id="0" name="Picture 11"/>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53000" y="2184400"/>
                        <a:ext cx="3473450" cy="3149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 uri="{FAA26D3D-D897-4be2-8F04-BA451C77F1D7}">
                          <ma14:placeholderFlag xmlns="" xmlns:ma14="http://schemas.microsoft.com/office/mac/drawingml/2011/main" val="1"/>
                        </a:ext>
                      </a:extLst>
                    </p:spPr>
                  </p:pic>
                </p:oleObj>
              </mc:Fallback>
            </mc:AlternateContent>
          </a:graphicData>
        </a:graphic>
      </p:graphicFrame>
      <p:sp>
        <p:nvSpPr>
          <p:cNvPr id="5" name="Rectangle 4"/>
          <p:cNvSpPr/>
          <p:nvPr/>
        </p:nvSpPr>
        <p:spPr bwMode="auto">
          <a:xfrm>
            <a:off x="1295400" y="2895600"/>
            <a:ext cx="3200400" cy="23622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dirty="0" smtClean="0"/>
              <a:t>Phone</a:t>
            </a:r>
          </a:p>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a:t>
            </a:r>
            <a:r>
              <a:rPr kumimoji="0" lang="en-US" sz="1800" b="0" i="0" u="none" strike="noStrike" cap="none" normalizeH="0" dirty="0" smtClean="0">
                <a:ln>
                  <a:noFill/>
                </a:ln>
                <a:solidFill>
                  <a:schemeClr val="tx1"/>
                </a:solidFill>
                <a:effectLst/>
                <a:latin typeface="Arial" charset="0"/>
              </a:rPr>
              <a:t> Number</a:t>
            </a:r>
          </a:p>
          <a:p>
            <a:pPr marL="0" marR="0" indent="0" algn="l" defTabSz="914400" rtl="0" eaLnBrk="0" fontAlgn="base" latinLnBrk="0" hangingPunct="0">
              <a:lnSpc>
                <a:spcPct val="100000"/>
              </a:lnSpc>
              <a:spcBef>
                <a:spcPct val="0"/>
              </a:spcBef>
              <a:spcAft>
                <a:spcPct val="0"/>
              </a:spcAft>
              <a:buClrTx/>
              <a:buSzTx/>
              <a:tabLst/>
            </a:pPr>
            <a:r>
              <a:rPr kumimoji="0" lang="en-US" sz="1800" b="0" i="0" u="none" strike="noStrike" cap="none" normalizeH="0" baseline="0" dirty="0" smtClean="0">
                <a:ln>
                  <a:noFill/>
                </a:ln>
                <a:solidFill>
                  <a:schemeClr val="tx1"/>
                </a:solidFill>
                <a:effectLst/>
                <a:latin typeface="Arial" charset="0"/>
              </a:rPr>
              <a:t>* On/Off hook</a:t>
            </a:r>
          </a:p>
          <a:p>
            <a:pPr marL="0" marR="0" indent="0" algn="l" defTabSz="914400" rtl="0" eaLnBrk="0" fontAlgn="base" latinLnBrk="0" hangingPunct="0">
              <a:lnSpc>
                <a:spcPct val="100000"/>
              </a:lnSpc>
              <a:spcBef>
                <a:spcPct val="0"/>
              </a:spcBef>
              <a:spcAft>
                <a:spcPct val="0"/>
              </a:spcAft>
              <a:buClrTx/>
              <a:buSzTx/>
              <a:tabLst/>
            </a:pPr>
            <a:r>
              <a:rPr kumimoji="0" lang="en-US" sz="1800" b="0" i="0" u="none" strike="noStrike" cap="none" normalizeH="0" baseline="0" dirty="0" smtClean="0">
                <a:ln>
                  <a:noFill/>
                </a:ln>
                <a:solidFill>
                  <a:schemeClr val="tx1"/>
                </a:solidFill>
                <a:effectLst/>
                <a:latin typeface="Arial" charset="0"/>
              </a:rPr>
              <a:t>* Dialing</a:t>
            </a:r>
          </a:p>
          <a:p>
            <a:pPr marL="0" marR="0" indent="0" algn="l" defTabSz="914400" rtl="0" eaLnBrk="0" fontAlgn="base" latinLnBrk="0" hangingPunct="0">
              <a:lnSpc>
                <a:spcPct val="100000"/>
              </a:lnSpc>
              <a:spcBef>
                <a:spcPct val="0"/>
              </a:spcBef>
              <a:spcAft>
                <a:spcPct val="0"/>
              </a:spcAft>
              <a:buClrTx/>
              <a:buSzTx/>
              <a:tabLst/>
            </a:pPr>
            <a:r>
              <a:rPr kumimoji="0" lang="en-US" sz="1800" b="0" i="0" u="none" strike="noStrike" cap="none" normalizeH="0" baseline="0" dirty="0" smtClean="0">
                <a:ln>
                  <a:noFill/>
                </a:ln>
                <a:solidFill>
                  <a:schemeClr val="tx1"/>
                </a:solidFill>
                <a:effectLst/>
                <a:latin typeface="Arial" charset="0"/>
              </a:rPr>
              <a:t>* Number being dialed</a:t>
            </a:r>
          </a:p>
          <a:p>
            <a:pPr marL="0" marR="0" indent="0" algn="l" defTabSz="914400" rtl="0" eaLnBrk="0" fontAlgn="base" latinLnBrk="0" hangingPunct="0">
              <a:lnSpc>
                <a:spcPct val="100000"/>
              </a:lnSpc>
              <a:spcBef>
                <a:spcPct val="0"/>
              </a:spcBef>
              <a:spcAft>
                <a:spcPct val="0"/>
              </a:spcAft>
              <a:buClrTx/>
              <a:buSzTx/>
              <a:tabLst/>
            </a:pPr>
            <a:r>
              <a:rPr kumimoji="0" lang="en-US" sz="1800" b="0" i="0" u="none" strike="noStrike" cap="none" normalizeH="0" baseline="0" dirty="0" smtClean="0">
                <a:ln>
                  <a:noFill/>
                </a:ln>
                <a:solidFill>
                  <a:schemeClr val="tx1"/>
                </a:solidFill>
                <a:effectLst/>
                <a:latin typeface="Arial" charset="0"/>
              </a:rPr>
              <a:t>* Call Waiting</a:t>
            </a:r>
          </a:p>
          <a:p>
            <a:pPr marL="0" marR="0" indent="0" algn="l" defTabSz="914400" rtl="0" eaLnBrk="0" fontAlgn="base" latinLnBrk="0" hangingPunct="0">
              <a:lnSpc>
                <a:spcPct val="100000"/>
              </a:lnSpc>
              <a:spcBef>
                <a:spcPct val="0"/>
              </a:spcBef>
              <a:spcAft>
                <a:spcPct val="0"/>
              </a:spcAft>
              <a:buClrTx/>
              <a:buSzTx/>
              <a:tabLst/>
            </a:pPr>
            <a:r>
              <a:rPr kumimoji="0" lang="en-US" sz="1800" b="0" i="0" u="none" strike="noStrike" cap="none" normalizeH="0" baseline="0" dirty="0" smtClean="0">
                <a:ln>
                  <a:noFill/>
                </a:ln>
                <a:solidFill>
                  <a:schemeClr val="tx1"/>
                </a:solidFill>
                <a:effectLst/>
                <a:latin typeface="Arial" charset="0"/>
              </a:rPr>
              <a:t>* Conference call number</a:t>
            </a:r>
          </a:p>
          <a:p>
            <a:pPr marL="0" marR="0" indent="0" algn="l" defTabSz="914400" rtl="0" eaLnBrk="0" fontAlgn="base" latinLnBrk="0" hangingPunct="0">
              <a:lnSpc>
                <a:spcPct val="100000"/>
              </a:lnSpc>
              <a:spcBef>
                <a:spcPct val="0"/>
              </a:spcBef>
              <a:spcAft>
                <a:spcPct val="0"/>
              </a:spcAft>
              <a:buClrTx/>
              <a:buSzTx/>
              <a:tabLst/>
            </a:pPr>
            <a:r>
              <a:rPr kumimoji="0" lang="en-US" sz="1800" b="0" i="0" u="none" strike="noStrike" cap="none" normalizeH="0" baseline="0" dirty="0" smtClean="0">
                <a:ln>
                  <a:noFill/>
                </a:ln>
                <a:solidFill>
                  <a:schemeClr val="tx1"/>
                </a:solidFill>
                <a:effectLst/>
                <a:latin typeface="Arial" charset="0"/>
              </a:rPr>
              <a:t>* etc</a:t>
            </a:r>
          </a:p>
          <a:p>
            <a:pPr marL="0" marR="0" indent="0" algn="l" defTabSz="914400" rtl="0" eaLnBrk="0" fontAlgn="base" latinLnBrk="0" hangingPunct="0">
              <a:lnSpc>
                <a:spcPct val="100000"/>
              </a:lnSpc>
              <a:spcBef>
                <a:spcPct val="0"/>
              </a:spcBef>
              <a:spcAft>
                <a:spcPct val="0"/>
              </a:spcAft>
              <a:buClrTx/>
              <a:buSzTx/>
              <a:tabLst/>
            </a:pPr>
            <a:endParaRPr kumimoji="0" lang="en-US" sz="1800" b="0" i="0" u="none" strike="noStrike" cap="none" normalizeH="0" baseline="0" dirty="0" smtClean="0">
              <a:ln>
                <a:noFill/>
              </a:ln>
              <a:solidFill>
                <a:schemeClr val="tx1"/>
              </a:solidFill>
              <a:effectLst/>
              <a:latin typeface="Arial" charset="0"/>
            </a:endParaRPr>
          </a:p>
        </p:txBody>
      </p:sp>
    </p:spTree>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Did We Learn?</a:t>
            </a:r>
            <a:endParaRPr lang="en-US" dirty="0"/>
          </a:p>
        </p:txBody>
      </p:sp>
      <p:sp>
        <p:nvSpPr>
          <p:cNvPr id="3" name="Content Placeholder 2"/>
          <p:cNvSpPr>
            <a:spLocks noGrp="1"/>
          </p:cNvSpPr>
          <p:nvPr>
            <p:ph idx="1"/>
          </p:nvPr>
        </p:nvSpPr>
        <p:spPr/>
        <p:txBody>
          <a:bodyPr/>
          <a:lstStyle/>
          <a:p>
            <a:r>
              <a:rPr lang="en-US" dirty="0" smtClean="0"/>
              <a:t>To avoid that, we:</a:t>
            </a:r>
          </a:p>
          <a:p>
            <a:pPr lvl="1"/>
            <a:r>
              <a:rPr lang="en-US" dirty="0" smtClean="0"/>
              <a:t>focus on associations</a:t>
            </a:r>
          </a:p>
          <a:p>
            <a:pPr lvl="1"/>
            <a:r>
              <a:rPr lang="en-US" dirty="0" smtClean="0"/>
              <a:t>find the invariant</a:t>
            </a:r>
          </a:p>
          <a:p>
            <a:pPr lvl="1"/>
            <a:r>
              <a:rPr lang="en-US" dirty="0" smtClean="0"/>
              <a:t>build classes that control dumb devices</a:t>
            </a:r>
          </a:p>
          <a:p>
            <a:pPr lvl="1"/>
            <a:endParaRPr lang="en-US" dirty="0" smtClean="0"/>
          </a:p>
          <a:p>
            <a:r>
              <a:rPr lang="en-US" dirty="0" smtClean="0"/>
              <a:t>Here’s another example:</a:t>
            </a:r>
          </a:p>
          <a:p>
            <a:endParaRPr lang="en-US" dirty="0"/>
          </a:p>
        </p:txBody>
      </p:sp>
    </p:spTree>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p:txBody>
          <a:bodyPr/>
          <a:lstStyle/>
          <a:p>
            <a:r>
              <a:rPr lang="en-US"/>
              <a:t>Context</a:t>
            </a:r>
          </a:p>
        </p:txBody>
      </p:sp>
      <p:sp>
        <p:nvSpPr>
          <p:cNvPr id="90115" name="Line 4"/>
          <p:cNvSpPr>
            <a:spLocks noChangeShapeType="1"/>
          </p:cNvSpPr>
          <p:nvPr/>
        </p:nvSpPr>
        <p:spPr bwMode="auto">
          <a:xfrm>
            <a:off x="1652588" y="2514600"/>
            <a:ext cx="23812" cy="3487738"/>
          </a:xfrm>
          <a:prstGeom prst="line">
            <a:avLst/>
          </a:prstGeom>
          <a:noFill/>
          <a:ln w="38100">
            <a:solidFill>
              <a:srgbClr val="FC0128"/>
            </a:solidFill>
            <a:round/>
            <a:headEnd/>
            <a:tailEnd/>
          </a:ln>
        </p:spPr>
        <p:txBody>
          <a:bodyPr wrap="none" lIns="173736" tIns="82296" rIns="173736" bIns="82296" anchor="ctr">
            <a:prstTxWarp prst="textNoShape">
              <a:avLst/>
            </a:prstTxWarp>
          </a:bodyPr>
          <a:lstStyle/>
          <a:p>
            <a:endParaRPr lang="en-US"/>
          </a:p>
        </p:txBody>
      </p:sp>
      <p:sp>
        <p:nvSpPr>
          <p:cNvPr id="90116" name="Line 5"/>
          <p:cNvSpPr>
            <a:spLocks noChangeShapeType="1"/>
          </p:cNvSpPr>
          <p:nvPr/>
        </p:nvSpPr>
        <p:spPr bwMode="auto">
          <a:xfrm>
            <a:off x="1665288" y="2497138"/>
            <a:ext cx="5653087" cy="0"/>
          </a:xfrm>
          <a:prstGeom prst="line">
            <a:avLst/>
          </a:prstGeom>
          <a:noFill/>
          <a:ln w="38100">
            <a:solidFill>
              <a:srgbClr val="FC0128"/>
            </a:solidFill>
            <a:round/>
            <a:headEnd/>
            <a:tailEnd/>
          </a:ln>
        </p:spPr>
        <p:txBody>
          <a:bodyPr wrap="none" lIns="173736" tIns="82296" rIns="173736" bIns="82296" anchor="ctr">
            <a:prstTxWarp prst="textNoShape">
              <a:avLst/>
            </a:prstTxWarp>
          </a:bodyPr>
          <a:lstStyle/>
          <a:p>
            <a:endParaRPr lang="en-US"/>
          </a:p>
        </p:txBody>
      </p:sp>
      <p:sp>
        <p:nvSpPr>
          <p:cNvPr id="90117" name="Line 6"/>
          <p:cNvSpPr>
            <a:spLocks noChangeShapeType="1"/>
          </p:cNvSpPr>
          <p:nvPr/>
        </p:nvSpPr>
        <p:spPr bwMode="auto">
          <a:xfrm>
            <a:off x="7278688" y="2490788"/>
            <a:ext cx="36512" cy="3663950"/>
          </a:xfrm>
          <a:prstGeom prst="line">
            <a:avLst/>
          </a:prstGeom>
          <a:noFill/>
          <a:ln w="38100">
            <a:solidFill>
              <a:srgbClr val="FC0128"/>
            </a:solidFill>
            <a:round/>
            <a:headEnd/>
            <a:tailEnd/>
          </a:ln>
        </p:spPr>
        <p:txBody>
          <a:bodyPr wrap="none" lIns="173736" tIns="82296" rIns="173736" bIns="82296" anchor="ctr">
            <a:prstTxWarp prst="textNoShape">
              <a:avLst/>
            </a:prstTxWarp>
          </a:bodyPr>
          <a:lstStyle/>
          <a:p>
            <a:endParaRPr lang="en-US"/>
          </a:p>
        </p:txBody>
      </p:sp>
      <p:sp>
        <p:nvSpPr>
          <p:cNvPr id="90118" name="Freeform 7"/>
          <p:cNvSpPr>
            <a:spLocks/>
          </p:cNvSpPr>
          <p:nvPr/>
        </p:nvSpPr>
        <p:spPr bwMode="auto">
          <a:xfrm>
            <a:off x="1676400" y="5926138"/>
            <a:ext cx="5630863" cy="398462"/>
          </a:xfrm>
          <a:custGeom>
            <a:avLst/>
            <a:gdLst>
              <a:gd name="T0" fmla="*/ 0 w 2400"/>
              <a:gd name="T1" fmla="*/ 2147483647 h 605"/>
              <a:gd name="T2" fmla="*/ 2147483647 w 2400"/>
              <a:gd name="T3" fmla="*/ 2147483647 h 605"/>
              <a:gd name="T4" fmla="*/ 2147483647 w 2400"/>
              <a:gd name="T5" fmla="*/ 2147483647 h 605"/>
              <a:gd name="T6" fmla="*/ 2147483647 w 2400"/>
              <a:gd name="T7" fmla="*/ 2147483647 h 605"/>
              <a:gd name="T8" fmla="*/ 2147483647 w 2400"/>
              <a:gd name="T9" fmla="*/ 2147483647 h 605"/>
              <a:gd name="T10" fmla="*/ 2147483647 w 2400"/>
              <a:gd name="T11" fmla="*/ 2147483647 h 605"/>
              <a:gd name="T12" fmla="*/ 2147483647 w 2400"/>
              <a:gd name="T13" fmla="*/ 2147483647 h 605"/>
              <a:gd name="T14" fmla="*/ 2147483647 w 2400"/>
              <a:gd name="T15" fmla="*/ 2147483647 h 605"/>
              <a:gd name="T16" fmla="*/ 2147483647 w 2400"/>
              <a:gd name="T17" fmla="*/ 2147483647 h 605"/>
              <a:gd name="T18" fmla="*/ 2147483647 w 2400"/>
              <a:gd name="T19" fmla="*/ 2147483647 h 605"/>
              <a:gd name="T20" fmla="*/ 2147483647 w 2400"/>
              <a:gd name="T21" fmla="*/ 2147483647 h 605"/>
              <a:gd name="T22" fmla="*/ 2147483647 w 2400"/>
              <a:gd name="T23" fmla="*/ 2147483647 h 605"/>
              <a:gd name="T24" fmla="*/ 2147483647 w 2400"/>
              <a:gd name="T25" fmla="*/ 2147483647 h 605"/>
              <a:gd name="T26" fmla="*/ 2147483647 w 2400"/>
              <a:gd name="T27" fmla="*/ 2147483647 h 605"/>
              <a:gd name="T28" fmla="*/ 2147483647 w 2400"/>
              <a:gd name="T29" fmla="*/ 2147483647 h 605"/>
              <a:gd name="T30" fmla="*/ 2147483647 w 2400"/>
              <a:gd name="T31" fmla="*/ 2147483647 h 605"/>
              <a:gd name="T32" fmla="*/ 2147483647 w 2400"/>
              <a:gd name="T33" fmla="*/ 2147483647 h 60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400"/>
              <a:gd name="T52" fmla="*/ 0 h 605"/>
              <a:gd name="T53" fmla="*/ 2400 w 2400"/>
              <a:gd name="T54" fmla="*/ 605 h 605"/>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400" h="605">
                <a:moveTo>
                  <a:pt x="0" y="105"/>
                </a:moveTo>
                <a:cubicBezTo>
                  <a:pt x="98" y="100"/>
                  <a:pt x="229" y="97"/>
                  <a:pt x="328" y="77"/>
                </a:cubicBezTo>
                <a:cubicBezTo>
                  <a:pt x="372" y="68"/>
                  <a:pt x="417" y="49"/>
                  <a:pt x="464" y="41"/>
                </a:cubicBezTo>
                <a:cubicBezTo>
                  <a:pt x="738" y="64"/>
                  <a:pt x="652" y="0"/>
                  <a:pt x="719" y="159"/>
                </a:cubicBezTo>
                <a:cubicBezTo>
                  <a:pt x="748" y="435"/>
                  <a:pt x="723" y="354"/>
                  <a:pt x="1055" y="323"/>
                </a:cubicBezTo>
                <a:cubicBezTo>
                  <a:pt x="1110" y="289"/>
                  <a:pt x="1148" y="252"/>
                  <a:pt x="1210" y="232"/>
                </a:cubicBezTo>
                <a:cubicBezTo>
                  <a:pt x="1325" y="235"/>
                  <a:pt x="1452" y="189"/>
                  <a:pt x="1555" y="241"/>
                </a:cubicBezTo>
                <a:cubicBezTo>
                  <a:pt x="1607" y="267"/>
                  <a:pt x="1564" y="357"/>
                  <a:pt x="1573" y="414"/>
                </a:cubicBezTo>
                <a:cubicBezTo>
                  <a:pt x="1599" y="577"/>
                  <a:pt x="1573" y="541"/>
                  <a:pt x="1637" y="605"/>
                </a:cubicBezTo>
                <a:cubicBezTo>
                  <a:pt x="1673" y="596"/>
                  <a:pt x="1712" y="592"/>
                  <a:pt x="1746" y="577"/>
                </a:cubicBezTo>
                <a:cubicBezTo>
                  <a:pt x="1781" y="562"/>
                  <a:pt x="1794" y="514"/>
                  <a:pt x="1809" y="486"/>
                </a:cubicBezTo>
                <a:cubicBezTo>
                  <a:pt x="1842" y="426"/>
                  <a:pt x="1856" y="381"/>
                  <a:pt x="1919" y="350"/>
                </a:cubicBezTo>
                <a:cubicBezTo>
                  <a:pt x="2000" y="357"/>
                  <a:pt x="2062" y="361"/>
                  <a:pt x="2137" y="386"/>
                </a:cubicBezTo>
                <a:cubicBezTo>
                  <a:pt x="2158" y="383"/>
                  <a:pt x="2180" y="383"/>
                  <a:pt x="2200" y="377"/>
                </a:cubicBezTo>
                <a:cubicBezTo>
                  <a:pt x="2211" y="374"/>
                  <a:pt x="2218" y="363"/>
                  <a:pt x="2228" y="359"/>
                </a:cubicBezTo>
                <a:cubicBezTo>
                  <a:pt x="2245" y="352"/>
                  <a:pt x="2313" y="323"/>
                  <a:pt x="2337" y="323"/>
                </a:cubicBezTo>
                <a:cubicBezTo>
                  <a:pt x="2358" y="323"/>
                  <a:pt x="2379" y="323"/>
                  <a:pt x="2400" y="323"/>
                </a:cubicBezTo>
              </a:path>
            </a:pathLst>
          </a:custGeom>
          <a:noFill/>
          <a:ln w="38100">
            <a:solidFill>
              <a:srgbClr val="FC0128"/>
            </a:solidFill>
            <a:round/>
            <a:headEnd/>
            <a:tailEnd/>
          </a:ln>
        </p:spPr>
        <p:txBody>
          <a:bodyPr wrap="none" lIns="173736" tIns="82296" rIns="173736" bIns="82296" anchor="ctr">
            <a:prstTxWarp prst="textNoShape">
              <a:avLst/>
            </a:prstTxWarp>
          </a:bodyPr>
          <a:lstStyle/>
          <a:p>
            <a:endParaRPr lang="en-US" sz="2000"/>
          </a:p>
        </p:txBody>
      </p:sp>
      <p:sp>
        <p:nvSpPr>
          <p:cNvPr id="90119" name="Text Box 8"/>
          <p:cNvSpPr txBox="1">
            <a:spLocks noChangeArrowheads="1"/>
          </p:cNvSpPr>
          <p:nvPr/>
        </p:nvSpPr>
        <p:spPr bwMode="auto">
          <a:xfrm>
            <a:off x="1817688" y="2635250"/>
            <a:ext cx="5548312" cy="2919413"/>
          </a:xfrm>
          <a:prstGeom prst="rect">
            <a:avLst/>
          </a:prstGeom>
          <a:noFill/>
          <a:ln w="38100">
            <a:noFill/>
            <a:miter lim="800000"/>
            <a:headEnd/>
            <a:tailEnd/>
          </a:ln>
        </p:spPr>
        <p:txBody>
          <a:bodyPr lIns="155911" tIns="73852" rIns="155911" bIns="73852">
            <a:prstTxWarp prst="textNoShape">
              <a:avLst/>
            </a:prstTxWarp>
            <a:spAutoFit/>
          </a:bodyPr>
          <a:lstStyle/>
          <a:p>
            <a:pPr defTabSz="820738"/>
            <a:r>
              <a:rPr lang="en-US" sz="2000" u="sng" dirty="0">
                <a:latin typeface="Helvetica" charset="0"/>
              </a:rPr>
              <a:t>Type		Speed</a:t>
            </a:r>
            <a:r>
              <a:rPr lang="en-US" sz="2000" u="sng" dirty="0" smtClean="0">
                <a:latin typeface="Helvetica" charset="0"/>
              </a:rPr>
              <a:t>		</a:t>
            </a:r>
            <a:r>
              <a:rPr lang="en-US" sz="2000" u="sng" dirty="0">
                <a:latin typeface="Helvetica" charset="0"/>
              </a:rPr>
              <a:t>Value</a:t>
            </a:r>
          </a:p>
          <a:p>
            <a:pPr defTabSz="820738"/>
            <a:r>
              <a:rPr lang="en-US" sz="2000" dirty="0">
                <a:latin typeface="Helvetica" charset="0"/>
              </a:rPr>
              <a:t>Acme 101 	0-10		 speed * 1.0</a:t>
            </a:r>
          </a:p>
          <a:p>
            <a:pPr defTabSz="820738"/>
            <a:r>
              <a:rPr lang="en-US" sz="2000" dirty="0">
                <a:latin typeface="Helvetica" charset="0"/>
              </a:rPr>
              <a:t>		10-30		 speed * 1.75</a:t>
            </a:r>
          </a:p>
          <a:p>
            <a:pPr defTabSz="820738"/>
            <a:r>
              <a:rPr lang="en-US" sz="2000" dirty="0">
                <a:latin typeface="Helvetica" charset="0"/>
              </a:rPr>
              <a:t>		25-50		 speed * 2</a:t>
            </a:r>
          </a:p>
          <a:p>
            <a:pPr defTabSz="820738"/>
            <a:endParaRPr lang="en-US" sz="2000" dirty="0">
              <a:latin typeface="Helvetica" charset="0"/>
            </a:endParaRPr>
          </a:p>
          <a:p>
            <a:pPr defTabSz="820738"/>
            <a:r>
              <a:rPr lang="en-US" sz="2000" dirty="0" err="1">
                <a:latin typeface="Helvetica" charset="0"/>
              </a:rPr>
              <a:t>NewPumpCo</a:t>
            </a:r>
            <a:r>
              <a:rPr lang="en-US" sz="2000" dirty="0">
                <a:latin typeface="Helvetica" charset="0"/>
              </a:rPr>
              <a:t>		 No gearing</a:t>
            </a:r>
          </a:p>
          <a:p>
            <a:pPr defTabSz="820738"/>
            <a:endParaRPr lang="en-US" sz="2000" dirty="0">
              <a:latin typeface="Helvetica" charset="0"/>
            </a:endParaRPr>
          </a:p>
          <a:p>
            <a:pPr defTabSz="820738"/>
            <a:r>
              <a:rPr lang="en-US" sz="2000" dirty="0">
                <a:latin typeface="Helvetica" charset="0"/>
              </a:rPr>
              <a:t>Pump ‘</a:t>
            </a:r>
            <a:r>
              <a:rPr lang="en-US" sz="2000" dirty="0" err="1">
                <a:latin typeface="Helvetica" charset="0"/>
              </a:rPr>
              <a:t>em</a:t>
            </a:r>
            <a:r>
              <a:rPr lang="en-US" sz="2000" dirty="0">
                <a:latin typeface="Helvetica" charset="0"/>
              </a:rPr>
              <a:t>	0-20		 speed * 1</a:t>
            </a:r>
          </a:p>
          <a:p>
            <a:pPr defTabSz="820738"/>
            <a:r>
              <a:rPr lang="en-US" sz="2000" dirty="0">
                <a:latin typeface="Helvetica" charset="0"/>
              </a:rPr>
              <a:t>		20-up		 speed * 3</a:t>
            </a:r>
            <a:r>
              <a:rPr lang="en-US" sz="2000" dirty="0">
                <a:latin typeface="Times Roman" charset="0"/>
              </a:rPr>
              <a:t>	 </a:t>
            </a:r>
          </a:p>
        </p:txBody>
      </p:sp>
      <p:sp>
        <p:nvSpPr>
          <p:cNvPr id="90120" name="Line 9"/>
          <p:cNvSpPr>
            <a:spLocks noChangeShapeType="1"/>
          </p:cNvSpPr>
          <p:nvPr/>
        </p:nvSpPr>
        <p:spPr bwMode="auto">
          <a:xfrm>
            <a:off x="2033588" y="4114800"/>
            <a:ext cx="4932362" cy="0"/>
          </a:xfrm>
          <a:prstGeom prst="line">
            <a:avLst/>
          </a:prstGeom>
          <a:noFill/>
          <a:ln w="38100">
            <a:solidFill>
              <a:srgbClr val="008000"/>
            </a:solidFill>
            <a:round/>
            <a:headEnd/>
            <a:tailEnd/>
          </a:ln>
        </p:spPr>
        <p:txBody>
          <a:bodyPr wrap="none" lIns="173736" tIns="82296" rIns="173736" bIns="82296" anchor="ctr">
            <a:prstTxWarp prst="textNoShape">
              <a:avLst/>
            </a:prstTxWarp>
          </a:bodyPr>
          <a:lstStyle/>
          <a:p>
            <a:endParaRPr lang="en-US"/>
          </a:p>
        </p:txBody>
      </p:sp>
      <p:sp>
        <p:nvSpPr>
          <p:cNvPr id="90121" name="Line 10"/>
          <p:cNvSpPr>
            <a:spLocks noChangeShapeType="1"/>
          </p:cNvSpPr>
          <p:nvPr/>
        </p:nvSpPr>
        <p:spPr bwMode="auto">
          <a:xfrm>
            <a:off x="2033588" y="4800600"/>
            <a:ext cx="4932362" cy="0"/>
          </a:xfrm>
          <a:prstGeom prst="line">
            <a:avLst/>
          </a:prstGeom>
          <a:noFill/>
          <a:ln w="38100">
            <a:solidFill>
              <a:srgbClr val="008000"/>
            </a:solidFill>
            <a:round/>
            <a:headEnd/>
            <a:tailEnd/>
          </a:ln>
        </p:spPr>
        <p:txBody>
          <a:bodyPr wrap="none" lIns="173736" tIns="82296" rIns="173736" bIns="82296" anchor="ctr">
            <a:prstTxWarp prst="textNoShape">
              <a:avLst/>
            </a:prstTxWarp>
          </a:bodyPr>
          <a:lstStyle/>
          <a:p>
            <a:endParaRPr lang="en-US"/>
          </a:p>
        </p:txBody>
      </p:sp>
      <p:sp>
        <p:nvSpPr>
          <p:cNvPr id="105484" name="Text Box 12"/>
          <p:cNvSpPr txBox="1">
            <a:spLocks noChangeArrowheads="1"/>
          </p:cNvSpPr>
          <p:nvPr/>
        </p:nvSpPr>
        <p:spPr bwMode="auto">
          <a:xfrm>
            <a:off x="685800" y="1219200"/>
            <a:ext cx="8458200" cy="1277938"/>
          </a:xfrm>
          <a:prstGeom prst="rect">
            <a:avLst/>
          </a:prstGeom>
          <a:noFill/>
          <a:ln w="9525">
            <a:noFill/>
            <a:miter lim="800000"/>
            <a:headEnd/>
            <a:tailEnd/>
          </a:ln>
          <a:effectLst/>
        </p:spPr>
        <p:txBody>
          <a:bodyPr>
            <a:prstTxWarp prst="textNoShape">
              <a:avLst/>
            </a:prstTxWarp>
            <a:spAutoFit/>
          </a:bodyPr>
          <a:lstStyle/>
          <a:p>
            <a:pPr>
              <a:spcBef>
                <a:spcPct val="20000"/>
              </a:spcBef>
              <a:buClr>
                <a:srgbClr val="0000FF"/>
              </a:buClr>
              <a:buSzPct val="65000"/>
              <a:buFont typeface="Monotype Sorts" charset="2"/>
              <a:buNone/>
              <a:defRPr/>
            </a:pPr>
            <a:r>
              <a:rPr lang="en-US" sz="2200">
                <a:latin typeface="Arial Unicode MS" charset="0"/>
              </a:rPr>
              <a:t>The motors in some pumps require a “gearing factor” </a:t>
            </a:r>
            <a:br>
              <a:rPr lang="en-US" sz="2200">
                <a:latin typeface="Arial Unicode MS" charset="0"/>
              </a:rPr>
            </a:br>
            <a:r>
              <a:rPr lang="en-US" sz="2200">
                <a:latin typeface="Arial Unicode MS" charset="0"/>
              </a:rPr>
              <a:t>depending on the desired final speed.</a:t>
            </a:r>
          </a:p>
          <a:p>
            <a:pPr>
              <a:spcBef>
                <a:spcPct val="50000"/>
              </a:spcBef>
              <a:defRPr/>
            </a:pPr>
            <a:endParaRPr lang="en-US" sz="2200">
              <a:effectLst>
                <a:outerShdw blurRad="38100" dist="38100" dir="2700000" algn="tl">
                  <a:srgbClr val="DDDDDD"/>
                </a:outerShdw>
              </a:effectLst>
            </a:endParaRPr>
          </a:p>
        </p:txBody>
      </p:sp>
    </p:spTree>
  </p:cSld>
  <p:clrMapOvr>
    <a:masterClrMapping/>
  </p:clrMapOvr>
  <p:transition/>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ChangeArrowheads="1"/>
          </p:cNvSpPr>
          <p:nvPr>
            <p:ph type="title"/>
          </p:nvPr>
        </p:nvSpPr>
        <p:spPr/>
        <p:txBody>
          <a:bodyPr/>
          <a:lstStyle/>
          <a:p>
            <a:r>
              <a:rPr lang="en-US"/>
              <a:t>Changes</a:t>
            </a:r>
          </a:p>
        </p:txBody>
      </p:sp>
      <p:sp>
        <p:nvSpPr>
          <p:cNvPr id="91139" name="Rectangle 3"/>
          <p:cNvSpPr>
            <a:spLocks noGrp="1" noChangeArrowheads="1"/>
          </p:cNvSpPr>
          <p:nvPr>
            <p:ph type="body" idx="1"/>
          </p:nvPr>
        </p:nvSpPr>
        <p:spPr>
          <a:xfrm>
            <a:off x="685800" y="1066800"/>
            <a:ext cx="7772400" cy="2209800"/>
          </a:xfrm>
        </p:spPr>
        <p:txBody>
          <a:bodyPr/>
          <a:lstStyle/>
          <a:p>
            <a:pPr lvl="1">
              <a:buSzPct val="125000"/>
              <a:buFont typeface="Wingdings" charset="2"/>
              <a:buChar char="§"/>
            </a:pPr>
            <a:r>
              <a:rPr lang="en-US" dirty="0"/>
              <a:t>The number of tiers</a:t>
            </a:r>
          </a:p>
          <a:p>
            <a:pPr lvl="1">
              <a:buSzPct val="125000"/>
              <a:buFont typeface="Wingdings" charset="2"/>
              <a:buChar char="§"/>
            </a:pPr>
            <a:r>
              <a:rPr lang="en-US" dirty="0"/>
              <a:t>The start and stop of each of the set points</a:t>
            </a:r>
          </a:p>
          <a:p>
            <a:pPr lvl="1">
              <a:buSzPct val="125000"/>
              <a:buFont typeface="Wingdings" charset="2"/>
              <a:buChar char="§"/>
            </a:pPr>
            <a:r>
              <a:rPr lang="en-US" dirty="0"/>
              <a:t>The variety and number of devices.</a:t>
            </a:r>
          </a:p>
          <a:p>
            <a:pPr lvl="1">
              <a:buSzPct val="125000"/>
              <a:buFont typeface="Wingdings" charset="2"/>
              <a:buChar char="§"/>
            </a:pPr>
            <a:r>
              <a:rPr lang="en-US" dirty="0"/>
              <a:t>Further idiosyncrasies of certain devices</a:t>
            </a:r>
          </a:p>
        </p:txBody>
      </p:sp>
      <p:grpSp>
        <p:nvGrpSpPr>
          <p:cNvPr id="91140" name="Group 4"/>
          <p:cNvGrpSpPr>
            <a:grpSpLocks/>
          </p:cNvGrpSpPr>
          <p:nvPr/>
        </p:nvGrpSpPr>
        <p:grpSpPr bwMode="auto">
          <a:xfrm>
            <a:off x="1219200" y="3429000"/>
            <a:ext cx="7100888" cy="1911350"/>
            <a:chOff x="518" y="2484"/>
            <a:chExt cx="5403" cy="2144"/>
          </a:xfrm>
        </p:grpSpPr>
        <p:sp>
          <p:nvSpPr>
            <p:cNvPr id="91142" name="Rectangle 5"/>
            <p:cNvSpPr>
              <a:spLocks noChangeArrowheads="1"/>
            </p:cNvSpPr>
            <p:nvPr/>
          </p:nvSpPr>
          <p:spPr bwMode="auto">
            <a:xfrm>
              <a:off x="2515" y="2484"/>
              <a:ext cx="1409" cy="691"/>
            </a:xfrm>
            <a:prstGeom prst="rect">
              <a:avLst/>
            </a:prstGeom>
            <a:noFill/>
            <a:ln w="38100">
              <a:solidFill>
                <a:srgbClr val="006600"/>
              </a:solidFill>
              <a:miter lim="800000"/>
              <a:headEnd/>
              <a:tailEnd/>
            </a:ln>
          </p:spPr>
          <p:txBody>
            <a:bodyPr wrap="none" lIns="155911" tIns="73852" rIns="155911" bIns="73852" anchor="ctr">
              <a:prstTxWarp prst="textNoShape">
                <a:avLst/>
              </a:prstTxWarp>
            </a:bodyPr>
            <a:lstStyle/>
            <a:p>
              <a:pPr algn="ctr" defTabSz="820738"/>
              <a:r>
                <a:rPr lang="en-US" sz="2000">
                  <a:latin typeface="Helvetica" charset="0"/>
                </a:rPr>
                <a:t>Pump</a:t>
              </a:r>
            </a:p>
          </p:txBody>
        </p:sp>
        <p:sp>
          <p:nvSpPr>
            <p:cNvPr id="91143" name="Rectangle 6"/>
            <p:cNvSpPr>
              <a:spLocks noChangeArrowheads="1"/>
            </p:cNvSpPr>
            <p:nvPr/>
          </p:nvSpPr>
          <p:spPr bwMode="auto">
            <a:xfrm>
              <a:off x="518" y="3937"/>
              <a:ext cx="1409" cy="691"/>
            </a:xfrm>
            <a:prstGeom prst="rect">
              <a:avLst/>
            </a:prstGeom>
            <a:noFill/>
            <a:ln w="38100">
              <a:solidFill>
                <a:srgbClr val="006600"/>
              </a:solidFill>
              <a:miter lim="800000"/>
              <a:headEnd/>
              <a:tailEnd/>
            </a:ln>
          </p:spPr>
          <p:txBody>
            <a:bodyPr wrap="none" lIns="155911" tIns="73852" rIns="155911" bIns="73852" anchor="ctr">
              <a:prstTxWarp prst="textNoShape">
                <a:avLst/>
              </a:prstTxWarp>
            </a:bodyPr>
            <a:lstStyle/>
            <a:p>
              <a:pPr algn="ctr" defTabSz="820738"/>
              <a:r>
                <a:rPr lang="en-US" sz="2000">
                  <a:latin typeface="Helvetica" charset="0"/>
                </a:rPr>
                <a:t>Acme Pump</a:t>
              </a:r>
            </a:p>
          </p:txBody>
        </p:sp>
        <p:sp>
          <p:nvSpPr>
            <p:cNvPr id="91144" name="Rectangle 7"/>
            <p:cNvSpPr>
              <a:spLocks noChangeArrowheads="1"/>
            </p:cNvSpPr>
            <p:nvPr/>
          </p:nvSpPr>
          <p:spPr bwMode="auto">
            <a:xfrm>
              <a:off x="2515" y="3937"/>
              <a:ext cx="1409" cy="691"/>
            </a:xfrm>
            <a:prstGeom prst="rect">
              <a:avLst/>
            </a:prstGeom>
            <a:noFill/>
            <a:ln w="38100">
              <a:solidFill>
                <a:srgbClr val="006600"/>
              </a:solidFill>
              <a:miter lim="800000"/>
              <a:headEnd/>
              <a:tailEnd/>
            </a:ln>
          </p:spPr>
          <p:txBody>
            <a:bodyPr wrap="none" lIns="155911" tIns="73852" rIns="155911" bIns="73852" anchor="ctr">
              <a:prstTxWarp prst="textNoShape">
                <a:avLst/>
              </a:prstTxWarp>
            </a:bodyPr>
            <a:lstStyle/>
            <a:p>
              <a:pPr algn="ctr" defTabSz="820738"/>
              <a:r>
                <a:rPr lang="en-US" sz="2000">
                  <a:latin typeface="Helvetica" charset="0"/>
                </a:rPr>
                <a:t>NewPumpCo</a:t>
              </a:r>
            </a:p>
          </p:txBody>
        </p:sp>
        <p:sp>
          <p:nvSpPr>
            <p:cNvPr id="91145" name="Rectangle 8"/>
            <p:cNvSpPr>
              <a:spLocks noChangeArrowheads="1"/>
            </p:cNvSpPr>
            <p:nvPr/>
          </p:nvSpPr>
          <p:spPr bwMode="auto">
            <a:xfrm>
              <a:off x="4512" y="3937"/>
              <a:ext cx="1409" cy="691"/>
            </a:xfrm>
            <a:prstGeom prst="rect">
              <a:avLst/>
            </a:prstGeom>
            <a:noFill/>
            <a:ln w="38100">
              <a:solidFill>
                <a:srgbClr val="006600"/>
              </a:solidFill>
              <a:miter lim="800000"/>
              <a:headEnd/>
              <a:tailEnd/>
            </a:ln>
          </p:spPr>
          <p:txBody>
            <a:bodyPr wrap="none" lIns="155911" tIns="73852" rIns="155911" bIns="73852" anchor="ctr">
              <a:prstTxWarp prst="textNoShape">
                <a:avLst/>
              </a:prstTxWarp>
            </a:bodyPr>
            <a:lstStyle/>
            <a:p>
              <a:pPr algn="ctr" defTabSz="820738"/>
              <a:r>
                <a:rPr lang="en-US" sz="2000">
                  <a:latin typeface="Helvetica" charset="0"/>
                </a:rPr>
                <a:t>Pump ‘em</a:t>
              </a:r>
            </a:p>
          </p:txBody>
        </p:sp>
        <p:sp>
          <p:nvSpPr>
            <p:cNvPr id="91146" name="Line 9"/>
            <p:cNvSpPr>
              <a:spLocks noChangeShapeType="1"/>
            </p:cNvSpPr>
            <p:nvPr/>
          </p:nvSpPr>
          <p:spPr bwMode="auto">
            <a:xfrm>
              <a:off x="1164" y="3690"/>
              <a:ext cx="4154" cy="0"/>
            </a:xfrm>
            <a:prstGeom prst="line">
              <a:avLst/>
            </a:prstGeom>
            <a:noFill/>
            <a:ln w="38100">
              <a:solidFill>
                <a:srgbClr val="006600"/>
              </a:solidFill>
              <a:round/>
              <a:headEnd/>
              <a:tailEnd/>
            </a:ln>
          </p:spPr>
          <p:txBody>
            <a:bodyPr wrap="none" lIns="173736" tIns="82296" rIns="173736" bIns="82296" anchor="ctr">
              <a:prstTxWarp prst="textNoShape">
                <a:avLst/>
              </a:prstTxWarp>
            </a:bodyPr>
            <a:lstStyle/>
            <a:p>
              <a:endParaRPr lang="en-US"/>
            </a:p>
          </p:txBody>
        </p:sp>
        <p:sp>
          <p:nvSpPr>
            <p:cNvPr id="91147" name="Line 10"/>
            <p:cNvSpPr>
              <a:spLocks noChangeShapeType="1"/>
            </p:cNvSpPr>
            <p:nvPr/>
          </p:nvSpPr>
          <p:spPr bwMode="auto">
            <a:xfrm>
              <a:off x="1155" y="3698"/>
              <a:ext cx="0" cy="237"/>
            </a:xfrm>
            <a:prstGeom prst="line">
              <a:avLst/>
            </a:prstGeom>
            <a:noFill/>
            <a:ln w="38100">
              <a:solidFill>
                <a:srgbClr val="006600"/>
              </a:solidFill>
              <a:round/>
              <a:headEnd/>
              <a:tailEnd/>
            </a:ln>
          </p:spPr>
          <p:txBody>
            <a:bodyPr wrap="none" lIns="173736" tIns="82296" rIns="173736" bIns="82296" anchor="ctr">
              <a:prstTxWarp prst="textNoShape">
                <a:avLst/>
              </a:prstTxWarp>
            </a:bodyPr>
            <a:lstStyle/>
            <a:p>
              <a:endParaRPr lang="en-US"/>
            </a:p>
          </p:txBody>
        </p:sp>
        <p:sp>
          <p:nvSpPr>
            <p:cNvPr id="91148" name="Line 11"/>
            <p:cNvSpPr>
              <a:spLocks noChangeShapeType="1"/>
            </p:cNvSpPr>
            <p:nvPr/>
          </p:nvSpPr>
          <p:spPr bwMode="auto">
            <a:xfrm>
              <a:off x="3221" y="3704"/>
              <a:ext cx="0" cy="237"/>
            </a:xfrm>
            <a:prstGeom prst="line">
              <a:avLst/>
            </a:prstGeom>
            <a:noFill/>
            <a:ln w="38100">
              <a:solidFill>
                <a:srgbClr val="006600"/>
              </a:solidFill>
              <a:round/>
              <a:headEnd/>
              <a:tailEnd/>
            </a:ln>
          </p:spPr>
          <p:txBody>
            <a:bodyPr wrap="none" lIns="173736" tIns="82296" rIns="173736" bIns="82296" anchor="ctr">
              <a:prstTxWarp prst="textNoShape">
                <a:avLst/>
              </a:prstTxWarp>
            </a:bodyPr>
            <a:lstStyle/>
            <a:p>
              <a:endParaRPr lang="en-US"/>
            </a:p>
          </p:txBody>
        </p:sp>
        <p:sp>
          <p:nvSpPr>
            <p:cNvPr id="91149" name="Line 12"/>
            <p:cNvSpPr>
              <a:spLocks noChangeShapeType="1"/>
            </p:cNvSpPr>
            <p:nvPr/>
          </p:nvSpPr>
          <p:spPr bwMode="auto">
            <a:xfrm>
              <a:off x="5306" y="3700"/>
              <a:ext cx="0" cy="237"/>
            </a:xfrm>
            <a:prstGeom prst="line">
              <a:avLst/>
            </a:prstGeom>
            <a:noFill/>
            <a:ln w="38100">
              <a:solidFill>
                <a:srgbClr val="006600"/>
              </a:solidFill>
              <a:round/>
              <a:headEnd/>
              <a:tailEnd/>
            </a:ln>
          </p:spPr>
          <p:txBody>
            <a:bodyPr wrap="none" lIns="173736" tIns="82296" rIns="173736" bIns="82296" anchor="ctr">
              <a:prstTxWarp prst="textNoShape">
                <a:avLst/>
              </a:prstTxWarp>
            </a:bodyPr>
            <a:lstStyle/>
            <a:p>
              <a:endParaRPr lang="en-US"/>
            </a:p>
          </p:txBody>
        </p:sp>
        <p:sp>
          <p:nvSpPr>
            <p:cNvPr id="91150" name="Line 13"/>
            <p:cNvSpPr>
              <a:spLocks noChangeShapeType="1"/>
            </p:cNvSpPr>
            <p:nvPr/>
          </p:nvSpPr>
          <p:spPr bwMode="auto">
            <a:xfrm>
              <a:off x="3215" y="3437"/>
              <a:ext cx="0" cy="237"/>
            </a:xfrm>
            <a:prstGeom prst="line">
              <a:avLst/>
            </a:prstGeom>
            <a:noFill/>
            <a:ln w="38100">
              <a:solidFill>
                <a:srgbClr val="006600"/>
              </a:solidFill>
              <a:round/>
              <a:headEnd/>
              <a:tailEnd/>
            </a:ln>
          </p:spPr>
          <p:txBody>
            <a:bodyPr wrap="none" lIns="173736" tIns="82296" rIns="173736" bIns="82296" anchor="ctr">
              <a:prstTxWarp prst="textNoShape">
                <a:avLst/>
              </a:prstTxWarp>
            </a:bodyPr>
            <a:lstStyle/>
            <a:p>
              <a:endParaRPr lang="en-US"/>
            </a:p>
          </p:txBody>
        </p:sp>
        <p:sp>
          <p:nvSpPr>
            <p:cNvPr id="91151" name="AutoShape 14"/>
            <p:cNvSpPr>
              <a:spLocks noChangeArrowheads="1"/>
            </p:cNvSpPr>
            <p:nvPr/>
          </p:nvSpPr>
          <p:spPr bwMode="auto">
            <a:xfrm>
              <a:off x="3109" y="3152"/>
              <a:ext cx="217" cy="255"/>
            </a:xfrm>
            <a:prstGeom prst="triangle">
              <a:avLst>
                <a:gd name="adj" fmla="val 50000"/>
              </a:avLst>
            </a:prstGeom>
            <a:noFill/>
            <a:ln w="38100">
              <a:solidFill>
                <a:srgbClr val="006600"/>
              </a:solidFill>
              <a:miter lim="800000"/>
              <a:headEnd/>
              <a:tailEnd/>
            </a:ln>
          </p:spPr>
          <p:txBody>
            <a:bodyPr wrap="none" lIns="173736" tIns="82296" rIns="173736" bIns="82296" anchor="ctr">
              <a:prstTxWarp prst="textNoShape">
                <a:avLst/>
              </a:prstTxWarp>
            </a:bodyPr>
            <a:lstStyle/>
            <a:p>
              <a:endParaRPr lang="en-US"/>
            </a:p>
          </p:txBody>
        </p:sp>
      </p:grpSp>
      <p:sp>
        <p:nvSpPr>
          <p:cNvPr id="91141" name="AutoShape 15"/>
          <p:cNvSpPr>
            <a:spLocks noChangeArrowheads="1"/>
          </p:cNvSpPr>
          <p:nvPr/>
        </p:nvSpPr>
        <p:spPr bwMode="auto">
          <a:xfrm>
            <a:off x="776288" y="3206750"/>
            <a:ext cx="2274887" cy="988754"/>
          </a:xfrm>
          <a:prstGeom prst="wedgeEllipseCallout">
            <a:avLst>
              <a:gd name="adj1" fmla="val -41977"/>
              <a:gd name="adj2" fmla="val 67926"/>
            </a:avLst>
          </a:prstGeom>
          <a:noFill/>
          <a:ln w="38100">
            <a:solidFill>
              <a:schemeClr val="accent2"/>
            </a:solidFill>
            <a:miter lim="800000"/>
            <a:headEnd/>
            <a:tailEnd/>
          </a:ln>
        </p:spPr>
        <p:txBody>
          <a:bodyPr lIns="155911" tIns="73852" rIns="155911" bIns="73852" anchorCtr="1">
            <a:prstTxWarp prst="textNoShape">
              <a:avLst/>
            </a:prstTxWarp>
            <a:spAutoFit/>
          </a:bodyPr>
          <a:lstStyle/>
          <a:p>
            <a:pPr algn="ctr" defTabSz="820738"/>
            <a:r>
              <a:rPr lang="en-US" b="1" dirty="0">
                <a:latin typeface="Comic Sans MS"/>
              </a:rPr>
              <a:t>Good approach?</a:t>
            </a:r>
          </a:p>
        </p:txBody>
      </p:sp>
    </p:spTree>
  </p:cSld>
  <p:clrMapOvr>
    <a:masterClrMapping/>
  </p:clrMapOvr>
  <p:transition/>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title"/>
          </p:nvPr>
        </p:nvSpPr>
        <p:spPr/>
        <p:txBody>
          <a:bodyPr/>
          <a:lstStyle/>
          <a:p>
            <a:r>
              <a:rPr lang="en-US"/>
              <a:t>Invariants</a:t>
            </a:r>
          </a:p>
        </p:txBody>
      </p:sp>
      <p:sp>
        <p:nvSpPr>
          <p:cNvPr id="92163" name="Rectangle 3"/>
          <p:cNvSpPr>
            <a:spLocks noGrp="1" noChangeArrowheads="1"/>
          </p:cNvSpPr>
          <p:nvPr>
            <p:ph type="body" idx="1"/>
          </p:nvPr>
        </p:nvSpPr>
        <p:spPr>
          <a:xfrm>
            <a:off x="685800" y="1295400"/>
            <a:ext cx="7772400" cy="4114800"/>
          </a:xfrm>
        </p:spPr>
        <p:txBody>
          <a:bodyPr/>
          <a:lstStyle/>
          <a:p>
            <a:pPr lvl="1">
              <a:buSzPct val="125000"/>
              <a:buFont typeface="Wingdings" charset="2"/>
              <a:buChar char="§"/>
            </a:pPr>
            <a:r>
              <a:rPr lang="en-US">
                <a:latin typeface="Arial Unicode MS" charset="0"/>
              </a:rPr>
              <a:t>There are tiers</a:t>
            </a:r>
          </a:p>
          <a:p>
            <a:pPr lvl="1">
              <a:buSzPct val="125000"/>
              <a:buFont typeface="Wingdings" charset="2"/>
              <a:buChar char="§"/>
            </a:pPr>
            <a:r>
              <a:rPr lang="en-US">
                <a:latin typeface="Arial Unicode MS" charset="0"/>
              </a:rPr>
              <a:t>Each tier is a line (or a ray)</a:t>
            </a:r>
          </a:p>
          <a:p>
            <a:pPr lvl="1">
              <a:buSzPct val="125000"/>
              <a:buFont typeface="Wingdings" charset="2"/>
              <a:buChar char="§"/>
            </a:pPr>
            <a:r>
              <a:rPr lang="en-US">
                <a:latin typeface="Arial Unicode MS" charset="0"/>
              </a:rPr>
              <a:t>No sense in overlap</a:t>
            </a:r>
          </a:p>
        </p:txBody>
      </p:sp>
      <p:grpSp>
        <p:nvGrpSpPr>
          <p:cNvPr id="92164" name="Group 4"/>
          <p:cNvGrpSpPr>
            <a:grpSpLocks/>
          </p:cNvGrpSpPr>
          <p:nvPr/>
        </p:nvGrpSpPr>
        <p:grpSpPr bwMode="auto">
          <a:xfrm>
            <a:off x="1331913" y="2900363"/>
            <a:ext cx="5983287" cy="3082925"/>
            <a:chOff x="791" y="1765"/>
            <a:chExt cx="4929" cy="3006"/>
          </a:xfrm>
        </p:grpSpPr>
        <p:sp>
          <p:nvSpPr>
            <p:cNvPr id="92167" name="Line 5"/>
            <p:cNvSpPr>
              <a:spLocks noChangeShapeType="1"/>
            </p:cNvSpPr>
            <p:nvPr/>
          </p:nvSpPr>
          <p:spPr bwMode="auto">
            <a:xfrm>
              <a:off x="1293" y="1815"/>
              <a:ext cx="0" cy="2193"/>
            </a:xfrm>
            <a:prstGeom prst="line">
              <a:avLst/>
            </a:prstGeom>
            <a:noFill/>
            <a:ln w="38100">
              <a:solidFill>
                <a:srgbClr val="FC0128"/>
              </a:solidFill>
              <a:round/>
              <a:headEnd/>
              <a:tailEnd/>
            </a:ln>
          </p:spPr>
          <p:txBody>
            <a:bodyPr wrap="none" lIns="173736" tIns="82296" rIns="173736" bIns="82296" anchor="ctr">
              <a:prstTxWarp prst="textNoShape">
                <a:avLst/>
              </a:prstTxWarp>
            </a:bodyPr>
            <a:lstStyle/>
            <a:p>
              <a:endParaRPr lang="en-US"/>
            </a:p>
          </p:txBody>
        </p:sp>
        <p:sp>
          <p:nvSpPr>
            <p:cNvPr id="92168" name="Line 6"/>
            <p:cNvSpPr>
              <a:spLocks noChangeShapeType="1"/>
            </p:cNvSpPr>
            <p:nvPr/>
          </p:nvSpPr>
          <p:spPr bwMode="auto">
            <a:xfrm>
              <a:off x="1293" y="4008"/>
              <a:ext cx="4418" cy="0"/>
            </a:xfrm>
            <a:prstGeom prst="line">
              <a:avLst/>
            </a:prstGeom>
            <a:noFill/>
            <a:ln w="38100">
              <a:solidFill>
                <a:srgbClr val="FC0128"/>
              </a:solidFill>
              <a:round/>
              <a:headEnd/>
              <a:tailEnd/>
            </a:ln>
          </p:spPr>
          <p:txBody>
            <a:bodyPr wrap="none" lIns="173736" tIns="82296" rIns="173736" bIns="82296" anchor="ctr">
              <a:prstTxWarp prst="textNoShape">
                <a:avLst/>
              </a:prstTxWarp>
            </a:bodyPr>
            <a:lstStyle/>
            <a:p>
              <a:endParaRPr lang="en-US"/>
            </a:p>
          </p:txBody>
        </p:sp>
        <p:sp>
          <p:nvSpPr>
            <p:cNvPr id="92169" name="Line 7"/>
            <p:cNvSpPr>
              <a:spLocks noChangeShapeType="1"/>
            </p:cNvSpPr>
            <p:nvPr/>
          </p:nvSpPr>
          <p:spPr bwMode="auto">
            <a:xfrm rot="5400000" flipH="1">
              <a:off x="1796" y="4097"/>
              <a:ext cx="181" cy="0"/>
            </a:xfrm>
            <a:prstGeom prst="line">
              <a:avLst/>
            </a:prstGeom>
            <a:noFill/>
            <a:ln w="38100">
              <a:solidFill>
                <a:srgbClr val="FC0128"/>
              </a:solidFill>
              <a:round/>
              <a:headEnd/>
              <a:tailEnd/>
            </a:ln>
          </p:spPr>
          <p:txBody>
            <a:bodyPr wrap="none" lIns="173736" tIns="82296" rIns="173736" bIns="82296" anchor="ctr">
              <a:prstTxWarp prst="textNoShape">
                <a:avLst/>
              </a:prstTxWarp>
            </a:bodyPr>
            <a:lstStyle/>
            <a:p>
              <a:endParaRPr lang="en-US"/>
            </a:p>
          </p:txBody>
        </p:sp>
        <p:sp>
          <p:nvSpPr>
            <p:cNvPr id="92170" name="Text Box 8"/>
            <p:cNvSpPr txBox="1">
              <a:spLocks noChangeArrowheads="1"/>
            </p:cNvSpPr>
            <p:nvPr/>
          </p:nvSpPr>
          <p:spPr bwMode="auto">
            <a:xfrm>
              <a:off x="1635" y="4276"/>
              <a:ext cx="518" cy="476"/>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200">
                  <a:latin typeface="Helvetica" charset="0"/>
                </a:rPr>
                <a:t>10</a:t>
              </a:r>
            </a:p>
          </p:txBody>
        </p:sp>
        <p:sp>
          <p:nvSpPr>
            <p:cNvPr id="92171" name="Line 9"/>
            <p:cNvSpPr>
              <a:spLocks noChangeShapeType="1"/>
            </p:cNvSpPr>
            <p:nvPr/>
          </p:nvSpPr>
          <p:spPr bwMode="auto">
            <a:xfrm rot="5400000" flipH="1">
              <a:off x="2481" y="4097"/>
              <a:ext cx="181" cy="0"/>
            </a:xfrm>
            <a:prstGeom prst="line">
              <a:avLst/>
            </a:prstGeom>
            <a:noFill/>
            <a:ln w="38100">
              <a:solidFill>
                <a:srgbClr val="FC0128"/>
              </a:solidFill>
              <a:round/>
              <a:headEnd/>
              <a:tailEnd/>
            </a:ln>
          </p:spPr>
          <p:txBody>
            <a:bodyPr wrap="none" lIns="173736" tIns="82296" rIns="173736" bIns="82296" anchor="ctr">
              <a:prstTxWarp prst="textNoShape">
                <a:avLst/>
              </a:prstTxWarp>
            </a:bodyPr>
            <a:lstStyle/>
            <a:p>
              <a:endParaRPr lang="en-US"/>
            </a:p>
          </p:txBody>
        </p:sp>
        <p:sp>
          <p:nvSpPr>
            <p:cNvPr id="92172" name="Line 10"/>
            <p:cNvSpPr>
              <a:spLocks noChangeShapeType="1"/>
            </p:cNvSpPr>
            <p:nvPr/>
          </p:nvSpPr>
          <p:spPr bwMode="auto">
            <a:xfrm rot="5400000" flipH="1">
              <a:off x="3168" y="4097"/>
              <a:ext cx="181" cy="0"/>
            </a:xfrm>
            <a:prstGeom prst="line">
              <a:avLst/>
            </a:prstGeom>
            <a:noFill/>
            <a:ln w="38100">
              <a:solidFill>
                <a:srgbClr val="FC0128"/>
              </a:solidFill>
              <a:round/>
              <a:headEnd/>
              <a:tailEnd/>
            </a:ln>
          </p:spPr>
          <p:txBody>
            <a:bodyPr wrap="none" lIns="173736" tIns="82296" rIns="173736" bIns="82296" anchor="ctr">
              <a:prstTxWarp prst="textNoShape">
                <a:avLst/>
              </a:prstTxWarp>
            </a:bodyPr>
            <a:lstStyle/>
            <a:p>
              <a:endParaRPr lang="en-US"/>
            </a:p>
          </p:txBody>
        </p:sp>
        <p:sp>
          <p:nvSpPr>
            <p:cNvPr id="92173" name="Line 11"/>
            <p:cNvSpPr>
              <a:spLocks noChangeShapeType="1"/>
            </p:cNvSpPr>
            <p:nvPr/>
          </p:nvSpPr>
          <p:spPr bwMode="auto">
            <a:xfrm rot="5400000" flipH="1">
              <a:off x="3856" y="4097"/>
              <a:ext cx="181" cy="0"/>
            </a:xfrm>
            <a:prstGeom prst="line">
              <a:avLst/>
            </a:prstGeom>
            <a:noFill/>
            <a:ln w="38100">
              <a:solidFill>
                <a:srgbClr val="FC0128"/>
              </a:solidFill>
              <a:round/>
              <a:headEnd/>
              <a:tailEnd/>
            </a:ln>
          </p:spPr>
          <p:txBody>
            <a:bodyPr wrap="none" lIns="173736" tIns="82296" rIns="173736" bIns="82296" anchor="ctr">
              <a:prstTxWarp prst="textNoShape">
                <a:avLst/>
              </a:prstTxWarp>
            </a:bodyPr>
            <a:lstStyle/>
            <a:p>
              <a:endParaRPr lang="en-US"/>
            </a:p>
          </p:txBody>
        </p:sp>
        <p:sp>
          <p:nvSpPr>
            <p:cNvPr id="92174" name="Line 12"/>
            <p:cNvSpPr>
              <a:spLocks noChangeShapeType="1"/>
            </p:cNvSpPr>
            <p:nvPr/>
          </p:nvSpPr>
          <p:spPr bwMode="auto">
            <a:xfrm rot="5400000" flipH="1">
              <a:off x="4544" y="4097"/>
              <a:ext cx="181" cy="0"/>
            </a:xfrm>
            <a:prstGeom prst="line">
              <a:avLst/>
            </a:prstGeom>
            <a:noFill/>
            <a:ln w="38100">
              <a:solidFill>
                <a:srgbClr val="FC0128"/>
              </a:solidFill>
              <a:round/>
              <a:headEnd/>
              <a:tailEnd/>
            </a:ln>
          </p:spPr>
          <p:txBody>
            <a:bodyPr wrap="none" lIns="173736" tIns="82296" rIns="173736" bIns="82296" anchor="ctr">
              <a:prstTxWarp prst="textNoShape">
                <a:avLst/>
              </a:prstTxWarp>
            </a:bodyPr>
            <a:lstStyle/>
            <a:p>
              <a:endParaRPr lang="en-US"/>
            </a:p>
          </p:txBody>
        </p:sp>
        <p:sp>
          <p:nvSpPr>
            <p:cNvPr id="92175" name="Text Box 13"/>
            <p:cNvSpPr txBox="1">
              <a:spLocks noChangeArrowheads="1"/>
            </p:cNvSpPr>
            <p:nvPr/>
          </p:nvSpPr>
          <p:spPr bwMode="auto">
            <a:xfrm>
              <a:off x="2313" y="4276"/>
              <a:ext cx="518" cy="476"/>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200">
                  <a:latin typeface="Helvetica" charset="0"/>
                </a:rPr>
                <a:t>20</a:t>
              </a:r>
            </a:p>
          </p:txBody>
        </p:sp>
        <p:sp>
          <p:nvSpPr>
            <p:cNvPr id="92176" name="Text Box 14"/>
            <p:cNvSpPr txBox="1">
              <a:spLocks noChangeArrowheads="1"/>
            </p:cNvSpPr>
            <p:nvPr/>
          </p:nvSpPr>
          <p:spPr bwMode="auto">
            <a:xfrm>
              <a:off x="3005" y="4280"/>
              <a:ext cx="518" cy="476"/>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200">
                  <a:latin typeface="Helvetica" charset="0"/>
                </a:rPr>
                <a:t>30</a:t>
              </a:r>
            </a:p>
          </p:txBody>
        </p:sp>
        <p:sp>
          <p:nvSpPr>
            <p:cNvPr id="92177" name="Text Box 15"/>
            <p:cNvSpPr txBox="1">
              <a:spLocks noChangeArrowheads="1"/>
            </p:cNvSpPr>
            <p:nvPr/>
          </p:nvSpPr>
          <p:spPr bwMode="auto">
            <a:xfrm>
              <a:off x="3691" y="4280"/>
              <a:ext cx="518" cy="476"/>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200">
                  <a:latin typeface="Helvetica" charset="0"/>
                </a:rPr>
                <a:t>40</a:t>
              </a:r>
            </a:p>
          </p:txBody>
        </p:sp>
        <p:sp>
          <p:nvSpPr>
            <p:cNvPr id="92178" name="Text Box 16"/>
            <p:cNvSpPr txBox="1">
              <a:spLocks noChangeArrowheads="1"/>
            </p:cNvSpPr>
            <p:nvPr/>
          </p:nvSpPr>
          <p:spPr bwMode="auto">
            <a:xfrm>
              <a:off x="4382" y="4295"/>
              <a:ext cx="518" cy="476"/>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200">
                  <a:latin typeface="Helvetica" charset="0"/>
                </a:rPr>
                <a:t>50</a:t>
              </a:r>
            </a:p>
          </p:txBody>
        </p:sp>
        <p:sp>
          <p:nvSpPr>
            <p:cNvPr id="92179" name="Line 17"/>
            <p:cNvSpPr>
              <a:spLocks noChangeShapeType="1"/>
            </p:cNvSpPr>
            <p:nvPr/>
          </p:nvSpPr>
          <p:spPr bwMode="auto">
            <a:xfrm>
              <a:off x="1346" y="3423"/>
              <a:ext cx="599" cy="0"/>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grpSp>
          <p:nvGrpSpPr>
            <p:cNvPr id="92180" name="Group 18"/>
            <p:cNvGrpSpPr>
              <a:grpSpLocks/>
            </p:cNvGrpSpPr>
            <p:nvPr/>
          </p:nvGrpSpPr>
          <p:grpSpPr bwMode="auto">
            <a:xfrm>
              <a:off x="1929" y="2668"/>
              <a:ext cx="1205" cy="5"/>
              <a:chOff x="1881" y="2727"/>
              <a:chExt cx="1205" cy="5"/>
            </a:xfrm>
          </p:grpSpPr>
          <p:sp>
            <p:nvSpPr>
              <p:cNvPr id="92195" name="Line 19"/>
              <p:cNvSpPr>
                <a:spLocks noChangeShapeType="1"/>
              </p:cNvSpPr>
              <p:nvPr/>
            </p:nvSpPr>
            <p:spPr bwMode="auto">
              <a:xfrm>
                <a:off x="1878" y="2723"/>
                <a:ext cx="602" cy="0"/>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sp>
            <p:nvSpPr>
              <p:cNvPr id="92196" name="Line 20"/>
              <p:cNvSpPr>
                <a:spLocks noChangeShapeType="1"/>
              </p:cNvSpPr>
              <p:nvPr/>
            </p:nvSpPr>
            <p:spPr bwMode="auto">
              <a:xfrm>
                <a:off x="2486" y="2736"/>
                <a:ext cx="600" cy="0"/>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grpSp>
        <p:sp>
          <p:nvSpPr>
            <p:cNvPr id="92181" name="Line 21"/>
            <p:cNvSpPr>
              <a:spLocks noChangeShapeType="1"/>
            </p:cNvSpPr>
            <p:nvPr/>
          </p:nvSpPr>
          <p:spPr bwMode="auto">
            <a:xfrm>
              <a:off x="2853" y="2110"/>
              <a:ext cx="1086" cy="0"/>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sp>
          <p:nvSpPr>
            <p:cNvPr id="92182" name="Line 22"/>
            <p:cNvSpPr>
              <a:spLocks noChangeShapeType="1"/>
            </p:cNvSpPr>
            <p:nvPr/>
          </p:nvSpPr>
          <p:spPr bwMode="auto">
            <a:xfrm flipV="1">
              <a:off x="3936" y="2116"/>
              <a:ext cx="813" cy="0"/>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sp>
          <p:nvSpPr>
            <p:cNvPr id="92183" name="Line 23"/>
            <p:cNvSpPr>
              <a:spLocks noChangeShapeType="1"/>
            </p:cNvSpPr>
            <p:nvPr/>
          </p:nvSpPr>
          <p:spPr bwMode="auto">
            <a:xfrm>
              <a:off x="1312" y="3333"/>
              <a:ext cx="4408" cy="0"/>
            </a:xfrm>
            <a:prstGeom prst="line">
              <a:avLst/>
            </a:prstGeom>
            <a:noFill/>
            <a:ln w="38100">
              <a:solidFill>
                <a:srgbClr val="006600"/>
              </a:solidFill>
              <a:round/>
              <a:headEnd/>
              <a:tailEnd type="triangle" w="med" len="med"/>
            </a:ln>
          </p:spPr>
          <p:txBody>
            <a:bodyPr wrap="none" lIns="173736" tIns="82296" rIns="173736" bIns="82296" anchor="ctr">
              <a:prstTxWarp prst="textNoShape">
                <a:avLst/>
              </a:prstTxWarp>
            </a:bodyPr>
            <a:lstStyle/>
            <a:p>
              <a:endParaRPr lang="en-US"/>
            </a:p>
          </p:txBody>
        </p:sp>
        <p:sp>
          <p:nvSpPr>
            <p:cNvPr id="92184" name="Line 24"/>
            <p:cNvSpPr>
              <a:spLocks noChangeShapeType="1"/>
            </p:cNvSpPr>
            <p:nvPr/>
          </p:nvSpPr>
          <p:spPr bwMode="auto">
            <a:xfrm>
              <a:off x="1302" y="3232"/>
              <a:ext cx="1263" cy="0"/>
            </a:xfrm>
            <a:prstGeom prst="line">
              <a:avLst/>
            </a:prstGeom>
            <a:noFill/>
            <a:ln w="38100">
              <a:solidFill>
                <a:srgbClr val="FFFF00"/>
              </a:solidFill>
              <a:round/>
              <a:headEnd/>
              <a:tailEnd/>
            </a:ln>
          </p:spPr>
          <p:txBody>
            <a:bodyPr wrap="none" lIns="173736" tIns="82296" rIns="173736" bIns="82296" anchor="ctr">
              <a:prstTxWarp prst="textNoShape">
                <a:avLst/>
              </a:prstTxWarp>
            </a:bodyPr>
            <a:lstStyle/>
            <a:p>
              <a:endParaRPr lang="en-US"/>
            </a:p>
          </p:txBody>
        </p:sp>
        <p:sp>
          <p:nvSpPr>
            <p:cNvPr id="92185" name="Line 25"/>
            <p:cNvSpPr>
              <a:spLocks noChangeShapeType="1"/>
            </p:cNvSpPr>
            <p:nvPr/>
          </p:nvSpPr>
          <p:spPr bwMode="auto">
            <a:xfrm>
              <a:off x="2584" y="2624"/>
              <a:ext cx="3118" cy="0"/>
            </a:xfrm>
            <a:prstGeom prst="line">
              <a:avLst/>
            </a:prstGeom>
            <a:noFill/>
            <a:ln w="38100">
              <a:solidFill>
                <a:srgbClr val="FFFF00"/>
              </a:solidFill>
              <a:round/>
              <a:headEnd/>
              <a:tailEnd type="triangle" w="med" len="med"/>
            </a:ln>
          </p:spPr>
          <p:txBody>
            <a:bodyPr wrap="none" lIns="173736" tIns="82296" rIns="173736" bIns="82296" anchor="ctr">
              <a:prstTxWarp prst="textNoShape">
                <a:avLst/>
              </a:prstTxWarp>
            </a:bodyPr>
            <a:lstStyle/>
            <a:p>
              <a:endParaRPr lang="en-US"/>
            </a:p>
          </p:txBody>
        </p:sp>
        <p:sp>
          <p:nvSpPr>
            <p:cNvPr id="92186" name="Line 26"/>
            <p:cNvSpPr>
              <a:spLocks noChangeShapeType="1"/>
            </p:cNvSpPr>
            <p:nvPr/>
          </p:nvSpPr>
          <p:spPr bwMode="auto">
            <a:xfrm flipH="1">
              <a:off x="1928" y="2669"/>
              <a:ext cx="0" cy="746"/>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sp>
          <p:nvSpPr>
            <p:cNvPr id="92187" name="Line 27"/>
            <p:cNvSpPr>
              <a:spLocks noChangeShapeType="1"/>
            </p:cNvSpPr>
            <p:nvPr/>
          </p:nvSpPr>
          <p:spPr bwMode="auto">
            <a:xfrm>
              <a:off x="2584" y="2615"/>
              <a:ext cx="0" cy="618"/>
            </a:xfrm>
            <a:prstGeom prst="line">
              <a:avLst/>
            </a:prstGeom>
            <a:noFill/>
            <a:ln w="38100">
              <a:solidFill>
                <a:srgbClr val="FFFF00"/>
              </a:solidFill>
              <a:round/>
              <a:headEnd/>
              <a:tailEnd/>
            </a:ln>
          </p:spPr>
          <p:txBody>
            <a:bodyPr wrap="none" lIns="173736" tIns="82296" rIns="173736" bIns="82296" anchor="ctr">
              <a:prstTxWarp prst="textNoShape">
                <a:avLst/>
              </a:prstTxWarp>
            </a:bodyPr>
            <a:lstStyle/>
            <a:p>
              <a:endParaRPr lang="en-US"/>
            </a:p>
          </p:txBody>
        </p:sp>
        <p:sp>
          <p:nvSpPr>
            <p:cNvPr id="92188" name="Line 28"/>
            <p:cNvSpPr>
              <a:spLocks noChangeShapeType="1"/>
            </p:cNvSpPr>
            <p:nvPr/>
          </p:nvSpPr>
          <p:spPr bwMode="auto">
            <a:xfrm>
              <a:off x="2866" y="2113"/>
              <a:ext cx="243" cy="565"/>
            </a:xfrm>
            <a:prstGeom prst="line">
              <a:avLst/>
            </a:prstGeom>
            <a:noFill/>
            <a:ln w="38100" cap="rnd">
              <a:solidFill>
                <a:schemeClr val="accent2"/>
              </a:solidFill>
              <a:prstDash val="sysDot"/>
              <a:round/>
              <a:headEnd/>
              <a:tailEnd/>
            </a:ln>
          </p:spPr>
          <p:txBody>
            <a:bodyPr wrap="none" lIns="173736" tIns="82296" rIns="173736" bIns="82296" anchor="ctr">
              <a:prstTxWarp prst="textNoShape">
                <a:avLst/>
              </a:prstTxWarp>
            </a:bodyPr>
            <a:lstStyle/>
            <a:p>
              <a:endParaRPr lang="en-US"/>
            </a:p>
          </p:txBody>
        </p:sp>
        <p:sp>
          <p:nvSpPr>
            <p:cNvPr id="92189" name="Text Box 29"/>
            <p:cNvSpPr txBox="1">
              <a:spLocks noChangeArrowheads="1"/>
            </p:cNvSpPr>
            <p:nvPr/>
          </p:nvSpPr>
          <p:spPr bwMode="auto">
            <a:xfrm>
              <a:off x="4068" y="2879"/>
              <a:ext cx="1532" cy="476"/>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200" b="1" dirty="0" err="1">
                  <a:latin typeface="Comic Sans MS"/>
                </a:rPr>
                <a:t>NewGearCo</a:t>
              </a:r>
              <a:endParaRPr lang="en-US" sz="2200" b="1" dirty="0">
                <a:latin typeface="Comic Sans MS"/>
              </a:endParaRPr>
            </a:p>
          </p:txBody>
        </p:sp>
        <p:sp>
          <p:nvSpPr>
            <p:cNvPr id="92190" name="Text Box 30"/>
            <p:cNvSpPr txBox="1">
              <a:spLocks noChangeArrowheads="1"/>
            </p:cNvSpPr>
            <p:nvPr/>
          </p:nvSpPr>
          <p:spPr bwMode="auto">
            <a:xfrm>
              <a:off x="4248" y="2293"/>
              <a:ext cx="1273" cy="476"/>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200" b="1" dirty="0">
                  <a:latin typeface="Comic Sans MS"/>
                </a:rPr>
                <a:t>Pump ‘</a:t>
              </a:r>
              <a:r>
                <a:rPr lang="en-US" sz="2200" b="1" dirty="0" err="1">
                  <a:latin typeface="Comic Sans MS"/>
                </a:rPr>
                <a:t>em</a:t>
              </a:r>
              <a:endParaRPr lang="en-US" sz="2200" b="1" dirty="0">
                <a:latin typeface="Comic Sans MS"/>
              </a:endParaRPr>
            </a:p>
          </p:txBody>
        </p:sp>
        <p:sp>
          <p:nvSpPr>
            <p:cNvPr id="92191" name="Text Box 31"/>
            <p:cNvSpPr txBox="1">
              <a:spLocks noChangeArrowheads="1"/>
            </p:cNvSpPr>
            <p:nvPr/>
          </p:nvSpPr>
          <p:spPr bwMode="auto">
            <a:xfrm>
              <a:off x="3525" y="1765"/>
              <a:ext cx="1285" cy="476"/>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200" b="1" dirty="0">
                  <a:latin typeface="Comic Sans MS"/>
                </a:rPr>
                <a:t>Acme101</a:t>
              </a:r>
            </a:p>
          </p:txBody>
        </p:sp>
        <p:sp>
          <p:nvSpPr>
            <p:cNvPr id="92192" name="Text Box 32"/>
            <p:cNvSpPr txBox="1">
              <a:spLocks noChangeArrowheads="1"/>
            </p:cNvSpPr>
            <p:nvPr/>
          </p:nvSpPr>
          <p:spPr bwMode="auto">
            <a:xfrm>
              <a:off x="799" y="3184"/>
              <a:ext cx="389" cy="476"/>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200">
                  <a:latin typeface="Helvetica" charset="0"/>
                </a:rPr>
                <a:t>1</a:t>
              </a:r>
            </a:p>
          </p:txBody>
        </p:sp>
        <p:sp>
          <p:nvSpPr>
            <p:cNvPr id="92193" name="Text Box 33"/>
            <p:cNvSpPr txBox="1">
              <a:spLocks noChangeArrowheads="1"/>
            </p:cNvSpPr>
            <p:nvPr/>
          </p:nvSpPr>
          <p:spPr bwMode="auto">
            <a:xfrm>
              <a:off x="799" y="2520"/>
              <a:ext cx="389" cy="476"/>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200">
                  <a:latin typeface="Helvetica" charset="0"/>
                </a:rPr>
                <a:t>2</a:t>
              </a:r>
            </a:p>
          </p:txBody>
        </p:sp>
        <p:sp>
          <p:nvSpPr>
            <p:cNvPr id="92194" name="Text Box 34"/>
            <p:cNvSpPr txBox="1">
              <a:spLocks noChangeArrowheads="1"/>
            </p:cNvSpPr>
            <p:nvPr/>
          </p:nvSpPr>
          <p:spPr bwMode="auto">
            <a:xfrm>
              <a:off x="791" y="1884"/>
              <a:ext cx="389" cy="476"/>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200">
                  <a:latin typeface="Helvetica" charset="0"/>
                </a:rPr>
                <a:t>3</a:t>
              </a:r>
            </a:p>
          </p:txBody>
        </p:sp>
      </p:grpSp>
      <p:sp>
        <p:nvSpPr>
          <p:cNvPr id="92165" name="Text Box 35"/>
          <p:cNvSpPr txBox="1">
            <a:spLocks noChangeArrowheads="1"/>
          </p:cNvSpPr>
          <p:nvPr/>
        </p:nvSpPr>
        <p:spPr bwMode="auto">
          <a:xfrm>
            <a:off x="3570288" y="5791200"/>
            <a:ext cx="2181225" cy="487363"/>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200">
                <a:latin typeface="Eurostile-Demi" pitchFamily="2" charset="0"/>
              </a:rPr>
              <a:t>Desired Speed</a:t>
            </a:r>
          </a:p>
        </p:txBody>
      </p:sp>
      <p:sp>
        <p:nvSpPr>
          <p:cNvPr id="92166" name="Text Box 36"/>
          <p:cNvSpPr txBox="1">
            <a:spLocks noChangeArrowheads="1"/>
          </p:cNvSpPr>
          <p:nvPr/>
        </p:nvSpPr>
        <p:spPr bwMode="auto">
          <a:xfrm flipH="1" flipV="1">
            <a:off x="717550" y="3027363"/>
            <a:ext cx="654050" cy="1892300"/>
          </a:xfrm>
          <a:prstGeom prst="rect">
            <a:avLst/>
          </a:prstGeom>
          <a:noFill/>
          <a:ln w="38100">
            <a:noFill/>
            <a:miter lim="800000"/>
            <a:headEnd/>
            <a:tailEnd/>
          </a:ln>
        </p:spPr>
        <p:txBody>
          <a:bodyPr vert="eaVert" wrap="none" lIns="155911" tIns="73852" rIns="155911" bIns="73852">
            <a:prstTxWarp prst="textNoShape">
              <a:avLst/>
            </a:prstTxWarp>
            <a:spAutoFit/>
          </a:bodyPr>
          <a:lstStyle/>
          <a:p>
            <a:pPr algn="ctr" defTabSz="820738"/>
            <a:r>
              <a:rPr lang="en-US" sz="2200">
                <a:latin typeface="Eurostile-Demi" pitchFamily="2" charset="0"/>
              </a:rPr>
              <a:t>Gearing Ratio</a:t>
            </a:r>
          </a:p>
        </p:txBody>
      </p:sp>
    </p:spTree>
  </p:cSld>
  <p:clrMapOvr>
    <a:masterClrMapping/>
  </p:clrMapOvr>
  <p:transition/>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p:cNvSpPr>
            <a:spLocks noGrp="1" noChangeArrowheads="1"/>
          </p:cNvSpPr>
          <p:nvPr>
            <p:ph type="title"/>
          </p:nvPr>
        </p:nvSpPr>
        <p:spPr/>
        <p:txBody>
          <a:bodyPr/>
          <a:lstStyle/>
          <a:p>
            <a:r>
              <a:rPr lang="en-US"/>
              <a:t>Abstractions</a:t>
            </a:r>
          </a:p>
        </p:txBody>
      </p:sp>
      <p:sp>
        <p:nvSpPr>
          <p:cNvPr id="93187" name="Rectangle 3"/>
          <p:cNvSpPr>
            <a:spLocks noGrp="1" noChangeArrowheads="1"/>
          </p:cNvSpPr>
          <p:nvPr>
            <p:ph type="body" idx="1"/>
          </p:nvPr>
        </p:nvSpPr>
        <p:spPr>
          <a:xfrm>
            <a:off x="685800" y="1143000"/>
            <a:ext cx="7772400" cy="533400"/>
          </a:xfrm>
        </p:spPr>
        <p:txBody>
          <a:bodyPr/>
          <a:lstStyle/>
          <a:p>
            <a:pPr marL="0" indent="0">
              <a:buFont typeface="Monotype Sorts" charset="2"/>
              <a:buNone/>
            </a:pPr>
            <a:r>
              <a:rPr lang="en-US">
                <a:latin typeface="Arial Unicode MS" charset="0"/>
              </a:rPr>
              <a:t>Abstract the tiers thus:</a:t>
            </a:r>
          </a:p>
          <a:p>
            <a:pPr marL="0" indent="0"/>
            <a:endParaRPr lang="en-US"/>
          </a:p>
        </p:txBody>
      </p:sp>
      <p:sp>
        <p:nvSpPr>
          <p:cNvPr id="93188" name="Rectangle 4"/>
          <p:cNvSpPr>
            <a:spLocks noChangeArrowheads="1"/>
          </p:cNvSpPr>
          <p:nvPr/>
        </p:nvSpPr>
        <p:spPr bwMode="auto">
          <a:xfrm>
            <a:off x="1741488" y="1968500"/>
            <a:ext cx="2033587" cy="1022350"/>
          </a:xfrm>
          <a:prstGeom prst="rect">
            <a:avLst/>
          </a:prstGeom>
          <a:noFill/>
          <a:ln w="38100">
            <a:solidFill>
              <a:srgbClr val="FC0128"/>
            </a:solidFill>
            <a:miter lim="800000"/>
            <a:headEnd/>
            <a:tailEnd/>
          </a:ln>
        </p:spPr>
        <p:txBody>
          <a:bodyPr wrap="none" lIns="155911" tIns="73852" rIns="155911" bIns="73852">
            <a:prstTxWarp prst="textNoShape">
              <a:avLst/>
            </a:prstTxWarp>
          </a:bodyPr>
          <a:lstStyle/>
          <a:p>
            <a:pPr defTabSz="820738"/>
            <a:r>
              <a:rPr lang="en-US" sz="2000" u="sng">
                <a:latin typeface="Helvetica" charset="0"/>
              </a:rPr>
              <a:t>Tier Structure    </a:t>
            </a:r>
          </a:p>
          <a:p>
            <a:pPr defTabSz="820738"/>
            <a:r>
              <a:rPr lang="en-US" sz="2000">
                <a:latin typeface="Helvetica" charset="0"/>
              </a:rPr>
              <a:t> Name</a:t>
            </a:r>
          </a:p>
        </p:txBody>
      </p:sp>
      <p:sp>
        <p:nvSpPr>
          <p:cNvPr id="93189" name="Rectangle 5"/>
          <p:cNvSpPr>
            <a:spLocks noChangeArrowheads="1"/>
          </p:cNvSpPr>
          <p:nvPr/>
        </p:nvSpPr>
        <p:spPr bwMode="auto">
          <a:xfrm>
            <a:off x="5095875" y="1752600"/>
            <a:ext cx="2676525" cy="1562100"/>
          </a:xfrm>
          <a:prstGeom prst="rect">
            <a:avLst/>
          </a:prstGeom>
          <a:noFill/>
          <a:ln w="38100">
            <a:solidFill>
              <a:srgbClr val="FC0128"/>
            </a:solidFill>
            <a:miter lim="800000"/>
            <a:headEnd/>
            <a:tailEnd/>
          </a:ln>
        </p:spPr>
        <p:txBody>
          <a:bodyPr wrap="none" lIns="155911" tIns="73852" rIns="155911" bIns="73852">
            <a:prstTxWarp prst="textNoShape">
              <a:avLst/>
            </a:prstTxWarp>
          </a:bodyPr>
          <a:lstStyle/>
          <a:p>
            <a:pPr defTabSz="820738"/>
            <a:r>
              <a:rPr lang="en-US" sz="1600" u="sng" dirty="0">
                <a:latin typeface="Helvetica" charset="0"/>
              </a:rPr>
              <a:t>Tier                   </a:t>
            </a:r>
          </a:p>
          <a:p>
            <a:pPr defTabSz="820738"/>
            <a:r>
              <a:rPr lang="en-US" sz="1600" dirty="0">
                <a:latin typeface="Helvetica" charset="0"/>
              </a:rPr>
              <a:t> Structure Name</a:t>
            </a:r>
          </a:p>
          <a:p>
            <a:pPr defTabSz="820738"/>
            <a:r>
              <a:rPr lang="en-US" sz="1600" dirty="0">
                <a:latin typeface="Helvetica" charset="0"/>
              </a:rPr>
              <a:t> Start</a:t>
            </a:r>
          </a:p>
          <a:p>
            <a:pPr defTabSz="820738"/>
            <a:r>
              <a:rPr lang="en-US" sz="1600" dirty="0">
                <a:latin typeface="Helvetica" charset="0"/>
              </a:rPr>
              <a:t> Stop</a:t>
            </a:r>
          </a:p>
          <a:p>
            <a:pPr defTabSz="820738"/>
            <a:r>
              <a:rPr lang="en-US" sz="1600" dirty="0">
                <a:latin typeface="Helvetica" charset="0"/>
              </a:rPr>
              <a:t> Factor </a:t>
            </a:r>
          </a:p>
        </p:txBody>
      </p:sp>
      <p:sp>
        <p:nvSpPr>
          <p:cNvPr id="93190" name="Line 6"/>
          <p:cNvSpPr>
            <a:spLocks noChangeShapeType="1"/>
          </p:cNvSpPr>
          <p:nvPr/>
        </p:nvSpPr>
        <p:spPr bwMode="auto">
          <a:xfrm flipV="1">
            <a:off x="3786188" y="2460625"/>
            <a:ext cx="1284287" cy="9525"/>
          </a:xfrm>
          <a:prstGeom prst="line">
            <a:avLst/>
          </a:prstGeom>
          <a:noFill/>
          <a:ln w="38100">
            <a:solidFill>
              <a:srgbClr val="FC0128"/>
            </a:solidFill>
            <a:round/>
            <a:headEnd/>
            <a:tailEnd/>
          </a:ln>
        </p:spPr>
        <p:txBody>
          <a:bodyPr wrap="none" lIns="173736" tIns="82296" rIns="173736" bIns="82296" anchor="ctr">
            <a:prstTxWarp prst="textNoShape">
              <a:avLst/>
            </a:prstTxWarp>
          </a:bodyPr>
          <a:lstStyle/>
          <a:p>
            <a:endParaRPr lang="en-US"/>
          </a:p>
        </p:txBody>
      </p:sp>
      <p:sp>
        <p:nvSpPr>
          <p:cNvPr id="93191" name="Text Box 7"/>
          <p:cNvSpPr txBox="1">
            <a:spLocks noChangeArrowheads="1"/>
          </p:cNvSpPr>
          <p:nvPr/>
        </p:nvSpPr>
        <p:spPr bwMode="auto">
          <a:xfrm>
            <a:off x="3695700" y="2081213"/>
            <a:ext cx="438150" cy="423862"/>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a:latin typeface="Helvetica" charset="0"/>
              </a:rPr>
              <a:t>1</a:t>
            </a:r>
          </a:p>
        </p:txBody>
      </p:sp>
      <p:sp>
        <p:nvSpPr>
          <p:cNvPr id="93192" name="Text Box 8"/>
          <p:cNvSpPr txBox="1">
            <a:spLocks noChangeArrowheads="1"/>
          </p:cNvSpPr>
          <p:nvPr/>
        </p:nvSpPr>
        <p:spPr bwMode="auto">
          <a:xfrm>
            <a:off x="4440238" y="2081213"/>
            <a:ext cx="654050" cy="423862"/>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a:latin typeface="Helvetica" charset="0"/>
              </a:rPr>
              <a:t>1..*</a:t>
            </a:r>
          </a:p>
        </p:txBody>
      </p:sp>
      <p:sp>
        <p:nvSpPr>
          <p:cNvPr id="93193" name="Rectangle 9"/>
          <p:cNvSpPr>
            <a:spLocks noChangeArrowheads="1"/>
          </p:cNvSpPr>
          <p:nvPr/>
        </p:nvSpPr>
        <p:spPr bwMode="auto">
          <a:xfrm>
            <a:off x="1295400" y="3925888"/>
            <a:ext cx="2419350" cy="1560512"/>
          </a:xfrm>
          <a:prstGeom prst="rect">
            <a:avLst/>
          </a:prstGeom>
          <a:noFill/>
          <a:ln w="38100">
            <a:solidFill>
              <a:schemeClr val="accent2"/>
            </a:solidFill>
            <a:miter lim="800000"/>
            <a:headEnd/>
            <a:tailEnd/>
          </a:ln>
        </p:spPr>
        <p:txBody>
          <a:bodyPr wrap="none" lIns="155911" tIns="73852" rIns="155911" bIns="73852">
            <a:prstTxWarp prst="textNoShape">
              <a:avLst/>
            </a:prstTxWarp>
            <a:spAutoFit/>
          </a:bodyPr>
          <a:lstStyle/>
          <a:p>
            <a:pPr defTabSz="820738"/>
            <a:r>
              <a:rPr lang="en-US" u="sng">
                <a:latin typeface="Helvetica" charset="0"/>
              </a:rPr>
              <a:t>Name                       </a:t>
            </a:r>
            <a:endParaRPr lang="en-US">
              <a:latin typeface="Helvetica" charset="0"/>
            </a:endParaRPr>
          </a:p>
          <a:p>
            <a:pPr defTabSz="820738"/>
            <a:r>
              <a:rPr lang="en-US">
                <a:latin typeface="Helvetica" charset="0"/>
              </a:rPr>
              <a:t>Acme 101</a:t>
            </a:r>
          </a:p>
          <a:p>
            <a:pPr defTabSz="820738"/>
            <a:r>
              <a:rPr lang="en-US">
                <a:latin typeface="Helvetica" charset="0"/>
              </a:rPr>
              <a:t>NewGearCo</a:t>
            </a:r>
          </a:p>
          <a:p>
            <a:pPr defTabSz="820738"/>
            <a:r>
              <a:rPr lang="en-US">
                <a:latin typeface="Helvetica" charset="0"/>
              </a:rPr>
              <a:t>Pump’em</a:t>
            </a:r>
          </a:p>
          <a:p>
            <a:pPr defTabSz="820738"/>
            <a:endParaRPr lang="en-US">
              <a:latin typeface="Helvetica" charset="0"/>
            </a:endParaRPr>
          </a:p>
        </p:txBody>
      </p:sp>
      <p:sp>
        <p:nvSpPr>
          <p:cNvPr id="93194" name="Rectangle 11"/>
          <p:cNvSpPr>
            <a:spLocks noChangeArrowheads="1"/>
          </p:cNvSpPr>
          <p:nvPr/>
        </p:nvSpPr>
        <p:spPr bwMode="auto">
          <a:xfrm>
            <a:off x="1095375" y="3389313"/>
            <a:ext cx="2235200" cy="530225"/>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500" u="sng">
                <a:latin typeface="Helvetica" charset="0"/>
              </a:rPr>
              <a:t>Tier Structure</a:t>
            </a:r>
          </a:p>
        </p:txBody>
      </p:sp>
      <p:sp>
        <p:nvSpPr>
          <p:cNvPr id="93195" name="Rectangle 12"/>
          <p:cNvSpPr>
            <a:spLocks noChangeArrowheads="1"/>
          </p:cNvSpPr>
          <p:nvPr/>
        </p:nvSpPr>
        <p:spPr bwMode="auto">
          <a:xfrm>
            <a:off x="3832225" y="3328988"/>
            <a:ext cx="857250" cy="530225"/>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500" u="sng">
                <a:latin typeface="Helvetica" charset="0"/>
              </a:rPr>
              <a:t>Tier</a:t>
            </a:r>
          </a:p>
        </p:txBody>
      </p:sp>
      <p:sp>
        <p:nvSpPr>
          <p:cNvPr id="93196" name="Line 13"/>
          <p:cNvSpPr>
            <a:spLocks noChangeShapeType="1"/>
          </p:cNvSpPr>
          <p:nvPr/>
        </p:nvSpPr>
        <p:spPr bwMode="auto">
          <a:xfrm>
            <a:off x="5273675" y="3895725"/>
            <a:ext cx="0" cy="2046288"/>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sp>
        <p:nvSpPr>
          <p:cNvPr id="93197" name="Line 14"/>
          <p:cNvSpPr>
            <a:spLocks noChangeShapeType="1"/>
          </p:cNvSpPr>
          <p:nvPr/>
        </p:nvSpPr>
        <p:spPr bwMode="auto">
          <a:xfrm>
            <a:off x="6248400" y="3898900"/>
            <a:ext cx="0" cy="2044700"/>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sp>
        <p:nvSpPr>
          <p:cNvPr id="93198" name="Line 15"/>
          <p:cNvSpPr>
            <a:spLocks noChangeShapeType="1"/>
          </p:cNvSpPr>
          <p:nvPr/>
        </p:nvSpPr>
        <p:spPr bwMode="auto">
          <a:xfrm>
            <a:off x="7239000" y="3898900"/>
            <a:ext cx="0" cy="2043113"/>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sp>
        <p:nvSpPr>
          <p:cNvPr id="93199" name="Rectangle 10"/>
          <p:cNvSpPr>
            <a:spLocks noChangeArrowheads="1"/>
          </p:cNvSpPr>
          <p:nvPr/>
        </p:nvSpPr>
        <p:spPr bwMode="auto">
          <a:xfrm>
            <a:off x="3987800" y="3900488"/>
            <a:ext cx="4241800" cy="2043112"/>
          </a:xfrm>
          <a:prstGeom prst="rect">
            <a:avLst/>
          </a:prstGeom>
          <a:noFill/>
          <a:ln w="38100">
            <a:solidFill>
              <a:schemeClr val="accent2"/>
            </a:solidFill>
            <a:miter lim="800000"/>
            <a:headEnd/>
            <a:tailEnd/>
          </a:ln>
        </p:spPr>
        <p:txBody>
          <a:bodyPr wrap="none" lIns="155911" tIns="73852" rIns="155911" bIns="73852" anchor="ctr">
            <a:prstTxWarp prst="textNoShape">
              <a:avLst/>
            </a:prstTxWarp>
          </a:bodyPr>
          <a:lstStyle/>
          <a:p>
            <a:pPr defTabSz="820738"/>
            <a:r>
              <a:rPr lang="en-US" sz="1600" u="sng" dirty="0">
                <a:latin typeface="Helvetica" charset="0"/>
              </a:rPr>
              <a:t>Structure          Start       Stop           Factor</a:t>
            </a:r>
          </a:p>
          <a:p>
            <a:pPr defTabSz="820738"/>
            <a:r>
              <a:rPr lang="en-US" sz="1600" dirty="0">
                <a:latin typeface="Helvetica" charset="0"/>
              </a:rPr>
              <a:t>Acme101	0	10	1</a:t>
            </a:r>
          </a:p>
          <a:p>
            <a:pPr defTabSz="820738"/>
            <a:r>
              <a:rPr lang="en-US" sz="1600" dirty="0">
                <a:latin typeface="Helvetica" charset="0"/>
              </a:rPr>
              <a:t>Acme101            10	27	1.75</a:t>
            </a:r>
          </a:p>
          <a:p>
            <a:pPr defTabSz="820738"/>
            <a:r>
              <a:rPr lang="en-US" sz="1600" dirty="0">
                <a:latin typeface="Helvetica" charset="0"/>
              </a:rPr>
              <a:t>Acme101            27	50	2</a:t>
            </a:r>
          </a:p>
          <a:p>
            <a:pPr defTabSz="820738"/>
            <a:r>
              <a:rPr lang="en-US" sz="1600" dirty="0">
                <a:latin typeface="Helvetica" charset="0"/>
              </a:rPr>
              <a:t>Acme101            50	None	0</a:t>
            </a:r>
          </a:p>
          <a:p>
            <a:pPr defTabSz="820738"/>
            <a:r>
              <a:rPr lang="en-US" sz="1600" dirty="0" err="1">
                <a:latin typeface="Helvetica" charset="0"/>
              </a:rPr>
              <a:t>NewGearCo</a:t>
            </a:r>
            <a:r>
              <a:rPr lang="en-US" sz="1600" dirty="0">
                <a:latin typeface="Helvetica" charset="0"/>
              </a:rPr>
              <a:t>         0	None      1 </a:t>
            </a:r>
          </a:p>
          <a:p>
            <a:pPr defTabSz="820738"/>
            <a:r>
              <a:rPr lang="en-US" sz="1600" dirty="0" err="1">
                <a:latin typeface="Helvetica" charset="0"/>
              </a:rPr>
              <a:t>Pump’em</a:t>
            </a:r>
            <a:r>
              <a:rPr lang="en-US" sz="1600" dirty="0">
                <a:latin typeface="Helvetica" charset="0"/>
              </a:rPr>
              <a:t>	0           ….         …..</a:t>
            </a:r>
          </a:p>
          <a:p>
            <a:pPr defTabSz="820738"/>
            <a:r>
              <a:rPr lang="en-US" sz="1600" dirty="0">
                <a:latin typeface="Helvetica" charset="0"/>
              </a:rPr>
              <a:t>……...</a:t>
            </a:r>
          </a:p>
        </p:txBody>
      </p:sp>
    </p:spTree>
  </p:cSld>
  <p:clrMapOvr>
    <a:masterClrMapping/>
  </p:clrMapOvr>
  <p:transition/>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ChangeArrowheads="1"/>
          </p:cNvSpPr>
          <p:nvPr>
            <p:ph type="title"/>
          </p:nvPr>
        </p:nvSpPr>
        <p:spPr/>
        <p:txBody>
          <a:bodyPr/>
          <a:lstStyle/>
          <a:p>
            <a:r>
              <a:rPr lang="en-US"/>
              <a:t>The Behavior</a:t>
            </a:r>
          </a:p>
        </p:txBody>
      </p:sp>
      <p:sp>
        <p:nvSpPr>
          <p:cNvPr id="94211" name="Rectangle 3"/>
          <p:cNvSpPr>
            <a:spLocks noGrp="1" noChangeArrowheads="1"/>
          </p:cNvSpPr>
          <p:nvPr>
            <p:ph type="body" idx="1"/>
          </p:nvPr>
        </p:nvSpPr>
        <p:spPr>
          <a:xfrm>
            <a:off x="381000" y="1219200"/>
            <a:ext cx="8763000" cy="4114800"/>
          </a:xfrm>
        </p:spPr>
        <p:txBody>
          <a:bodyPr/>
          <a:lstStyle/>
          <a:p>
            <a:pPr lvl="1">
              <a:buSzPct val="125000"/>
              <a:buFont typeface="Wingdings" charset="2"/>
              <a:buChar char="§"/>
            </a:pPr>
            <a:r>
              <a:rPr lang="en-US">
                <a:latin typeface="Arial Unicode MS" charset="0"/>
              </a:rPr>
              <a:t>Find the tier structure matching the pump type.</a:t>
            </a:r>
          </a:p>
          <a:p>
            <a:pPr lvl="1">
              <a:buSzPct val="125000"/>
              <a:buFont typeface="Wingdings" charset="2"/>
              <a:buChar char="§"/>
            </a:pPr>
            <a:r>
              <a:rPr lang="en-US">
                <a:latin typeface="Arial Unicode MS" charset="0"/>
              </a:rPr>
              <a:t>Find the tier that contains the desired speed</a:t>
            </a:r>
          </a:p>
          <a:p>
            <a:pPr lvl="1">
              <a:buSzPct val="125000"/>
              <a:buFont typeface="Wingdings" charset="2"/>
              <a:buChar char="§"/>
            </a:pPr>
            <a:r>
              <a:rPr lang="en-US">
                <a:latin typeface="Arial Unicode MS" charset="0"/>
              </a:rPr>
              <a:t>Compute desired speed * selected factor</a:t>
            </a:r>
          </a:p>
          <a:p>
            <a:pPr lvl="1">
              <a:buSzPct val="125000"/>
              <a:buFont typeface="Wingdings" charset="2"/>
              <a:buChar char="§"/>
            </a:pPr>
            <a:r>
              <a:rPr lang="en-US">
                <a:latin typeface="Arial Unicode MS" charset="0"/>
              </a:rPr>
              <a:t>Send to the device</a:t>
            </a:r>
          </a:p>
          <a:p>
            <a:pPr lvl="1"/>
            <a:endParaRPr lang="en-US">
              <a:latin typeface="Arial Unicode MS" charset="0"/>
            </a:endParaRPr>
          </a:p>
          <a:p>
            <a:pPr marL="0" indent="0"/>
            <a:endParaRPr lang="en-US"/>
          </a:p>
          <a:p>
            <a:pPr lvl="1"/>
            <a:endParaRPr lang="en-US"/>
          </a:p>
        </p:txBody>
      </p:sp>
      <p:sp>
        <p:nvSpPr>
          <p:cNvPr id="94212" name="AutoShape 4"/>
          <p:cNvSpPr>
            <a:spLocks noChangeArrowheads="1"/>
          </p:cNvSpPr>
          <p:nvPr/>
        </p:nvSpPr>
        <p:spPr bwMode="auto">
          <a:xfrm>
            <a:off x="1447800" y="3580237"/>
            <a:ext cx="4337050" cy="1913677"/>
          </a:xfrm>
          <a:prstGeom prst="cloudCallout">
            <a:avLst>
              <a:gd name="adj1" fmla="val 91546"/>
              <a:gd name="adj2" fmla="val 37662"/>
            </a:avLst>
          </a:prstGeom>
          <a:noFill/>
          <a:ln w="38100">
            <a:solidFill>
              <a:schemeClr val="accent2"/>
            </a:solidFill>
            <a:round/>
            <a:headEnd/>
            <a:tailEnd/>
          </a:ln>
        </p:spPr>
        <p:txBody>
          <a:bodyPr lIns="155911" tIns="73852" rIns="155911" bIns="73852" anchor="ctr">
            <a:prstTxWarp prst="textNoShape">
              <a:avLst/>
            </a:prstTxWarp>
            <a:spAutoFit/>
          </a:bodyPr>
          <a:lstStyle/>
          <a:p>
            <a:pPr algn="ctr" defTabSz="820738"/>
            <a:r>
              <a:rPr lang="en-US" b="1" dirty="0">
                <a:latin typeface="Comic Sans MS"/>
              </a:rPr>
              <a:t>Hmmm….wouldn’t tiers work for other devices</a:t>
            </a:r>
            <a:r>
              <a:rPr lang="en-US" dirty="0">
                <a:latin typeface="Times Roman" charset="0"/>
              </a:rPr>
              <a:t>?</a:t>
            </a:r>
          </a:p>
          <a:p>
            <a:pPr algn="ctr" defTabSz="820738"/>
            <a:r>
              <a:rPr lang="en-US" b="1" dirty="0">
                <a:latin typeface="Comic Sans MS"/>
              </a:rPr>
              <a:t>Other computations?</a:t>
            </a:r>
            <a:endParaRPr lang="en-US" dirty="0">
              <a:latin typeface="Times Roman" charset="0"/>
            </a:endParaRPr>
          </a:p>
        </p:txBody>
      </p:sp>
    </p:spTree>
  </p:cSld>
  <p:clrMapOvr>
    <a:masterClrMapping/>
  </p:clrMapOvr>
  <p:transition/>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Grp="1" noChangeArrowheads="1"/>
          </p:cNvSpPr>
          <p:nvPr>
            <p:ph type="title"/>
          </p:nvPr>
        </p:nvSpPr>
        <p:spPr/>
        <p:txBody>
          <a:bodyPr/>
          <a:lstStyle/>
          <a:p>
            <a:r>
              <a:rPr lang="en-US"/>
              <a:t>Impact of Requirements Changes</a:t>
            </a:r>
          </a:p>
        </p:txBody>
      </p:sp>
      <p:sp>
        <p:nvSpPr>
          <p:cNvPr id="95235" name="Rectangle 3"/>
          <p:cNvSpPr>
            <a:spLocks noGrp="1" noChangeArrowheads="1"/>
          </p:cNvSpPr>
          <p:nvPr>
            <p:ph type="body" idx="1"/>
          </p:nvPr>
        </p:nvSpPr>
        <p:spPr/>
        <p:txBody>
          <a:bodyPr/>
          <a:lstStyle/>
          <a:p>
            <a:pPr marL="0" indent="0"/>
            <a:endParaRPr lang="en-US"/>
          </a:p>
          <a:p>
            <a:pPr marL="0" indent="0"/>
            <a:endParaRPr lang="en-US"/>
          </a:p>
        </p:txBody>
      </p:sp>
      <p:grpSp>
        <p:nvGrpSpPr>
          <p:cNvPr id="95236" name="Group 4"/>
          <p:cNvGrpSpPr>
            <a:grpSpLocks/>
          </p:cNvGrpSpPr>
          <p:nvPr/>
        </p:nvGrpSpPr>
        <p:grpSpPr bwMode="auto">
          <a:xfrm>
            <a:off x="1093788" y="927100"/>
            <a:ext cx="7380287" cy="3225800"/>
            <a:chOff x="623" y="2412"/>
            <a:chExt cx="5114" cy="2303"/>
          </a:xfrm>
        </p:grpSpPr>
        <p:sp>
          <p:nvSpPr>
            <p:cNvPr id="95238" name="Rectangle 5"/>
            <p:cNvSpPr>
              <a:spLocks noChangeArrowheads="1"/>
            </p:cNvSpPr>
            <p:nvPr/>
          </p:nvSpPr>
          <p:spPr bwMode="auto">
            <a:xfrm>
              <a:off x="713" y="2892"/>
              <a:ext cx="1681" cy="1088"/>
            </a:xfrm>
            <a:prstGeom prst="rect">
              <a:avLst/>
            </a:prstGeom>
            <a:noFill/>
            <a:ln w="38100">
              <a:solidFill>
                <a:schemeClr val="accent2"/>
              </a:solidFill>
              <a:miter lim="800000"/>
              <a:headEnd/>
              <a:tailEnd/>
            </a:ln>
          </p:spPr>
          <p:txBody>
            <a:bodyPr wrap="none" lIns="155911" tIns="73852" rIns="155911" bIns="73852">
              <a:prstTxWarp prst="textNoShape">
                <a:avLst/>
              </a:prstTxWarp>
              <a:spAutoFit/>
            </a:bodyPr>
            <a:lstStyle/>
            <a:p>
              <a:pPr defTabSz="820738"/>
              <a:r>
                <a:rPr lang="en-US" u="sng">
                  <a:latin typeface="Helvetica" charset="0"/>
                </a:rPr>
                <a:t>Name                       </a:t>
              </a:r>
              <a:endParaRPr lang="en-US">
                <a:latin typeface="Helvetica" charset="0"/>
              </a:endParaRPr>
            </a:p>
            <a:p>
              <a:pPr defTabSz="820738"/>
              <a:r>
                <a:rPr lang="en-US">
                  <a:latin typeface="Helvetica" charset="0"/>
                </a:rPr>
                <a:t>Acme 101</a:t>
              </a:r>
            </a:p>
            <a:p>
              <a:pPr defTabSz="820738"/>
              <a:r>
                <a:rPr lang="en-US">
                  <a:latin typeface="Helvetica" charset="0"/>
                </a:rPr>
                <a:t>NewGearCo</a:t>
              </a:r>
            </a:p>
            <a:p>
              <a:pPr defTabSz="820738"/>
              <a:r>
                <a:rPr lang="en-US">
                  <a:latin typeface="Helvetica" charset="0"/>
                </a:rPr>
                <a:t>Pump’em</a:t>
              </a:r>
            </a:p>
            <a:p>
              <a:pPr defTabSz="820738"/>
              <a:r>
                <a:rPr lang="en-US">
                  <a:solidFill>
                    <a:srgbClr val="CC0000"/>
                  </a:solidFill>
                  <a:latin typeface="Helvetica" charset="0"/>
                </a:rPr>
                <a:t>Nother Pump</a:t>
              </a:r>
            </a:p>
          </p:txBody>
        </p:sp>
        <p:sp>
          <p:nvSpPr>
            <p:cNvPr id="95239" name="Rectangle 6"/>
            <p:cNvSpPr>
              <a:spLocks noChangeArrowheads="1"/>
            </p:cNvSpPr>
            <p:nvPr/>
          </p:nvSpPr>
          <p:spPr bwMode="auto">
            <a:xfrm>
              <a:off x="2716" y="2846"/>
              <a:ext cx="3021" cy="1855"/>
            </a:xfrm>
            <a:prstGeom prst="rect">
              <a:avLst/>
            </a:prstGeom>
            <a:noFill/>
            <a:ln w="38100">
              <a:solidFill>
                <a:schemeClr val="accent2"/>
              </a:solidFill>
              <a:miter lim="800000"/>
              <a:headEnd/>
              <a:tailEnd/>
            </a:ln>
          </p:spPr>
          <p:txBody>
            <a:bodyPr wrap="none" lIns="155911" tIns="73852" rIns="155911" bIns="73852" anchor="ctr">
              <a:prstTxWarp prst="textNoShape">
                <a:avLst/>
              </a:prstTxWarp>
            </a:bodyPr>
            <a:lstStyle/>
            <a:p>
              <a:pPr defTabSz="820738"/>
              <a:r>
                <a:rPr lang="en-US" u="sng" dirty="0">
                  <a:latin typeface="Helvetica" charset="0"/>
                </a:rPr>
                <a:t>Structure          Start    Stop      Factor</a:t>
              </a:r>
            </a:p>
            <a:p>
              <a:pPr defTabSz="820738"/>
              <a:r>
                <a:rPr lang="en-US" dirty="0">
                  <a:latin typeface="Helvetica" charset="0"/>
                </a:rPr>
                <a:t>Acme101	0	10	1</a:t>
              </a:r>
            </a:p>
            <a:p>
              <a:pPr defTabSz="820738"/>
              <a:r>
                <a:rPr lang="en-US" dirty="0">
                  <a:latin typeface="Helvetica" charset="0"/>
                </a:rPr>
                <a:t>Acme101	10	27	1.75</a:t>
              </a:r>
            </a:p>
            <a:p>
              <a:pPr defTabSz="820738"/>
              <a:r>
                <a:rPr lang="en-US" dirty="0">
                  <a:latin typeface="Helvetica" charset="0"/>
                </a:rPr>
                <a:t>Acme101	27	50	2</a:t>
              </a:r>
            </a:p>
            <a:p>
              <a:pPr defTabSz="820738"/>
              <a:r>
                <a:rPr lang="en-US" dirty="0">
                  <a:latin typeface="Helvetica" charset="0"/>
                </a:rPr>
                <a:t>Acme101           50	None	0</a:t>
              </a:r>
            </a:p>
            <a:p>
              <a:pPr defTabSz="820738"/>
              <a:r>
                <a:rPr lang="en-US" dirty="0" err="1">
                  <a:latin typeface="Helvetica" charset="0"/>
                </a:rPr>
                <a:t>NewGearCo</a:t>
              </a:r>
              <a:r>
                <a:rPr lang="en-US" dirty="0">
                  <a:latin typeface="Helvetica" charset="0"/>
                </a:rPr>
                <a:t>      0	None    1 </a:t>
              </a:r>
            </a:p>
            <a:p>
              <a:pPr defTabSz="820738"/>
              <a:r>
                <a:rPr lang="en-US" dirty="0" err="1">
                  <a:latin typeface="Helvetica" charset="0"/>
                </a:rPr>
                <a:t>Pump’em</a:t>
              </a:r>
              <a:r>
                <a:rPr lang="en-US" dirty="0">
                  <a:latin typeface="Helvetica" charset="0"/>
                </a:rPr>
                <a:t>	0           ….         …..</a:t>
              </a:r>
            </a:p>
            <a:p>
              <a:pPr defTabSz="820738"/>
              <a:r>
                <a:rPr lang="en-US" dirty="0" err="1">
                  <a:solidFill>
                    <a:srgbClr val="CC0000"/>
                  </a:solidFill>
                  <a:latin typeface="Helvetica" charset="0"/>
                </a:rPr>
                <a:t>Nother</a:t>
              </a:r>
              <a:r>
                <a:rPr lang="en-US" dirty="0">
                  <a:solidFill>
                    <a:srgbClr val="CC0000"/>
                  </a:solidFill>
                  <a:latin typeface="Helvetica" charset="0"/>
                </a:rPr>
                <a:t> Pump	10	20	0.75</a:t>
              </a:r>
            </a:p>
            <a:p>
              <a:pPr defTabSz="820738"/>
              <a:r>
                <a:rPr lang="en-US" dirty="0" err="1">
                  <a:solidFill>
                    <a:srgbClr val="CC0000"/>
                  </a:solidFill>
                  <a:latin typeface="Helvetica" charset="0"/>
                </a:rPr>
                <a:t>Nother</a:t>
              </a:r>
              <a:r>
                <a:rPr lang="en-US" dirty="0">
                  <a:solidFill>
                    <a:srgbClr val="CC0000"/>
                  </a:solidFill>
                  <a:latin typeface="Helvetica" charset="0"/>
                </a:rPr>
                <a:t> Pump	20	45	1.75</a:t>
              </a:r>
            </a:p>
          </p:txBody>
        </p:sp>
        <p:sp>
          <p:nvSpPr>
            <p:cNvPr id="95240" name="Rectangle 7"/>
            <p:cNvSpPr>
              <a:spLocks noChangeArrowheads="1"/>
            </p:cNvSpPr>
            <p:nvPr/>
          </p:nvSpPr>
          <p:spPr bwMode="auto">
            <a:xfrm>
              <a:off x="623" y="2467"/>
              <a:ext cx="1577" cy="373"/>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500" u="sng">
                  <a:latin typeface="Helvetica" charset="0"/>
                </a:rPr>
                <a:t>Tier Structure</a:t>
              </a:r>
            </a:p>
          </p:txBody>
        </p:sp>
        <p:sp>
          <p:nvSpPr>
            <p:cNvPr id="95241" name="Rectangle 8"/>
            <p:cNvSpPr>
              <a:spLocks noChangeArrowheads="1"/>
            </p:cNvSpPr>
            <p:nvPr/>
          </p:nvSpPr>
          <p:spPr bwMode="auto">
            <a:xfrm>
              <a:off x="2645" y="2412"/>
              <a:ext cx="605" cy="373"/>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500" u="sng">
                  <a:latin typeface="Helvetica" charset="0"/>
                </a:rPr>
                <a:t>Tier</a:t>
              </a:r>
            </a:p>
          </p:txBody>
        </p:sp>
        <p:sp>
          <p:nvSpPr>
            <p:cNvPr id="95242" name="Line 9"/>
            <p:cNvSpPr>
              <a:spLocks noChangeShapeType="1"/>
            </p:cNvSpPr>
            <p:nvPr/>
          </p:nvSpPr>
          <p:spPr bwMode="auto">
            <a:xfrm>
              <a:off x="3808" y="2846"/>
              <a:ext cx="0" cy="1855"/>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sp>
          <p:nvSpPr>
            <p:cNvPr id="95243" name="Line 10"/>
            <p:cNvSpPr>
              <a:spLocks noChangeShapeType="1"/>
            </p:cNvSpPr>
            <p:nvPr/>
          </p:nvSpPr>
          <p:spPr bwMode="auto">
            <a:xfrm>
              <a:off x="4358" y="2851"/>
              <a:ext cx="0" cy="1855"/>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sp>
          <p:nvSpPr>
            <p:cNvPr id="95244" name="Line 11"/>
            <p:cNvSpPr>
              <a:spLocks noChangeShapeType="1"/>
            </p:cNvSpPr>
            <p:nvPr/>
          </p:nvSpPr>
          <p:spPr bwMode="auto">
            <a:xfrm>
              <a:off x="4994" y="2860"/>
              <a:ext cx="0" cy="1855"/>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grpSp>
      <p:sp>
        <p:nvSpPr>
          <p:cNvPr id="95237" name="AutoShape 12"/>
          <p:cNvSpPr>
            <a:spLocks noChangeArrowheads="1"/>
          </p:cNvSpPr>
          <p:nvPr/>
        </p:nvSpPr>
        <p:spPr bwMode="auto">
          <a:xfrm>
            <a:off x="236538" y="4009616"/>
            <a:ext cx="3813175" cy="2101081"/>
          </a:xfrm>
          <a:prstGeom prst="cloudCallout">
            <a:avLst>
              <a:gd name="adj1" fmla="val 80421"/>
              <a:gd name="adj2" fmla="val 48630"/>
            </a:avLst>
          </a:prstGeom>
          <a:noFill/>
          <a:ln w="38100">
            <a:solidFill>
              <a:srgbClr val="008000"/>
            </a:solidFill>
            <a:round/>
            <a:headEnd/>
            <a:tailEnd/>
          </a:ln>
        </p:spPr>
        <p:txBody>
          <a:bodyPr lIns="155911" tIns="73852" rIns="155911" bIns="73852" anchor="ctr">
            <a:prstTxWarp prst="textNoShape">
              <a:avLst/>
            </a:prstTxWarp>
            <a:spAutoFit/>
          </a:bodyPr>
          <a:lstStyle/>
          <a:p>
            <a:pPr algn="ctr" defTabSz="820738"/>
            <a:r>
              <a:rPr lang="en-US" sz="2000" b="1" dirty="0">
                <a:solidFill>
                  <a:srgbClr val="33CC33"/>
                </a:solidFill>
                <a:latin typeface="Comic Sans MS"/>
              </a:rPr>
              <a:t>Only if the tier </a:t>
            </a:r>
            <a:r>
              <a:rPr lang="en-US" sz="2000" b="1" i="1" dirty="0">
                <a:solidFill>
                  <a:srgbClr val="33CC33"/>
                </a:solidFill>
                <a:latin typeface="Comic Sans MS"/>
              </a:rPr>
              <a:t>concept</a:t>
            </a:r>
            <a:r>
              <a:rPr lang="en-US" sz="2000" b="1" dirty="0">
                <a:solidFill>
                  <a:srgbClr val="33CC33"/>
                </a:solidFill>
                <a:latin typeface="Comic Sans MS"/>
              </a:rPr>
              <a:t> fails do we need more code </a:t>
            </a:r>
            <a:r>
              <a:rPr lang="en-US" sz="2000" b="1" dirty="0">
                <a:solidFill>
                  <a:srgbClr val="33CC33"/>
                </a:solidFill>
                <a:latin typeface="Comic Sans MS"/>
                <a:sym typeface="Wingdings" charset="2"/>
              </a:rPr>
              <a:t></a:t>
            </a:r>
            <a:endParaRPr lang="en-US" sz="2000" b="1" dirty="0">
              <a:solidFill>
                <a:srgbClr val="33CC33"/>
              </a:solidFill>
              <a:latin typeface="Comic Sans MS"/>
            </a:endParaRPr>
          </a:p>
        </p:txBody>
      </p:sp>
    </p:spTree>
  </p:cSld>
  <p:clrMapOvr>
    <a:masterClrMapping/>
  </p:clrMapOvr>
  <p:transition/>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ChangeArrowheads="1"/>
          </p:cNvSpPr>
          <p:nvPr>
            <p:ph type="title"/>
          </p:nvPr>
        </p:nvSpPr>
        <p:spPr/>
        <p:txBody>
          <a:bodyPr/>
          <a:lstStyle/>
          <a:p>
            <a:r>
              <a:rPr lang="en-US"/>
              <a:t>Impact of Requirements Changes</a:t>
            </a:r>
          </a:p>
        </p:txBody>
      </p:sp>
      <p:grpSp>
        <p:nvGrpSpPr>
          <p:cNvPr id="96259" name="Group 4"/>
          <p:cNvGrpSpPr>
            <a:grpSpLocks/>
          </p:cNvGrpSpPr>
          <p:nvPr/>
        </p:nvGrpSpPr>
        <p:grpSpPr bwMode="auto">
          <a:xfrm>
            <a:off x="836613" y="1192213"/>
            <a:ext cx="8007350" cy="2284412"/>
            <a:chOff x="580" y="851"/>
            <a:chExt cx="5548" cy="1631"/>
          </a:xfrm>
        </p:grpSpPr>
        <p:sp>
          <p:nvSpPr>
            <p:cNvPr id="96262" name="Rectangle 5"/>
            <p:cNvSpPr>
              <a:spLocks noChangeAspect="1" noChangeArrowheads="1"/>
            </p:cNvSpPr>
            <p:nvPr/>
          </p:nvSpPr>
          <p:spPr bwMode="auto">
            <a:xfrm>
              <a:off x="2136" y="851"/>
              <a:ext cx="1098" cy="514"/>
            </a:xfrm>
            <a:prstGeom prst="rect">
              <a:avLst/>
            </a:prstGeom>
            <a:noFill/>
            <a:ln w="38100">
              <a:solidFill>
                <a:schemeClr val="accent2"/>
              </a:solidFill>
              <a:miter lim="800000"/>
              <a:headEnd/>
              <a:tailEnd/>
            </a:ln>
          </p:spPr>
          <p:txBody>
            <a:bodyPr wrap="none" lIns="155911" tIns="73852" rIns="155911" bIns="73852" anchor="ctr">
              <a:prstTxWarp prst="textNoShape">
                <a:avLst/>
              </a:prstTxWarp>
            </a:bodyPr>
            <a:lstStyle/>
            <a:p>
              <a:pPr algn="ctr" defTabSz="820738"/>
              <a:r>
                <a:rPr lang="en-US" sz="2000">
                  <a:latin typeface="Helvetica" charset="0"/>
                </a:rPr>
                <a:t>Pump</a:t>
              </a:r>
            </a:p>
          </p:txBody>
        </p:sp>
        <p:sp>
          <p:nvSpPr>
            <p:cNvPr id="96263" name="Rectangle 6"/>
            <p:cNvSpPr>
              <a:spLocks noChangeAspect="1" noChangeArrowheads="1"/>
            </p:cNvSpPr>
            <p:nvPr/>
          </p:nvSpPr>
          <p:spPr bwMode="auto">
            <a:xfrm>
              <a:off x="580" y="1968"/>
              <a:ext cx="1098" cy="514"/>
            </a:xfrm>
            <a:prstGeom prst="rect">
              <a:avLst/>
            </a:prstGeom>
            <a:noFill/>
            <a:ln w="38100">
              <a:solidFill>
                <a:schemeClr val="accent2"/>
              </a:solidFill>
              <a:miter lim="800000"/>
              <a:headEnd/>
              <a:tailEnd/>
            </a:ln>
          </p:spPr>
          <p:txBody>
            <a:bodyPr wrap="none" lIns="155911" tIns="73852" rIns="155911" bIns="73852" anchor="ctr">
              <a:prstTxWarp prst="textNoShape">
                <a:avLst/>
              </a:prstTxWarp>
            </a:bodyPr>
            <a:lstStyle/>
            <a:p>
              <a:pPr algn="ctr" defTabSz="820738"/>
              <a:r>
                <a:rPr lang="en-US" sz="2000">
                  <a:latin typeface="Helvetica" charset="0"/>
                </a:rPr>
                <a:t>Acme Pump</a:t>
              </a:r>
            </a:p>
          </p:txBody>
        </p:sp>
        <p:sp>
          <p:nvSpPr>
            <p:cNvPr id="96264" name="Rectangle 7"/>
            <p:cNvSpPr>
              <a:spLocks noChangeAspect="1" noChangeArrowheads="1"/>
            </p:cNvSpPr>
            <p:nvPr/>
          </p:nvSpPr>
          <p:spPr bwMode="auto">
            <a:xfrm>
              <a:off x="2037" y="1968"/>
              <a:ext cx="1338" cy="514"/>
            </a:xfrm>
            <a:prstGeom prst="rect">
              <a:avLst/>
            </a:prstGeom>
            <a:noFill/>
            <a:ln w="38100">
              <a:solidFill>
                <a:schemeClr val="accent2"/>
              </a:solidFill>
              <a:miter lim="800000"/>
              <a:headEnd/>
              <a:tailEnd/>
            </a:ln>
          </p:spPr>
          <p:txBody>
            <a:bodyPr wrap="none" lIns="155911" tIns="73852" rIns="155911" bIns="73852" anchor="ctr">
              <a:prstTxWarp prst="textNoShape">
                <a:avLst/>
              </a:prstTxWarp>
            </a:bodyPr>
            <a:lstStyle/>
            <a:p>
              <a:pPr algn="ctr" defTabSz="820738"/>
              <a:r>
                <a:rPr lang="en-US" sz="2000">
                  <a:latin typeface="Helvetica" charset="0"/>
                </a:rPr>
                <a:t>NewPumpCo</a:t>
              </a:r>
            </a:p>
          </p:txBody>
        </p:sp>
        <p:sp>
          <p:nvSpPr>
            <p:cNvPr id="96265" name="Rectangle 8"/>
            <p:cNvSpPr>
              <a:spLocks noChangeAspect="1" noChangeArrowheads="1"/>
            </p:cNvSpPr>
            <p:nvPr/>
          </p:nvSpPr>
          <p:spPr bwMode="auto">
            <a:xfrm>
              <a:off x="3692" y="1968"/>
              <a:ext cx="1098" cy="514"/>
            </a:xfrm>
            <a:prstGeom prst="rect">
              <a:avLst/>
            </a:prstGeom>
            <a:noFill/>
            <a:ln w="38100">
              <a:solidFill>
                <a:schemeClr val="accent2"/>
              </a:solidFill>
              <a:miter lim="800000"/>
              <a:headEnd/>
              <a:tailEnd/>
            </a:ln>
          </p:spPr>
          <p:txBody>
            <a:bodyPr wrap="none" lIns="155911" tIns="73852" rIns="155911" bIns="73852" anchor="ctr">
              <a:prstTxWarp prst="textNoShape">
                <a:avLst/>
              </a:prstTxWarp>
            </a:bodyPr>
            <a:lstStyle/>
            <a:p>
              <a:pPr algn="ctr" defTabSz="820738"/>
              <a:r>
                <a:rPr lang="en-US" sz="2000">
                  <a:latin typeface="Helvetica" charset="0"/>
                </a:rPr>
                <a:t>Pump ‘em</a:t>
              </a:r>
            </a:p>
          </p:txBody>
        </p:sp>
        <p:sp>
          <p:nvSpPr>
            <p:cNvPr id="96266" name="Line 9"/>
            <p:cNvSpPr>
              <a:spLocks noChangeAspect="1" noChangeShapeType="1"/>
            </p:cNvSpPr>
            <p:nvPr/>
          </p:nvSpPr>
          <p:spPr bwMode="auto">
            <a:xfrm>
              <a:off x="1083" y="1784"/>
              <a:ext cx="4567" cy="0"/>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sp>
          <p:nvSpPr>
            <p:cNvPr id="96267" name="Line 10"/>
            <p:cNvSpPr>
              <a:spLocks noChangeAspect="1" noChangeShapeType="1"/>
            </p:cNvSpPr>
            <p:nvPr/>
          </p:nvSpPr>
          <p:spPr bwMode="auto">
            <a:xfrm>
              <a:off x="1076" y="1791"/>
              <a:ext cx="0" cy="178"/>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sp>
          <p:nvSpPr>
            <p:cNvPr id="96268" name="Line 11"/>
            <p:cNvSpPr>
              <a:spLocks noChangeAspect="1" noChangeShapeType="1"/>
            </p:cNvSpPr>
            <p:nvPr/>
          </p:nvSpPr>
          <p:spPr bwMode="auto">
            <a:xfrm>
              <a:off x="2686" y="1795"/>
              <a:ext cx="0" cy="176"/>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sp>
          <p:nvSpPr>
            <p:cNvPr id="96269" name="Line 12"/>
            <p:cNvSpPr>
              <a:spLocks noChangeAspect="1" noChangeShapeType="1"/>
            </p:cNvSpPr>
            <p:nvPr/>
          </p:nvSpPr>
          <p:spPr bwMode="auto">
            <a:xfrm>
              <a:off x="4311" y="1792"/>
              <a:ext cx="0" cy="177"/>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sp>
          <p:nvSpPr>
            <p:cNvPr id="96270" name="Line 13"/>
            <p:cNvSpPr>
              <a:spLocks noChangeAspect="1" noChangeShapeType="1"/>
            </p:cNvSpPr>
            <p:nvPr/>
          </p:nvSpPr>
          <p:spPr bwMode="auto">
            <a:xfrm>
              <a:off x="2681" y="1596"/>
              <a:ext cx="0" cy="177"/>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sp>
          <p:nvSpPr>
            <p:cNvPr id="96271" name="AutoShape 14"/>
            <p:cNvSpPr>
              <a:spLocks noChangeAspect="1" noChangeArrowheads="1"/>
            </p:cNvSpPr>
            <p:nvPr/>
          </p:nvSpPr>
          <p:spPr bwMode="auto">
            <a:xfrm>
              <a:off x="2599" y="1383"/>
              <a:ext cx="167" cy="190"/>
            </a:xfrm>
            <a:prstGeom prst="triangle">
              <a:avLst>
                <a:gd name="adj" fmla="val 50000"/>
              </a:avLst>
            </a:prstGeom>
            <a:noFill/>
            <a:ln w="38100">
              <a:solidFill>
                <a:schemeClr val="accent2"/>
              </a:solidFill>
              <a:miter lim="800000"/>
              <a:headEnd/>
              <a:tailEnd/>
            </a:ln>
          </p:spPr>
          <p:txBody>
            <a:bodyPr wrap="none" lIns="173736" tIns="82296" rIns="173736" bIns="82296" anchor="ctr">
              <a:prstTxWarp prst="textNoShape">
                <a:avLst/>
              </a:prstTxWarp>
            </a:bodyPr>
            <a:lstStyle/>
            <a:p>
              <a:endParaRPr lang="en-US"/>
            </a:p>
          </p:txBody>
        </p:sp>
        <p:sp>
          <p:nvSpPr>
            <p:cNvPr id="96272" name="Rectangle 15"/>
            <p:cNvSpPr>
              <a:spLocks noChangeAspect="1" noChangeArrowheads="1"/>
            </p:cNvSpPr>
            <p:nvPr/>
          </p:nvSpPr>
          <p:spPr bwMode="auto">
            <a:xfrm>
              <a:off x="4919" y="1965"/>
              <a:ext cx="1209" cy="514"/>
            </a:xfrm>
            <a:prstGeom prst="rect">
              <a:avLst/>
            </a:prstGeom>
            <a:noFill/>
            <a:ln w="38100">
              <a:solidFill>
                <a:schemeClr val="accent2"/>
              </a:solidFill>
              <a:miter lim="800000"/>
              <a:headEnd/>
              <a:tailEnd/>
            </a:ln>
          </p:spPr>
          <p:txBody>
            <a:bodyPr wrap="none" lIns="155911" tIns="73852" rIns="155911" bIns="73852" anchor="ctr">
              <a:prstTxWarp prst="textNoShape">
                <a:avLst/>
              </a:prstTxWarp>
            </a:bodyPr>
            <a:lstStyle/>
            <a:p>
              <a:pPr algn="ctr" defTabSz="820738"/>
              <a:r>
                <a:rPr lang="en-US" sz="2000">
                  <a:latin typeface="Helvetica" charset="0"/>
                </a:rPr>
                <a:t>‘NotherPump</a:t>
              </a:r>
            </a:p>
          </p:txBody>
        </p:sp>
        <p:sp>
          <p:nvSpPr>
            <p:cNvPr id="96273" name="Line 16"/>
            <p:cNvSpPr>
              <a:spLocks noChangeAspect="1" noChangeShapeType="1"/>
            </p:cNvSpPr>
            <p:nvPr/>
          </p:nvSpPr>
          <p:spPr bwMode="auto">
            <a:xfrm>
              <a:off x="5640" y="1789"/>
              <a:ext cx="0" cy="176"/>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grpSp>
      <p:sp>
        <p:nvSpPr>
          <p:cNvPr id="96260" name="AutoShape 17"/>
          <p:cNvSpPr>
            <a:spLocks noChangeArrowheads="1"/>
          </p:cNvSpPr>
          <p:nvPr/>
        </p:nvSpPr>
        <p:spPr bwMode="auto">
          <a:xfrm>
            <a:off x="5211763" y="3866047"/>
            <a:ext cx="3255962" cy="1632570"/>
          </a:xfrm>
          <a:prstGeom prst="cloudCallout">
            <a:avLst>
              <a:gd name="adj1" fmla="val -79120"/>
              <a:gd name="adj2" fmla="val 78435"/>
            </a:avLst>
          </a:prstGeom>
          <a:noFill/>
          <a:ln w="38100">
            <a:solidFill>
              <a:srgbClr val="CC0000"/>
            </a:solidFill>
            <a:round/>
            <a:headEnd/>
            <a:tailEnd/>
          </a:ln>
        </p:spPr>
        <p:txBody>
          <a:bodyPr lIns="155911" tIns="73852" rIns="155911" bIns="73852" anchor="ctr">
            <a:prstTxWarp prst="textNoShape">
              <a:avLst/>
            </a:prstTxWarp>
            <a:spAutoFit/>
          </a:bodyPr>
          <a:lstStyle/>
          <a:p>
            <a:pPr algn="ctr" defTabSz="820738"/>
            <a:r>
              <a:rPr lang="en-US" sz="2000" b="1" dirty="0">
                <a:solidFill>
                  <a:srgbClr val="CC0000"/>
                </a:solidFill>
                <a:latin typeface="Comic Sans MS"/>
              </a:rPr>
              <a:t>More pump types mean more code </a:t>
            </a:r>
            <a:r>
              <a:rPr lang="en-US" sz="2000" b="1" dirty="0">
                <a:solidFill>
                  <a:srgbClr val="CC0000"/>
                </a:solidFill>
                <a:latin typeface="Comic Sans MS"/>
                <a:sym typeface="Wingdings" charset="2"/>
              </a:rPr>
              <a:t></a:t>
            </a:r>
            <a:r>
              <a:rPr lang="en-US" sz="2000" b="1" dirty="0">
                <a:solidFill>
                  <a:srgbClr val="CC0000"/>
                </a:solidFill>
                <a:latin typeface="Comic Sans MS"/>
              </a:rPr>
              <a:t> </a:t>
            </a:r>
            <a:endParaRPr lang="en-US" sz="2000" b="1" dirty="0">
              <a:latin typeface="Comic Sans MS"/>
            </a:endParaRPr>
          </a:p>
        </p:txBody>
      </p:sp>
      <p:sp>
        <p:nvSpPr>
          <p:cNvPr id="111634" name="Text Box 18"/>
          <p:cNvSpPr txBox="1">
            <a:spLocks noChangeArrowheads="1"/>
          </p:cNvSpPr>
          <p:nvPr/>
        </p:nvSpPr>
        <p:spPr bwMode="auto">
          <a:xfrm>
            <a:off x="381000" y="3962400"/>
            <a:ext cx="4343400" cy="1175706"/>
          </a:xfrm>
          <a:prstGeom prst="rect">
            <a:avLst/>
          </a:prstGeom>
          <a:noFill/>
          <a:ln w="9525">
            <a:noFill/>
            <a:miter lim="800000"/>
            <a:headEnd/>
            <a:tailEnd/>
          </a:ln>
          <a:effectLst/>
        </p:spPr>
        <p:txBody>
          <a:bodyPr>
            <a:prstTxWarp prst="textNoShape">
              <a:avLst/>
            </a:prstTxWarp>
            <a:spAutoFit/>
          </a:bodyPr>
          <a:lstStyle/>
          <a:p>
            <a:pPr>
              <a:spcBef>
                <a:spcPct val="20000"/>
              </a:spcBef>
              <a:buClr>
                <a:srgbClr val="0000FF"/>
              </a:buClr>
              <a:buSzPct val="65000"/>
              <a:buFont typeface="Monotype Sorts" charset="2"/>
              <a:buNone/>
              <a:defRPr/>
            </a:pPr>
            <a:r>
              <a:rPr lang="en-US" sz="2200" dirty="0">
                <a:latin typeface="Arial Unicode MS" charset="0"/>
              </a:rPr>
              <a:t>The impact is dependent on the abstractions </a:t>
            </a:r>
            <a:r>
              <a:rPr lang="en-US" sz="2200" i="1" dirty="0">
                <a:latin typeface="Arial Unicode MS" charset="0"/>
              </a:rPr>
              <a:t>you</a:t>
            </a:r>
            <a:r>
              <a:rPr lang="en-US" sz="2200" dirty="0">
                <a:latin typeface="Arial Unicode MS" charset="0"/>
              </a:rPr>
              <a:t> </a:t>
            </a:r>
            <a:r>
              <a:rPr lang="en-US" sz="2200" dirty="0" smtClean="0">
                <a:latin typeface="Arial Unicode MS" charset="0"/>
              </a:rPr>
              <a:t>select.</a:t>
            </a:r>
          </a:p>
          <a:p>
            <a:pPr>
              <a:spcBef>
                <a:spcPct val="50000"/>
              </a:spcBef>
              <a:defRPr/>
            </a:pPr>
            <a:endParaRPr lang="en-US" sz="2200" dirty="0">
              <a:effectLst>
                <a:outerShdw blurRad="38100" dist="38100" dir="2700000" algn="tl">
                  <a:srgbClr val="DDDDDD"/>
                </a:outerShdw>
              </a:effectLst>
            </a:endParaRPr>
          </a:p>
        </p:txBody>
      </p:sp>
    </p:spTree>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Scope</a:t>
            </a:r>
            <a:endParaRPr lang="en-US" dirty="0"/>
          </a:p>
        </p:txBody>
      </p:sp>
      <p:sp>
        <p:nvSpPr>
          <p:cNvPr id="3" name="Content Placeholder 2"/>
          <p:cNvSpPr>
            <a:spLocks noGrp="1"/>
          </p:cNvSpPr>
          <p:nvPr>
            <p:ph idx="1"/>
          </p:nvPr>
        </p:nvSpPr>
        <p:spPr/>
        <p:txBody>
          <a:bodyPr/>
          <a:lstStyle/>
          <a:p>
            <a:r>
              <a:rPr lang="en-US" dirty="0" smtClean="0"/>
              <a:t>The scope</a:t>
            </a:r>
            <a:r>
              <a:rPr lang="en-US" dirty="0"/>
              <a:t> </a:t>
            </a:r>
            <a:r>
              <a:rPr lang="en-US" dirty="0" smtClean="0"/>
              <a:t>of the requirements-clarification use cases </a:t>
            </a:r>
            <a:br>
              <a:rPr lang="en-US" dirty="0" smtClean="0"/>
            </a:br>
            <a:r>
              <a:rPr lang="en-US" dirty="0" smtClean="0"/>
              <a:t>is </a:t>
            </a:r>
            <a:r>
              <a:rPr lang="en-US" i="1" dirty="0" smtClean="0"/>
              <a:t>the system</a:t>
            </a:r>
            <a:r>
              <a:rPr lang="en-US" dirty="0" smtClean="0"/>
              <a:t>.</a:t>
            </a:r>
          </a:p>
          <a:p>
            <a:endParaRPr lang="en-US" dirty="0" smtClean="0"/>
          </a:p>
          <a:p>
            <a:r>
              <a:rPr lang="en-US" dirty="0" smtClean="0">
                <a:latin typeface="Comic Sans MS"/>
                <a:cs typeface="Comic Sans MS"/>
              </a:rPr>
              <a:t>The business and environment</a:t>
            </a:r>
          </a:p>
          <a:p>
            <a:endParaRPr lang="en-US" dirty="0">
              <a:latin typeface="Comic Sans MS"/>
              <a:cs typeface="Comic Sans MS"/>
            </a:endParaRPr>
          </a:p>
          <a:p>
            <a:endParaRPr lang="en-US" dirty="0" smtClean="0">
              <a:latin typeface="Comic Sans MS"/>
              <a:cs typeface="Comic Sans MS"/>
            </a:endParaRPr>
          </a:p>
          <a:p>
            <a:r>
              <a:rPr lang="en-US" dirty="0" smtClean="0">
                <a:latin typeface="Comic Sans MS"/>
                <a:cs typeface="Comic Sans MS"/>
              </a:rPr>
              <a:t>What you are building</a:t>
            </a:r>
          </a:p>
          <a:p>
            <a:endParaRPr lang="en-US" dirty="0">
              <a:latin typeface="Comic Sans MS"/>
              <a:cs typeface="Comic Sans MS"/>
            </a:endParaRPr>
          </a:p>
          <a:p>
            <a:endParaRPr lang="en-US" dirty="0">
              <a:latin typeface="Comic Sans MS"/>
              <a:cs typeface="Comic Sans MS"/>
            </a:endParaRPr>
          </a:p>
          <a:p>
            <a:r>
              <a:rPr lang="en-US" dirty="0" smtClean="0">
                <a:latin typeface="Comic Sans MS"/>
                <a:cs typeface="Comic Sans MS"/>
              </a:rPr>
              <a:t>Just the software</a:t>
            </a:r>
            <a:endParaRPr lang="en-US" dirty="0">
              <a:latin typeface="Comic Sans MS"/>
              <a:cs typeface="Comic Sans MS"/>
            </a:endParaRPr>
          </a:p>
        </p:txBody>
      </p:sp>
      <p:sp>
        <p:nvSpPr>
          <p:cNvPr id="6" name="Oval 5"/>
          <p:cNvSpPr/>
          <p:nvPr/>
        </p:nvSpPr>
        <p:spPr bwMode="auto">
          <a:xfrm>
            <a:off x="4152900" y="2088906"/>
            <a:ext cx="4686300" cy="4235694"/>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smtClean="0">
                <a:ln>
                  <a:noFill/>
                </a:ln>
                <a:solidFill>
                  <a:schemeClr val="tx1"/>
                </a:solidFill>
                <a:effectLst/>
                <a:latin typeface="Arial" charset="0"/>
              </a:rPr>
              <a:t>Work</a:t>
            </a:r>
          </a:p>
        </p:txBody>
      </p:sp>
      <p:sp>
        <p:nvSpPr>
          <p:cNvPr id="5" name="Oval 4"/>
          <p:cNvSpPr/>
          <p:nvPr/>
        </p:nvSpPr>
        <p:spPr bwMode="auto">
          <a:xfrm>
            <a:off x="4743450" y="3246863"/>
            <a:ext cx="3505200" cy="3077737"/>
          </a:xfrm>
          <a:prstGeom prst="ellipse">
            <a:avLst/>
          </a:prstGeom>
          <a:solidFill>
            <a:srgbClr val="CCFFCC"/>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smtClean="0">
                <a:ln>
                  <a:noFill/>
                </a:ln>
                <a:solidFill>
                  <a:schemeClr val="tx1"/>
                </a:solidFill>
                <a:effectLst/>
                <a:latin typeface="Arial" charset="0"/>
              </a:rPr>
              <a:t>System</a:t>
            </a:r>
          </a:p>
        </p:txBody>
      </p:sp>
      <p:sp>
        <p:nvSpPr>
          <p:cNvPr id="4" name="Oval 3"/>
          <p:cNvSpPr/>
          <p:nvPr/>
        </p:nvSpPr>
        <p:spPr bwMode="auto">
          <a:xfrm>
            <a:off x="5562600" y="4572000"/>
            <a:ext cx="1866900" cy="1752600"/>
          </a:xfrm>
          <a:prstGeom prst="ellipse">
            <a:avLst/>
          </a:prstGeom>
          <a:solidFill>
            <a:srgbClr val="FF0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smtClean="0">
                <a:ln>
                  <a:noFill/>
                </a:ln>
                <a:solidFill>
                  <a:schemeClr val="tx1"/>
                </a:solidFill>
                <a:effectLst/>
                <a:latin typeface="Arial" charset="0"/>
              </a:rPr>
              <a:t>Software</a:t>
            </a:r>
          </a:p>
        </p:txBody>
      </p:sp>
      <p:grpSp>
        <p:nvGrpSpPr>
          <p:cNvPr id="22" name="Group 41"/>
          <p:cNvGrpSpPr>
            <a:grpSpLocks noChangeAspect="1"/>
          </p:cNvGrpSpPr>
          <p:nvPr/>
        </p:nvGrpSpPr>
        <p:grpSpPr bwMode="auto">
          <a:xfrm flipH="1" flipV="1">
            <a:off x="4800600" y="2590800"/>
            <a:ext cx="609645" cy="174394"/>
            <a:chOff x="3433" y="1097"/>
            <a:chExt cx="636" cy="175"/>
          </a:xfrm>
        </p:grpSpPr>
        <p:sp>
          <p:nvSpPr>
            <p:cNvPr id="28" name="Freeform 42"/>
            <p:cNvSpPr>
              <a:spLocks noChangeAspect="1"/>
            </p:cNvSpPr>
            <p:nvPr/>
          </p:nvSpPr>
          <p:spPr bwMode="auto">
            <a:xfrm>
              <a:off x="3458" y="1097"/>
              <a:ext cx="611" cy="175"/>
            </a:xfrm>
            <a:custGeom>
              <a:avLst/>
              <a:gdLst>
                <a:gd name="T0" fmla="*/ 1461 w 560"/>
                <a:gd name="T1" fmla="*/ 2178 h 136"/>
                <a:gd name="T2" fmla="*/ 1433 w 560"/>
                <a:gd name="T3" fmla="*/ 2078 h 136"/>
                <a:gd name="T4" fmla="*/ 1370 w 560"/>
                <a:gd name="T5" fmla="*/ 1992 h 136"/>
                <a:gd name="T6" fmla="*/ 767 w 560"/>
                <a:gd name="T7" fmla="*/ 268 h 136"/>
                <a:gd name="T8" fmla="*/ 681 w 560"/>
                <a:gd name="T9" fmla="*/ 109 h 136"/>
                <a:gd name="T10" fmla="*/ 603 w 560"/>
                <a:gd name="T11" fmla="*/ 126 h 136"/>
                <a:gd name="T12" fmla="*/ 626 w 560"/>
                <a:gd name="T13" fmla="*/ 972 h 136"/>
                <a:gd name="T14" fmla="*/ 793 w 560"/>
                <a:gd name="T15" fmla="*/ 1340 h 136"/>
                <a:gd name="T16" fmla="*/ 819 w 560"/>
                <a:gd name="T17" fmla="*/ 1566 h 136"/>
                <a:gd name="T18" fmla="*/ 578 w 560"/>
                <a:gd name="T19" fmla="*/ 1808 h 136"/>
                <a:gd name="T20" fmla="*/ 384 w 560"/>
                <a:gd name="T21" fmla="*/ 1610 h 136"/>
                <a:gd name="T22" fmla="*/ 265 w 560"/>
                <a:gd name="T23" fmla="*/ 1426 h 136"/>
                <a:gd name="T24" fmla="*/ 134 w 560"/>
                <a:gd name="T25" fmla="*/ 1092 h 136"/>
                <a:gd name="T26" fmla="*/ 0 w 560"/>
                <a:gd name="T27" fmla="*/ 444 h 1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60"/>
                <a:gd name="T43" fmla="*/ 0 h 136"/>
                <a:gd name="T44" fmla="*/ 560 w 560"/>
                <a:gd name="T45" fmla="*/ 136 h 1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60" h="136">
                  <a:moveTo>
                    <a:pt x="560" y="136"/>
                  </a:moveTo>
                  <a:cubicBezTo>
                    <a:pt x="556" y="134"/>
                    <a:pt x="553" y="131"/>
                    <a:pt x="549" y="130"/>
                  </a:cubicBezTo>
                  <a:cubicBezTo>
                    <a:pt x="541" y="127"/>
                    <a:pt x="532" y="127"/>
                    <a:pt x="525" y="124"/>
                  </a:cubicBezTo>
                  <a:cubicBezTo>
                    <a:pt x="447" y="88"/>
                    <a:pt x="377" y="39"/>
                    <a:pt x="294" y="17"/>
                  </a:cubicBezTo>
                  <a:cubicBezTo>
                    <a:pt x="283" y="11"/>
                    <a:pt x="272" y="9"/>
                    <a:pt x="260" y="7"/>
                  </a:cubicBezTo>
                  <a:cubicBezTo>
                    <a:pt x="250" y="7"/>
                    <a:pt x="237" y="0"/>
                    <a:pt x="231" y="8"/>
                  </a:cubicBezTo>
                  <a:cubicBezTo>
                    <a:pt x="226" y="14"/>
                    <a:pt x="226" y="53"/>
                    <a:pt x="240" y="61"/>
                  </a:cubicBezTo>
                  <a:cubicBezTo>
                    <a:pt x="258" y="71"/>
                    <a:pt x="283" y="77"/>
                    <a:pt x="303" y="83"/>
                  </a:cubicBezTo>
                  <a:cubicBezTo>
                    <a:pt x="308" y="88"/>
                    <a:pt x="310" y="93"/>
                    <a:pt x="314" y="98"/>
                  </a:cubicBezTo>
                  <a:cubicBezTo>
                    <a:pt x="301" y="135"/>
                    <a:pt x="265" y="114"/>
                    <a:pt x="222" y="113"/>
                  </a:cubicBezTo>
                  <a:cubicBezTo>
                    <a:pt x="196" y="111"/>
                    <a:pt x="172" y="107"/>
                    <a:pt x="147" y="100"/>
                  </a:cubicBezTo>
                  <a:cubicBezTo>
                    <a:pt x="132" y="96"/>
                    <a:pt x="102" y="89"/>
                    <a:pt x="102" y="89"/>
                  </a:cubicBezTo>
                  <a:cubicBezTo>
                    <a:pt x="87" y="79"/>
                    <a:pt x="68" y="75"/>
                    <a:pt x="51" y="68"/>
                  </a:cubicBezTo>
                  <a:cubicBezTo>
                    <a:pt x="36" y="53"/>
                    <a:pt x="24" y="28"/>
                    <a:pt x="0" y="28"/>
                  </a:cubicBezTo>
                </a:path>
              </a:pathLst>
            </a:custGeom>
            <a:noFill/>
            <a:ln w="28575">
              <a:solidFill>
                <a:srgbClr val="063DE8"/>
              </a:solidFill>
              <a:round/>
              <a:headEnd/>
              <a:tailEnd/>
            </a:ln>
          </p:spPr>
          <p:txBody>
            <a:bodyPr wrap="none" anchor="ctr">
              <a:prstTxWarp prst="textNoShape">
                <a:avLst/>
              </a:prstTxWarp>
            </a:bodyPr>
            <a:lstStyle/>
            <a:p>
              <a:endParaRPr lang="en-US"/>
            </a:p>
          </p:txBody>
        </p:sp>
        <p:sp>
          <p:nvSpPr>
            <p:cNvPr id="29" name="Line 43"/>
            <p:cNvSpPr>
              <a:spLocks noChangeAspect="1" noChangeShapeType="1"/>
            </p:cNvSpPr>
            <p:nvPr/>
          </p:nvSpPr>
          <p:spPr bwMode="auto">
            <a:xfrm>
              <a:off x="3433" y="1097"/>
              <a:ext cx="20" cy="84"/>
            </a:xfrm>
            <a:prstGeom prst="line">
              <a:avLst/>
            </a:prstGeom>
            <a:noFill/>
            <a:ln w="28575">
              <a:solidFill>
                <a:srgbClr val="063DE8"/>
              </a:solidFill>
              <a:round/>
              <a:headEnd/>
              <a:tailEnd/>
            </a:ln>
          </p:spPr>
          <p:txBody>
            <a:bodyPr wrap="none" anchor="ctr">
              <a:prstTxWarp prst="textNoShape">
                <a:avLst/>
              </a:prstTxWarp>
            </a:bodyPr>
            <a:lstStyle/>
            <a:p>
              <a:endParaRPr lang="en-US"/>
            </a:p>
          </p:txBody>
        </p:sp>
        <p:sp>
          <p:nvSpPr>
            <p:cNvPr id="30" name="Line 44"/>
            <p:cNvSpPr>
              <a:spLocks noChangeAspect="1" noChangeShapeType="1"/>
            </p:cNvSpPr>
            <p:nvPr/>
          </p:nvSpPr>
          <p:spPr bwMode="auto">
            <a:xfrm flipV="1">
              <a:off x="3435" y="1097"/>
              <a:ext cx="78" cy="0"/>
            </a:xfrm>
            <a:prstGeom prst="line">
              <a:avLst/>
            </a:prstGeom>
            <a:noFill/>
            <a:ln w="28575">
              <a:solidFill>
                <a:srgbClr val="063DE8"/>
              </a:solidFill>
              <a:round/>
              <a:headEnd/>
              <a:tailEnd/>
            </a:ln>
          </p:spPr>
          <p:txBody>
            <a:bodyPr wrap="none" anchor="ctr">
              <a:prstTxWarp prst="textNoShape">
                <a:avLst/>
              </a:prstTxWarp>
            </a:bodyPr>
            <a:lstStyle/>
            <a:p>
              <a:endParaRPr lang="en-US"/>
            </a:p>
          </p:txBody>
        </p:sp>
      </p:grpSp>
      <p:grpSp>
        <p:nvGrpSpPr>
          <p:cNvPr id="33" name="Group 41"/>
          <p:cNvGrpSpPr>
            <a:grpSpLocks noChangeAspect="1"/>
          </p:cNvGrpSpPr>
          <p:nvPr/>
        </p:nvGrpSpPr>
        <p:grpSpPr bwMode="auto">
          <a:xfrm flipH="1" flipV="1">
            <a:off x="3886199" y="3886200"/>
            <a:ext cx="1371600" cy="392358"/>
            <a:chOff x="3433" y="1097"/>
            <a:chExt cx="636" cy="175"/>
          </a:xfrm>
        </p:grpSpPr>
        <p:sp>
          <p:nvSpPr>
            <p:cNvPr id="34" name="Freeform 42"/>
            <p:cNvSpPr>
              <a:spLocks noChangeAspect="1"/>
            </p:cNvSpPr>
            <p:nvPr/>
          </p:nvSpPr>
          <p:spPr bwMode="auto">
            <a:xfrm>
              <a:off x="3458" y="1097"/>
              <a:ext cx="611" cy="175"/>
            </a:xfrm>
            <a:custGeom>
              <a:avLst/>
              <a:gdLst>
                <a:gd name="T0" fmla="*/ 1461 w 560"/>
                <a:gd name="T1" fmla="*/ 2178 h 136"/>
                <a:gd name="T2" fmla="*/ 1433 w 560"/>
                <a:gd name="T3" fmla="*/ 2078 h 136"/>
                <a:gd name="T4" fmla="*/ 1370 w 560"/>
                <a:gd name="T5" fmla="*/ 1992 h 136"/>
                <a:gd name="T6" fmla="*/ 767 w 560"/>
                <a:gd name="T7" fmla="*/ 268 h 136"/>
                <a:gd name="T8" fmla="*/ 681 w 560"/>
                <a:gd name="T9" fmla="*/ 109 h 136"/>
                <a:gd name="T10" fmla="*/ 603 w 560"/>
                <a:gd name="T11" fmla="*/ 126 h 136"/>
                <a:gd name="T12" fmla="*/ 626 w 560"/>
                <a:gd name="T13" fmla="*/ 972 h 136"/>
                <a:gd name="T14" fmla="*/ 793 w 560"/>
                <a:gd name="T15" fmla="*/ 1340 h 136"/>
                <a:gd name="T16" fmla="*/ 819 w 560"/>
                <a:gd name="T17" fmla="*/ 1566 h 136"/>
                <a:gd name="T18" fmla="*/ 578 w 560"/>
                <a:gd name="T19" fmla="*/ 1808 h 136"/>
                <a:gd name="T20" fmla="*/ 384 w 560"/>
                <a:gd name="T21" fmla="*/ 1610 h 136"/>
                <a:gd name="T22" fmla="*/ 265 w 560"/>
                <a:gd name="T23" fmla="*/ 1426 h 136"/>
                <a:gd name="T24" fmla="*/ 134 w 560"/>
                <a:gd name="T25" fmla="*/ 1092 h 136"/>
                <a:gd name="T26" fmla="*/ 0 w 560"/>
                <a:gd name="T27" fmla="*/ 444 h 1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60"/>
                <a:gd name="T43" fmla="*/ 0 h 136"/>
                <a:gd name="T44" fmla="*/ 560 w 560"/>
                <a:gd name="T45" fmla="*/ 136 h 1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60" h="136">
                  <a:moveTo>
                    <a:pt x="560" y="136"/>
                  </a:moveTo>
                  <a:cubicBezTo>
                    <a:pt x="556" y="134"/>
                    <a:pt x="553" y="131"/>
                    <a:pt x="549" y="130"/>
                  </a:cubicBezTo>
                  <a:cubicBezTo>
                    <a:pt x="541" y="127"/>
                    <a:pt x="532" y="127"/>
                    <a:pt x="525" y="124"/>
                  </a:cubicBezTo>
                  <a:cubicBezTo>
                    <a:pt x="447" y="88"/>
                    <a:pt x="377" y="39"/>
                    <a:pt x="294" y="17"/>
                  </a:cubicBezTo>
                  <a:cubicBezTo>
                    <a:pt x="283" y="11"/>
                    <a:pt x="272" y="9"/>
                    <a:pt x="260" y="7"/>
                  </a:cubicBezTo>
                  <a:cubicBezTo>
                    <a:pt x="250" y="7"/>
                    <a:pt x="237" y="0"/>
                    <a:pt x="231" y="8"/>
                  </a:cubicBezTo>
                  <a:cubicBezTo>
                    <a:pt x="226" y="14"/>
                    <a:pt x="226" y="53"/>
                    <a:pt x="240" y="61"/>
                  </a:cubicBezTo>
                  <a:cubicBezTo>
                    <a:pt x="258" y="71"/>
                    <a:pt x="283" y="77"/>
                    <a:pt x="303" y="83"/>
                  </a:cubicBezTo>
                  <a:cubicBezTo>
                    <a:pt x="308" y="88"/>
                    <a:pt x="310" y="93"/>
                    <a:pt x="314" y="98"/>
                  </a:cubicBezTo>
                  <a:cubicBezTo>
                    <a:pt x="301" y="135"/>
                    <a:pt x="265" y="114"/>
                    <a:pt x="222" y="113"/>
                  </a:cubicBezTo>
                  <a:cubicBezTo>
                    <a:pt x="196" y="111"/>
                    <a:pt x="172" y="107"/>
                    <a:pt x="147" y="100"/>
                  </a:cubicBezTo>
                  <a:cubicBezTo>
                    <a:pt x="132" y="96"/>
                    <a:pt x="102" y="89"/>
                    <a:pt x="102" y="89"/>
                  </a:cubicBezTo>
                  <a:cubicBezTo>
                    <a:pt x="87" y="79"/>
                    <a:pt x="68" y="75"/>
                    <a:pt x="51" y="68"/>
                  </a:cubicBezTo>
                  <a:cubicBezTo>
                    <a:pt x="36" y="53"/>
                    <a:pt x="24" y="28"/>
                    <a:pt x="0" y="28"/>
                  </a:cubicBezTo>
                </a:path>
              </a:pathLst>
            </a:custGeom>
            <a:noFill/>
            <a:ln w="28575">
              <a:solidFill>
                <a:srgbClr val="063DE8"/>
              </a:solidFill>
              <a:round/>
              <a:headEnd/>
              <a:tailEnd/>
            </a:ln>
          </p:spPr>
          <p:txBody>
            <a:bodyPr wrap="none" anchor="ctr">
              <a:prstTxWarp prst="textNoShape">
                <a:avLst/>
              </a:prstTxWarp>
            </a:bodyPr>
            <a:lstStyle/>
            <a:p>
              <a:endParaRPr lang="en-US"/>
            </a:p>
          </p:txBody>
        </p:sp>
        <p:sp>
          <p:nvSpPr>
            <p:cNvPr id="35" name="Line 43"/>
            <p:cNvSpPr>
              <a:spLocks noChangeAspect="1" noChangeShapeType="1"/>
            </p:cNvSpPr>
            <p:nvPr/>
          </p:nvSpPr>
          <p:spPr bwMode="auto">
            <a:xfrm>
              <a:off x="3433" y="1097"/>
              <a:ext cx="20" cy="84"/>
            </a:xfrm>
            <a:prstGeom prst="line">
              <a:avLst/>
            </a:prstGeom>
            <a:noFill/>
            <a:ln w="28575">
              <a:solidFill>
                <a:srgbClr val="063DE8"/>
              </a:solidFill>
              <a:round/>
              <a:headEnd/>
              <a:tailEnd/>
            </a:ln>
          </p:spPr>
          <p:txBody>
            <a:bodyPr wrap="none" anchor="ctr">
              <a:prstTxWarp prst="textNoShape">
                <a:avLst/>
              </a:prstTxWarp>
            </a:bodyPr>
            <a:lstStyle/>
            <a:p>
              <a:endParaRPr lang="en-US"/>
            </a:p>
          </p:txBody>
        </p:sp>
        <p:sp>
          <p:nvSpPr>
            <p:cNvPr id="36" name="Line 44"/>
            <p:cNvSpPr>
              <a:spLocks noChangeAspect="1" noChangeShapeType="1"/>
            </p:cNvSpPr>
            <p:nvPr/>
          </p:nvSpPr>
          <p:spPr bwMode="auto">
            <a:xfrm flipV="1">
              <a:off x="3435" y="1097"/>
              <a:ext cx="78" cy="0"/>
            </a:xfrm>
            <a:prstGeom prst="line">
              <a:avLst/>
            </a:prstGeom>
            <a:noFill/>
            <a:ln w="28575">
              <a:solidFill>
                <a:srgbClr val="063DE8"/>
              </a:solidFill>
              <a:round/>
              <a:headEnd/>
              <a:tailEnd/>
            </a:ln>
          </p:spPr>
          <p:txBody>
            <a:bodyPr wrap="none" anchor="ctr">
              <a:prstTxWarp prst="textNoShape">
                <a:avLst/>
              </a:prstTxWarp>
            </a:bodyPr>
            <a:lstStyle/>
            <a:p>
              <a:endParaRPr lang="en-US"/>
            </a:p>
          </p:txBody>
        </p:sp>
      </p:grpSp>
      <p:grpSp>
        <p:nvGrpSpPr>
          <p:cNvPr id="37" name="Group 41"/>
          <p:cNvGrpSpPr>
            <a:grpSpLocks noChangeAspect="1"/>
          </p:cNvGrpSpPr>
          <p:nvPr/>
        </p:nvGrpSpPr>
        <p:grpSpPr bwMode="auto">
          <a:xfrm flipH="1" flipV="1">
            <a:off x="3468063" y="4876800"/>
            <a:ext cx="2170737" cy="620958"/>
            <a:chOff x="3433" y="1097"/>
            <a:chExt cx="636" cy="175"/>
          </a:xfrm>
        </p:grpSpPr>
        <p:sp>
          <p:nvSpPr>
            <p:cNvPr id="38" name="Freeform 42"/>
            <p:cNvSpPr>
              <a:spLocks noChangeAspect="1"/>
            </p:cNvSpPr>
            <p:nvPr/>
          </p:nvSpPr>
          <p:spPr bwMode="auto">
            <a:xfrm>
              <a:off x="3458" y="1097"/>
              <a:ext cx="611" cy="175"/>
            </a:xfrm>
            <a:custGeom>
              <a:avLst/>
              <a:gdLst>
                <a:gd name="T0" fmla="*/ 1461 w 560"/>
                <a:gd name="T1" fmla="*/ 2178 h 136"/>
                <a:gd name="T2" fmla="*/ 1433 w 560"/>
                <a:gd name="T3" fmla="*/ 2078 h 136"/>
                <a:gd name="T4" fmla="*/ 1370 w 560"/>
                <a:gd name="T5" fmla="*/ 1992 h 136"/>
                <a:gd name="T6" fmla="*/ 767 w 560"/>
                <a:gd name="T7" fmla="*/ 268 h 136"/>
                <a:gd name="T8" fmla="*/ 681 w 560"/>
                <a:gd name="T9" fmla="*/ 109 h 136"/>
                <a:gd name="T10" fmla="*/ 603 w 560"/>
                <a:gd name="T11" fmla="*/ 126 h 136"/>
                <a:gd name="T12" fmla="*/ 626 w 560"/>
                <a:gd name="T13" fmla="*/ 972 h 136"/>
                <a:gd name="T14" fmla="*/ 793 w 560"/>
                <a:gd name="T15" fmla="*/ 1340 h 136"/>
                <a:gd name="T16" fmla="*/ 819 w 560"/>
                <a:gd name="T17" fmla="*/ 1566 h 136"/>
                <a:gd name="T18" fmla="*/ 578 w 560"/>
                <a:gd name="T19" fmla="*/ 1808 h 136"/>
                <a:gd name="T20" fmla="*/ 384 w 560"/>
                <a:gd name="T21" fmla="*/ 1610 h 136"/>
                <a:gd name="T22" fmla="*/ 265 w 560"/>
                <a:gd name="T23" fmla="*/ 1426 h 136"/>
                <a:gd name="T24" fmla="*/ 134 w 560"/>
                <a:gd name="T25" fmla="*/ 1092 h 136"/>
                <a:gd name="T26" fmla="*/ 0 w 560"/>
                <a:gd name="T27" fmla="*/ 444 h 1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60"/>
                <a:gd name="T43" fmla="*/ 0 h 136"/>
                <a:gd name="T44" fmla="*/ 560 w 560"/>
                <a:gd name="T45" fmla="*/ 136 h 1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60" h="136">
                  <a:moveTo>
                    <a:pt x="560" y="136"/>
                  </a:moveTo>
                  <a:cubicBezTo>
                    <a:pt x="556" y="134"/>
                    <a:pt x="553" y="131"/>
                    <a:pt x="549" y="130"/>
                  </a:cubicBezTo>
                  <a:cubicBezTo>
                    <a:pt x="541" y="127"/>
                    <a:pt x="532" y="127"/>
                    <a:pt x="525" y="124"/>
                  </a:cubicBezTo>
                  <a:cubicBezTo>
                    <a:pt x="447" y="88"/>
                    <a:pt x="377" y="39"/>
                    <a:pt x="294" y="17"/>
                  </a:cubicBezTo>
                  <a:cubicBezTo>
                    <a:pt x="283" y="11"/>
                    <a:pt x="272" y="9"/>
                    <a:pt x="260" y="7"/>
                  </a:cubicBezTo>
                  <a:cubicBezTo>
                    <a:pt x="250" y="7"/>
                    <a:pt x="237" y="0"/>
                    <a:pt x="231" y="8"/>
                  </a:cubicBezTo>
                  <a:cubicBezTo>
                    <a:pt x="226" y="14"/>
                    <a:pt x="226" y="53"/>
                    <a:pt x="240" y="61"/>
                  </a:cubicBezTo>
                  <a:cubicBezTo>
                    <a:pt x="258" y="71"/>
                    <a:pt x="283" y="77"/>
                    <a:pt x="303" y="83"/>
                  </a:cubicBezTo>
                  <a:cubicBezTo>
                    <a:pt x="308" y="88"/>
                    <a:pt x="310" y="93"/>
                    <a:pt x="314" y="98"/>
                  </a:cubicBezTo>
                  <a:cubicBezTo>
                    <a:pt x="301" y="135"/>
                    <a:pt x="265" y="114"/>
                    <a:pt x="222" y="113"/>
                  </a:cubicBezTo>
                  <a:cubicBezTo>
                    <a:pt x="196" y="111"/>
                    <a:pt x="172" y="107"/>
                    <a:pt x="147" y="100"/>
                  </a:cubicBezTo>
                  <a:cubicBezTo>
                    <a:pt x="132" y="96"/>
                    <a:pt x="102" y="89"/>
                    <a:pt x="102" y="89"/>
                  </a:cubicBezTo>
                  <a:cubicBezTo>
                    <a:pt x="87" y="79"/>
                    <a:pt x="68" y="75"/>
                    <a:pt x="51" y="68"/>
                  </a:cubicBezTo>
                  <a:cubicBezTo>
                    <a:pt x="36" y="53"/>
                    <a:pt x="24" y="28"/>
                    <a:pt x="0" y="28"/>
                  </a:cubicBezTo>
                </a:path>
              </a:pathLst>
            </a:custGeom>
            <a:noFill/>
            <a:ln w="28575">
              <a:solidFill>
                <a:srgbClr val="063DE8"/>
              </a:solidFill>
              <a:round/>
              <a:headEnd/>
              <a:tailEnd/>
            </a:ln>
          </p:spPr>
          <p:txBody>
            <a:bodyPr wrap="none" anchor="ctr">
              <a:prstTxWarp prst="textNoShape">
                <a:avLst/>
              </a:prstTxWarp>
            </a:bodyPr>
            <a:lstStyle/>
            <a:p>
              <a:endParaRPr lang="en-US"/>
            </a:p>
          </p:txBody>
        </p:sp>
        <p:sp>
          <p:nvSpPr>
            <p:cNvPr id="39" name="Line 43"/>
            <p:cNvSpPr>
              <a:spLocks noChangeAspect="1" noChangeShapeType="1"/>
            </p:cNvSpPr>
            <p:nvPr/>
          </p:nvSpPr>
          <p:spPr bwMode="auto">
            <a:xfrm>
              <a:off x="3433" y="1097"/>
              <a:ext cx="20" cy="84"/>
            </a:xfrm>
            <a:prstGeom prst="line">
              <a:avLst/>
            </a:prstGeom>
            <a:noFill/>
            <a:ln w="28575">
              <a:solidFill>
                <a:srgbClr val="063DE8"/>
              </a:solidFill>
              <a:round/>
              <a:headEnd/>
              <a:tailEnd/>
            </a:ln>
          </p:spPr>
          <p:txBody>
            <a:bodyPr wrap="none" anchor="ctr">
              <a:prstTxWarp prst="textNoShape">
                <a:avLst/>
              </a:prstTxWarp>
            </a:bodyPr>
            <a:lstStyle/>
            <a:p>
              <a:endParaRPr lang="en-US"/>
            </a:p>
          </p:txBody>
        </p:sp>
        <p:sp>
          <p:nvSpPr>
            <p:cNvPr id="40" name="Line 44"/>
            <p:cNvSpPr>
              <a:spLocks noChangeAspect="1" noChangeShapeType="1"/>
            </p:cNvSpPr>
            <p:nvPr/>
          </p:nvSpPr>
          <p:spPr bwMode="auto">
            <a:xfrm flipV="1">
              <a:off x="3435" y="1097"/>
              <a:ext cx="78" cy="0"/>
            </a:xfrm>
            <a:prstGeom prst="line">
              <a:avLst/>
            </a:prstGeom>
            <a:noFill/>
            <a:ln w="28575">
              <a:solidFill>
                <a:srgbClr val="063DE8"/>
              </a:solidFill>
              <a:round/>
              <a:headEnd/>
              <a:tailEnd/>
            </a:ln>
          </p:spPr>
          <p:txBody>
            <a:bodyPr wrap="none" anchor="ctr">
              <a:prstTxWarp prst="textNoShape">
                <a:avLst/>
              </a:prstTxWarp>
            </a:bodyPr>
            <a:lstStyle/>
            <a:p>
              <a:endParaRPr lang="en-US"/>
            </a:p>
          </p:txBody>
        </p:sp>
      </p:grpSp>
      <p:sp>
        <p:nvSpPr>
          <p:cNvPr id="41" name="TextBox 40"/>
          <p:cNvSpPr txBox="1"/>
          <p:nvPr/>
        </p:nvSpPr>
        <p:spPr>
          <a:xfrm>
            <a:off x="936955" y="2971800"/>
            <a:ext cx="3192426" cy="2862322"/>
          </a:xfrm>
          <a:prstGeom prst="rect">
            <a:avLst/>
          </a:prstGeom>
          <a:noFill/>
        </p:spPr>
        <p:txBody>
          <a:bodyPr wrap="none" rtlCol="0">
            <a:spAutoFit/>
          </a:bodyPr>
          <a:lstStyle/>
          <a:p>
            <a:r>
              <a:rPr lang="en-US" sz="2000" dirty="0" smtClean="0">
                <a:solidFill>
                  <a:schemeClr val="tx2">
                    <a:lumMod val="75000"/>
                  </a:schemeClr>
                </a:solidFill>
              </a:rPr>
              <a:t>Requirements Gathering</a:t>
            </a:r>
          </a:p>
          <a:p>
            <a:endParaRPr lang="en-US" sz="2000" dirty="0" smtClean="0"/>
          </a:p>
          <a:p>
            <a:endParaRPr lang="en-US" sz="2000" dirty="0"/>
          </a:p>
          <a:p>
            <a:endParaRPr lang="en-US" sz="2000" dirty="0" smtClean="0"/>
          </a:p>
          <a:p>
            <a:r>
              <a:rPr lang="en-US" sz="2000" dirty="0" smtClean="0">
                <a:solidFill>
                  <a:srgbClr val="92D050"/>
                </a:solidFill>
              </a:rPr>
              <a:t>Requirements Clarification</a:t>
            </a:r>
          </a:p>
          <a:p>
            <a:endParaRPr lang="en-US" sz="2000" dirty="0" smtClean="0"/>
          </a:p>
          <a:p>
            <a:endParaRPr lang="en-US" sz="2000" dirty="0" smtClean="0"/>
          </a:p>
          <a:p>
            <a:endParaRPr lang="en-US" sz="2000" dirty="0"/>
          </a:p>
          <a:p>
            <a:r>
              <a:rPr lang="en-US" sz="2000" dirty="0" smtClean="0">
                <a:solidFill>
                  <a:srgbClr val="FF0000"/>
                </a:solidFill>
              </a:rPr>
              <a:t>Product Construction</a:t>
            </a:r>
          </a:p>
        </p:txBody>
      </p:sp>
      <p:sp>
        <p:nvSpPr>
          <p:cNvPr id="42" name="Rectangle 41"/>
          <p:cNvSpPr/>
          <p:nvPr/>
        </p:nvSpPr>
        <p:spPr>
          <a:xfrm>
            <a:off x="304800" y="3810000"/>
            <a:ext cx="835761" cy="1015663"/>
          </a:xfrm>
          <a:prstGeom prst="rect">
            <a:avLst/>
          </a:prstGeom>
        </p:spPr>
        <p:txBody>
          <a:bodyPr wrap="none">
            <a:spAutoFit/>
          </a:bodyPr>
          <a:lstStyle/>
          <a:p>
            <a:r>
              <a:rPr lang="en-US" sz="6000" kern="0" dirty="0">
                <a:solidFill>
                  <a:srgbClr val="FF0000"/>
                </a:solidFill>
                <a:latin typeface="Zapf Dingbats"/>
                <a:ea typeface="Zapf Dingbats"/>
                <a:cs typeface="Zapf Dingbats"/>
              </a:rPr>
              <a:t>✔</a:t>
            </a:r>
            <a:endParaRPr lang="en-US" sz="6000" dirty="0">
              <a:solidFill>
                <a:srgbClr val="FF0000"/>
              </a:solidFill>
            </a:endParaRPr>
          </a:p>
        </p:txBody>
      </p:sp>
    </p:spTree>
    <p:extLst>
      <p:ext uri="{BB962C8B-B14F-4D97-AF65-F5344CB8AC3E}">
        <p14:creationId xmlns:p14="http://schemas.microsoft.com/office/powerpoint/2010/main" val="605646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dissolve">
                                      <p:cBhvr>
                                        <p:cTn id="7" dur="500"/>
                                        <p:tgtEl>
                                          <p:spTgt spid="41"/>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42"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Title 1"/>
          <p:cNvSpPr>
            <a:spLocks noGrp="1"/>
          </p:cNvSpPr>
          <p:nvPr>
            <p:ph type="title"/>
          </p:nvPr>
        </p:nvSpPr>
        <p:spPr/>
        <p:txBody>
          <a:bodyPr/>
          <a:lstStyle/>
          <a:p>
            <a:r>
              <a:rPr lang="hr-HR" dirty="0" smtClean="0">
                <a:latin typeface="Ericsson Capital TT" charset="0"/>
              </a:rPr>
              <a:t>Remember!</a:t>
            </a:r>
            <a:endParaRPr lang="en-GB" dirty="0" smtClean="0">
              <a:latin typeface="Ericsson Capital TT" charset="0"/>
            </a:endParaRPr>
          </a:p>
        </p:txBody>
      </p:sp>
      <p:sp>
        <p:nvSpPr>
          <p:cNvPr id="3" name="Content Placeholder 2"/>
          <p:cNvSpPr>
            <a:spLocks noGrp="1"/>
          </p:cNvSpPr>
          <p:nvPr>
            <p:ph idx="1"/>
          </p:nvPr>
        </p:nvSpPr>
        <p:spPr>
          <a:xfrm>
            <a:off x="396875" y="1204913"/>
            <a:ext cx="8351838" cy="5122862"/>
          </a:xfrm>
        </p:spPr>
        <p:txBody>
          <a:bodyPr>
            <a:normAutofit/>
          </a:bodyPr>
          <a:lstStyle/>
          <a:p>
            <a:pPr lvl="1">
              <a:defRPr/>
            </a:pPr>
            <a:r>
              <a:rPr lang="hr-HR" dirty="0" smtClean="0"/>
              <a:t>Beware of </a:t>
            </a:r>
            <a:r>
              <a:rPr lang="en-GB" dirty="0" smtClean="0"/>
              <a:t> “-</a:t>
            </a:r>
            <a:r>
              <a:rPr lang="en-GB" dirty="0" err="1" smtClean="0"/>
              <a:t>er</a:t>
            </a:r>
            <a:r>
              <a:rPr lang="en-GB" dirty="0" smtClean="0"/>
              <a:t>” classes     (e.g. Handler, Manager…)</a:t>
            </a:r>
          </a:p>
          <a:p>
            <a:pPr lvl="1">
              <a:defRPr/>
            </a:pPr>
            <a:r>
              <a:rPr lang="en-GB" dirty="0" smtClean="0"/>
              <a:t>A good class model is simple and easily understandable even to the subject matter newbie</a:t>
            </a:r>
          </a:p>
          <a:p>
            <a:pPr lvl="1">
              <a:defRPr/>
            </a:pPr>
            <a:r>
              <a:rPr lang="en-GB" dirty="0" smtClean="0"/>
              <a:t>A more elaborate class diagram usually results in simpler state models</a:t>
            </a:r>
          </a:p>
          <a:p>
            <a:pPr lvl="2">
              <a:buNone/>
              <a:defRPr/>
            </a:pPr>
            <a:endParaRPr lang="en-GB" sz="2200" dirty="0" smtClean="0"/>
          </a:p>
        </p:txBody>
      </p:sp>
    </p:spTree>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Class Models</a:t>
            </a:r>
            <a:endParaRPr lang="en-US" dirty="0"/>
          </a:p>
        </p:txBody>
      </p:sp>
      <p:sp>
        <p:nvSpPr>
          <p:cNvPr id="3" name="Content Placeholder 2"/>
          <p:cNvSpPr>
            <a:spLocks noGrp="1"/>
          </p:cNvSpPr>
          <p:nvPr>
            <p:ph idx="1"/>
          </p:nvPr>
        </p:nvSpPr>
        <p:spPr/>
        <p:txBody>
          <a:bodyPr/>
          <a:lstStyle/>
          <a:p>
            <a:r>
              <a:rPr lang="en-US" dirty="0" smtClean="0"/>
              <a:t>Class models capture:</a:t>
            </a:r>
          </a:p>
          <a:p>
            <a:pPr lvl="1"/>
            <a:r>
              <a:rPr lang="en-US" dirty="0"/>
              <a:t>a</a:t>
            </a:r>
            <a:r>
              <a:rPr lang="en-US" dirty="0" smtClean="0"/>
              <a:t>bstractions </a:t>
            </a:r>
            <a:r>
              <a:rPr lang="en-US" dirty="0"/>
              <a:t>of the things in and around the system. </a:t>
            </a:r>
          </a:p>
          <a:p>
            <a:pPr lvl="2"/>
            <a:r>
              <a:rPr lang="en-US" sz="2200" dirty="0"/>
              <a:t>Ideally the invariants, the things and concepts inherent in the subject matter regardless of the current requirements.</a:t>
            </a:r>
          </a:p>
          <a:p>
            <a:pPr lvl="1"/>
            <a:r>
              <a:rPr lang="en-US" dirty="0"/>
              <a:t>a</a:t>
            </a:r>
            <a:r>
              <a:rPr lang="en-US" dirty="0" smtClean="0"/>
              <a:t>ssociations </a:t>
            </a:r>
            <a:r>
              <a:rPr lang="en-US" dirty="0"/>
              <a:t>between the instances of these abstractions.</a:t>
            </a:r>
          </a:p>
          <a:p>
            <a:pPr lvl="1"/>
            <a:r>
              <a:rPr lang="en-US" dirty="0" smtClean="0"/>
              <a:t>rules </a:t>
            </a:r>
            <a:r>
              <a:rPr lang="en-US" dirty="0"/>
              <a:t>about the instance population at any point in time.</a:t>
            </a:r>
          </a:p>
          <a:p>
            <a:pPr lvl="1"/>
            <a:r>
              <a:rPr lang="en-US" dirty="0"/>
              <a:t>a</a:t>
            </a:r>
            <a:r>
              <a:rPr lang="en-US" dirty="0" smtClean="0"/>
              <a:t> </a:t>
            </a:r>
            <a:r>
              <a:rPr lang="en-US" dirty="0"/>
              <a:t>single subject matter.  </a:t>
            </a:r>
          </a:p>
          <a:p>
            <a:pPr lvl="1"/>
            <a:r>
              <a:rPr lang="en-US" dirty="0"/>
              <a:t>The granularity of reuse is the entire class diagram for a subject matter, not individual classes.</a:t>
            </a:r>
          </a:p>
          <a:p>
            <a:endParaRPr lang="en-US" dirty="0"/>
          </a:p>
        </p:txBody>
      </p:sp>
    </p:spTree>
    <p:extLst>
      <p:ext uri="{BB962C8B-B14F-4D97-AF65-F5344CB8AC3E}">
        <p14:creationId xmlns:p14="http://schemas.microsoft.com/office/powerpoint/2010/main" val="1248113209"/>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Good Class Models</a:t>
            </a:r>
            <a:endParaRPr lang="en-US" dirty="0"/>
          </a:p>
        </p:txBody>
      </p:sp>
      <p:sp>
        <p:nvSpPr>
          <p:cNvPr id="3" name="Content Placeholder 2"/>
          <p:cNvSpPr>
            <a:spLocks noGrp="1"/>
          </p:cNvSpPr>
          <p:nvPr>
            <p:ph idx="1"/>
          </p:nvPr>
        </p:nvSpPr>
        <p:spPr/>
        <p:txBody>
          <a:bodyPr/>
          <a:lstStyle/>
          <a:p>
            <a:r>
              <a:rPr lang="en-US" dirty="0" smtClean="0"/>
              <a:t>Good class models:</a:t>
            </a:r>
          </a:p>
          <a:p>
            <a:pPr lvl="1"/>
            <a:r>
              <a:rPr lang="en-US" dirty="0" smtClean="0"/>
              <a:t>Are easily </a:t>
            </a:r>
            <a:r>
              <a:rPr lang="en-US" dirty="0"/>
              <a:t>understood by:</a:t>
            </a:r>
          </a:p>
          <a:p>
            <a:pPr lvl="2"/>
            <a:r>
              <a:rPr lang="en-US" sz="2200" dirty="0"/>
              <a:t>Experts in the subject matter so they can verify/dispute its correctness</a:t>
            </a:r>
          </a:p>
          <a:p>
            <a:pPr lvl="2"/>
            <a:r>
              <a:rPr lang="en-US" sz="2200" dirty="0"/>
              <a:t>Those new to the subject matter so they can learn the </a:t>
            </a:r>
            <a:r>
              <a:rPr lang="en-US" sz="2200" dirty="0" smtClean="0"/>
              <a:t>domain</a:t>
            </a:r>
            <a:endParaRPr lang="en-US" dirty="0" smtClean="0"/>
          </a:p>
          <a:p>
            <a:pPr lvl="1"/>
            <a:r>
              <a:rPr lang="en-US" dirty="0" smtClean="0"/>
              <a:t>Expose </a:t>
            </a:r>
            <a:r>
              <a:rPr lang="en-US" dirty="0"/>
              <a:t>more information on the class diagram t</a:t>
            </a:r>
            <a:r>
              <a:rPr lang="en-US" dirty="0" smtClean="0"/>
              <a:t>o lead </a:t>
            </a:r>
            <a:r>
              <a:rPr lang="en-US" dirty="0"/>
              <a:t>to simpler state models</a:t>
            </a:r>
            <a:r>
              <a:rPr lang="en-US" dirty="0" smtClean="0"/>
              <a:t>.</a:t>
            </a:r>
          </a:p>
          <a:p>
            <a:pPr lvl="1"/>
            <a:r>
              <a:rPr lang="en-US" dirty="0" smtClean="0"/>
              <a:t>Expose information, not hide (“encapsulate”) it</a:t>
            </a:r>
            <a:endParaRPr lang="en-US" dirty="0"/>
          </a:p>
          <a:p>
            <a:endParaRPr lang="en-US" dirty="0"/>
          </a:p>
        </p:txBody>
      </p:sp>
    </p:spTree>
    <p:extLst>
      <p:ext uri="{BB962C8B-B14F-4D97-AF65-F5344CB8AC3E}">
        <p14:creationId xmlns:p14="http://schemas.microsoft.com/office/powerpoint/2010/main" val="3638902366"/>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70417644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Title 1"/>
          <p:cNvSpPr>
            <a:spLocks noGrp="1"/>
          </p:cNvSpPr>
          <p:nvPr>
            <p:ph type="title"/>
          </p:nvPr>
        </p:nvSpPr>
        <p:spPr/>
        <p:txBody>
          <a:bodyPr/>
          <a:lstStyle/>
          <a:p>
            <a:r>
              <a:rPr lang="en-US" dirty="0"/>
              <a:t>6</a:t>
            </a:r>
            <a:r>
              <a:rPr lang="en-US" dirty="0" smtClean="0"/>
              <a:t>. State Models</a:t>
            </a:r>
          </a:p>
        </p:txBody>
      </p:sp>
      <p:sp>
        <p:nvSpPr>
          <p:cNvPr id="99331" name="Content Placeholder 2"/>
          <p:cNvSpPr>
            <a:spLocks noGrp="1"/>
          </p:cNvSpPr>
          <p:nvPr>
            <p:ph idx="1"/>
          </p:nvPr>
        </p:nvSpPr>
        <p:spPr/>
        <p:txBody>
          <a:bodyPr/>
          <a:lstStyle/>
          <a:p>
            <a:pPr marL="0" indent="0"/>
            <a:endParaRPr lang="en-US" dirty="0"/>
          </a:p>
        </p:txBody>
      </p:sp>
      <p:sp>
        <p:nvSpPr>
          <p:cNvPr id="99332" name="Rectangle 3"/>
          <p:cNvSpPr>
            <a:spLocks noChangeArrowheads="1"/>
          </p:cNvSpPr>
          <p:nvPr/>
        </p:nvSpPr>
        <p:spPr bwMode="auto">
          <a:xfrm>
            <a:off x="4414838" y="3244850"/>
            <a:ext cx="755335" cy="1323439"/>
          </a:xfrm>
          <a:prstGeom prst="rect">
            <a:avLst/>
          </a:prstGeom>
          <a:noFill/>
          <a:ln w="9525">
            <a:noFill/>
            <a:miter lim="800000"/>
            <a:headEnd/>
            <a:tailEnd/>
          </a:ln>
        </p:spPr>
        <p:txBody>
          <a:bodyPr wrap="none">
            <a:prstTxWarp prst="textNoShape">
              <a:avLst/>
            </a:prstTxWarp>
            <a:spAutoFit/>
          </a:bodyPr>
          <a:lstStyle/>
          <a:p>
            <a:r>
              <a:rPr lang="en-US" sz="8000" dirty="0">
                <a:solidFill>
                  <a:srgbClr val="FF0000"/>
                </a:solidFill>
              </a:rPr>
              <a:t>6</a:t>
            </a:r>
          </a:p>
        </p:txBody>
      </p:sp>
    </p:spTree>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idx="4294967295"/>
          </p:nvPr>
        </p:nvSpPr>
        <p:spPr>
          <a:xfrm>
            <a:off x="0" y="0"/>
            <a:ext cx="9144000" cy="1123950"/>
          </a:xfrm>
        </p:spPr>
        <p:txBody>
          <a:bodyPr/>
          <a:lstStyle/>
          <a:p>
            <a:r>
              <a:rPr lang="en-US" dirty="0"/>
              <a:t>Executable Model Hierarchy</a:t>
            </a:r>
            <a:endParaRPr lang="en-US" dirty="0" smtClean="0">
              <a:ea typeface="ＭＳ Ｐゴシック"/>
            </a:endParaRPr>
          </a:p>
        </p:txBody>
      </p:sp>
      <p:pic>
        <p:nvPicPr>
          <p:cNvPr id="77827" name="Picture 5"/>
          <p:cNvPicPr>
            <a:picLocks noChangeAspect="1" noChangeArrowheads="1"/>
          </p:cNvPicPr>
          <p:nvPr/>
        </p:nvPicPr>
        <p:blipFill>
          <a:blip r:embed="rId2"/>
          <a:srcRect l="36957" t="18387" r="1086" b="38274"/>
          <a:stretch>
            <a:fillRect/>
          </a:stretch>
        </p:blipFill>
        <p:spPr bwMode="auto">
          <a:xfrm>
            <a:off x="914400" y="1295400"/>
            <a:ext cx="4343400" cy="2200275"/>
          </a:xfrm>
          <a:prstGeom prst="rect">
            <a:avLst/>
          </a:prstGeom>
          <a:noFill/>
          <a:ln w="9525" algn="ctr">
            <a:noFill/>
            <a:miter lim="800000"/>
            <a:headEnd/>
            <a:tailEnd/>
          </a:ln>
        </p:spPr>
      </p:pic>
      <p:pic>
        <p:nvPicPr>
          <p:cNvPr id="95238" name="Picture 6"/>
          <p:cNvPicPr>
            <a:picLocks noChangeAspect="1" noChangeArrowheads="1"/>
          </p:cNvPicPr>
          <p:nvPr/>
        </p:nvPicPr>
        <p:blipFill>
          <a:blip r:embed="rId3"/>
          <a:srcRect l="36957" t="18387" r="1222" b="38086"/>
          <a:stretch>
            <a:fillRect/>
          </a:stretch>
        </p:blipFill>
        <p:spPr bwMode="auto">
          <a:xfrm>
            <a:off x="1381125" y="2254250"/>
            <a:ext cx="4333875" cy="2209800"/>
          </a:xfrm>
          <a:prstGeom prst="rect">
            <a:avLst/>
          </a:prstGeom>
          <a:noFill/>
          <a:ln w="9525" algn="ctr">
            <a:noFill/>
            <a:miter lim="800000"/>
            <a:headEnd/>
            <a:tailEnd/>
          </a:ln>
        </p:spPr>
      </p:pic>
      <p:pic>
        <p:nvPicPr>
          <p:cNvPr id="95239" name="Picture 7"/>
          <p:cNvPicPr>
            <a:picLocks noChangeAspect="1" noChangeArrowheads="1"/>
          </p:cNvPicPr>
          <p:nvPr/>
        </p:nvPicPr>
        <p:blipFill>
          <a:blip r:embed="rId4"/>
          <a:srcRect l="37093" t="18387" r="1222" b="38086"/>
          <a:stretch>
            <a:fillRect/>
          </a:stretch>
        </p:blipFill>
        <p:spPr bwMode="auto">
          <a:xfrm>
            <a:off x="1838325" y="3222625"/>
            <a:ext cx="4324350" cy="2209800"/>
          </a:xfrm>
          <a:prstGeom prst="rect">
            <a:avLst/>
          </a:prstGeom>
          <a:noFill/>
          <a:ln w="9525" algn="ctr">
            <a:noFill/>
            <a:miter lim="800000"/>
            <a:headEnd/>
            <a:tailEnd/>
          </a:ln>
        </p:spPr>
      </p:pic>
      <p:sp>
        <p:nvSpPr>
          <p:cNvPr id="13" name="TextBox 12"/>
          <p:cNvSpPr txBox="1"/>
          <p:nvPr/>
        </p:nvSpPr>
        <p:spPr>
          <a:xfrm>
            <a:off x="5486400" y="1219200"/>
            <a:ext cx="3352800" cy="954107"/>
          </a:xfrm>
          <a:prstGeom prst="rect">
            <a:avLst/>
          </a:prstGeom>
          <a:noFill/>
          <a:ln>
            <a:solidFill>
              <a:schemeClr val="tx1"/>
            </a:solidFill>
          </a:ln>
        </p:spPr>
        <p:txBody>
          <a:bodyPr wrap="square">
            <a:spAutoFit/>
          </a:bodyPr>
          <a:lstStyle/>
          <a:p>
            <a:pPr eaLnBrk="0" hangingPunct="0"/>
            <a:r>
              <a:rPr lang="en-US" sz="2000" dirty="0">
                <a:latin typeface="Arial" charset="0"/>
              </a:rPr>
              <a:t>Component Diagram </a:t>
            </a:r>
          </a:p>
          <a:p>
            <a:pPr marL="271463" indent="-271463" eaLnBrk="0" hangingPunct="0">
              <a:buFont typeface="Arial" charset="0"/>
              <a:buChar char="•"/>
            </a:pPr>
            <a:r>
              <a:rPr lang="en-US" sz="1800" dirty="0">
                <a:latin typeface="Arial" charset="0"/>
              </a:rPr>
              <a:t>Decompose the application</a:t>
            </a:r>
          </a:p>
          <a:p>
            <a:pPr marL="271463" indent="-271463" eaLnBrk="0" hangingPunct="0">
              <a:buFont typeface="Arial" charset="0"/>
              <a:buChar char="•"/>
            </a:pPr>
            <a:r>
              <a:rPr lang="en-US" sz="1800" dirty="0">
                <a:latin typeface="Arial" charset="0"/>
              </a:rPr>
              <a:t>Define Interfaces</a:t>
            </a:r>
          </a:p>
        </p:txBody>
      </p:sp>
      <p:sp>
        <p:nvSpPr>
          <p:cNvPr id="14" name="TextBox 13"/>
          <p:cNvSpPr txBox="1"/>
          <p:nvPr/>
        </p:nvSpPr>
        <p:spPr>
          <a:xfrm>
            <a:off x="6019800" y="2330450"/>
            <a:ext cx="2819400" cy="946150"/>
          </a:xfrm>
          <a:prstGeom prst="rect">
            <a:avLst/>
          </a:prstGeom>
          <a:noFill/>
          <a:ln>
            <a:solidFill>
              <a:schemeClr val="tx1"/>
            </a:solidFill>
          </a:ln>
        </p:spPr>
        <p:txBody>
          <a:bodyPr wrap="square">
            <a:spAutoFit/>
          </a:bodyPr>
          <a:lstStyle/>
          <a:p>
            <a:pPr eaLnBrk="0" hangingPunct="0"/>
            <a:r>
              <a:rPr lang="en-US" sz="2000" dirty="0">
                <a:latin typeface="Arial" charset="0"/>
              </a:rPr>
              <a:t>Class Diagram </a:t>
            </a:r>
          </a:p>
          <a:p>
            <a:pPr marL="271463" indent="-271463" eaLnBrk="0" hangingPunct="0">
              <a:buFont typeface="Arial" charset="0"/>
              <a:buChar char="•"/>
            </a:pPr>
            <a:r>
              <a:rPr lang="en-US" sz="1800" dirty="0" smtClean="0">
                <a:latin typeface="Arial" charset="0"/>
              </a:rPr>
              <a:t>Abstractions</a:t>
            </a:r>
            <a:endParaRPr lang="en-US" sz="1800" dirty="0">
              <a:latin typeface="Arial" charset="0"/>
            </a:endParaRPr>
          </a:p>
          <a:p>
            <a:pPr marL="271463" indent="-271463" eaLnBrk="0" hangingPunct="0">
              <a:buFont typeface="Arial" charset="0"/>
              <a:buChar char="•"/>
            </a:pPr>
            <a:r>
              <a:rPr lang="en-US" sz="1800" dirty="0">
                <a:latin typeface="Arial" charset="0"/>
              </a:rPr>
              <a:t>Operations </a:t>
            </a:r>
          </a:p>
        </p:txBody>
      </p:sp>
      <p:sp>
        <p:nvSpPr>
          <p:cNvPr id="15" name="TextBox 14"/>
          <p:cNvSpPr txBox="1"/>
          <p:nvPr/>
        </p:nvSpPr>
        <p:spPr>
          <a:xfrm>
            <a:off x="6831013" y="3505200"/>
            <a:ext cx="2008187" cy="954107"/>
          </a:xfrm>
          <a:prstGeom prst="rect">
            <a:avLst/>
          </a:prstGeom>
          <a:noFill/>
          <a:ln>
            <a:solidFill>
              <a:schemeClr val="tx1"/>
            </a:solidFill>
          </a:ln>
        </p:spPr>
        <p:txBody>
          <a:bodyPr wrap="square">
            <a:spAutoFit/>
          </a:bodyPr>
          <a:lstStyle/>
          <a:p>
            <a:pPr eaLnBrk="0" hangingPunct="0">
              <a:defRPr/>
            </a:pPr>
            <a:r>
              <a:rPr lang="en-US" sz="2000" dirty="0">
                <a:latin typeface="+mn-lt"/>
                <a:ea typeface="ＭＳ Ｐゴシック" pitchFamily="34" charset="-128"/>
                <a:cs typeface="+mn-cs"/>
              </a:rPr>
              <a:t>State Diagram </a:t>
            </a:r>
          </a:p>
          <a:p>
            <a:pPr marL="179388" indent="-179388" eaLnBrk="0" hangingPunct="0">
              <a:buFont typeface="Arial" pitchFamily="34" charset="0"/>
              <a:buChar char="•"/>
              <a:defRPr/>
            </a:pPr>
            <a:r>
              <a:rPr lang="en-US" sz="1800">
                <a:latin typeface="+mn-lt"/>
                <a:ea typeface="ＭＳ Ｐゴシック" pitchFamily="34" charset="-128"/>
                <a:cs typeface="+mn-cs"/>
              </a:rPr>
              <a:t>L</a:t>
            </a:r>
            <a:r>
              <a:rPr lang="en-US" sz="1800" smtClean="0">
                <a:latin typeface="+mn-lt"/>
                <a:ea typeface="ＭＳ Ｐゴシック" pitchFamily="34" charset="-128"/>
                <a:cs typeface="+mn-cs"/>
              </a:rPr>
              <a:t>ifecycle</a:t>
            </a:r>
            <a:endParaRPr lang="en-US" sz="1800" dirty="0">
              <a:latin typeface="+mn-lt"/>
              <a:ea typeface="ＭＳ Ｐゴシック" pitchFamily="34" charset="-128"/>
              <a:cs typeface="+mn-cs"/>
            </a:endParaRPr>
          </a:p>
          <a:p>
            <a:pPr marL="179388" indent="-179388" eaLnBrk="0" hangingPunct="0">
              <a:buFont typeface="Arial" pitchFamily="34" charset="0"/>
              <a:buChar char="•"/>
              <a:defRPr/>
            </a:pPr>
            <a:r>
              <a:rPr lang="en-US" sz="1800" dirty="0">
                <a:latin typeface="+mn-lt"/>
                <a:ea typeface="ＭＳ Ｐゴシック" pitchFamily="34" charset="-128"/>
                <a:cs typeface="+mn-cs"/>
              </a:rPr>
              <a:t>Event handling</a:t>
            </a:r>
          </a:p>
        </p:txBody>
      </p:sp>
      <p:sp>
        <p:nvSpPr>
          <p:cNvPr id="17" name="Line 18"/>
          <p:cNvSpPr>
            <a:spLocks noChangeShapeType="1"/>
          </p:cNvSpPr>
          <p:nvPr/>
        </p:nvSpPr>
        <p:spPr bwMode="auto">
          <a:xfrm>
            <a:off x="512762" y="1905000"/>
            <a:ext cx="0" cy="3810000"/>
          </a:xfrm>
          <a:prstGeom prst="line">
            <a:avLst/>
          </a:prstGeom>
          <a:noFill/>
          <a:ln w="25400">
            <a:solidFill>
              <a:schemeClr val="tx1"/>
            </a:solidFill>
            <a:round/>
            <a:headEnd type="oval" w="med" len="med"/>
            <a:tailEnd type="triangle" w="med" len="med"/>
          </a:ln>
        </p:spPr>
        <p:txBody>
          <a:bodyPr>
            <a:prstTxWarp prst="textNoShape">
              <a:avLst/>
            </a:prstTxWarp>
          </a:bodyPr>
          <a:lstStyle/>
          <a:p>
            <a:endParaRPr lang="en-US"/>
          </a:p>
        </p:txBody>
      </p:sp>
      <p:sp>
        <p:nvSpPr>
          <p:cNvPr id="18" name="Text Box 19"/>
          <p:cNvSpPr txBox="1">
            <a:spLocks noChangeArrowheads="1"/>
          </p:cNvSpPr>
          <p:nvPr/>
        </p:nvSpPr>
        <p:spPr bwMode="auto">
          <a:xfrm>
            <a:off x="-73025" y="1111250"/>
            <a:ext cx="1042987" cy="768350"/>
          </a:xfrm>
          <a:prstGeom prst="rect">
            <a:avLst/>
          </a:prstGeom>
          <a:noFill/>
          <a:ln w="9525">
            <a:noFill/>
            <a:miter lim="800000"/>
            <a:headEnd/>
            <a:tailEnd/>
          </a:ln>
        </p:spPr>
        <p:txBody>
          <a:bodyPr>
            <a:prstTxWarp prst="textNoShape">
              <a:avLst/>
            </a:prstTxWarp>
            <a:spAutoFit/>
          </a:bodyPr>
          <a:lstStyle/>
          <a:p>
            <a:pPr algn="ctr" eaLnBrk="1" hangingPunct="1">
              <a:defRPr/>
            </a:pPr>
            <a:r>
              <a:rPr lang="en-US" sz="2200" dirty="0">
                <a:latin typeface="+mn-lt"/>
                <a:ea typeface="MS PGothic" pitchFamily="34" charset="-128"/>
                <a:cs typeface="MS PGothic" pitchFamily="34" charset="-128"/>
              </a:rPr>
              <a:t>High level</a:t>
            </a:r>
          </a:p>
        </p:txBody>
      </p:sp>
      <p:sp>
        <p:nvSpPr>
          <p:cNvPr id="19" name="Text Box 20"/>
          <p:cNvSpPr txBox="1">
            <a:spLocks noChangeArrowheads="1"/>
          </p:cNvSpPr>
          <p:nvPr/>
        </p:nvSpPr>
        <p:spPr bwMode="auto">
          <a:xfrm>
            <a:off x="55562" y="5638800"/>
            <a:ext cx="935038" cy="769938"/>
          </a:xfrm>
          <a:prstGeom prst="rect">
            <a:avLst/>
          </a:prstGeom>
          <a:noFill/>
          <a:ln w="9525">
            <a:noFill/>
            <a:miter lim="800000"/>
            <a:headEnd/>
            <a:tailEnd/>
          </a:ln>
        </p:spPr>
        <p:txBody>
          <a:bodyPr>
            <a:prstTxWarp prst="textNoShape">
              <a:avLst/>
            </a:prstTxWarp>
            <a:spAutoFit/>
          </a:bodyPr>
          <a:lstStyle/>
          <a:p>
            <a:pPr algn="ctr" eaLnBrk="1" hangingPunct="1">
              <a:defRPr/>
            </a:pPr>
            <a:r>
              <a:rPr lang="en-US" sz="2200" dirty="0">
                <a:latin typeface="+mn-lt"/>
                <a:ea typeface="MS PGothic" pitchFamily="34" charset="-128"/>
                <a:cs typeface="MS PGothic" pitchFamily="34" charset="-128"/>
              </a:rPr>
              <a:t>Low level</a:t>
            </a:r>
          </a:p>
        </p:txBody>
      </p:sp>
    </p:spTree>
    <p:extLst>
      <p:ext uri="{BB962C8B-B14F-4D97-AF65-F5344CB8AC3E}">
        <p14:creationId xmlns:p14="http://schemas.microsoft.com/office/powerpoint/2010/main" val="984175521"/>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2000"/>
                                        <p:tgtEl>
                                          <p:spTgt spid="13"/>
                                        </p:tgtEl>
                                      </p:cBhvr>
                                    </p:animEffect>
                                  </p:childTnLst>
                                </p:cTn>
                              </p:par>
                            </p:childTnLst>
                          </p:cTn>
                        </p:par>
                        <p:par>
                          <p:cTn id="8" fill="hold">
                            <p:stCondLst>
                              <p:cond delay="2000"/>
                            </p:stCondLst>
                            <p:childTnLst>
                              <p:par>
                                <p:cTn id="9" presetID="23" presetClass="entr" presetSubtype="16" fill="hold" nodeType="afterEffect">
                                  <p:stCondLst>
                                    <p:cond delay="0"/>
                                  </p:stCondLst>
                                  <p:childTnLst>
                                    <p:set>
                                      <p:cBhvr>
                                        <p:cTn id="10" dur="1" fill="hold">
                                          <p:stCondLst>
                                            <p:cond delay="0"/>
                                          </p:stCondLst>
                                        </p:cTn>
                                        <p:tgtEl>
                                          <p:spTgt spid="95238"/>
                                        </p:tgtEl>
                                        <p:attrNameLst>
                                          <p:attrName>style.visibility</p:attrName>
                                        </p:attrNameLst>
                                      </p:cBhvr>
                                      <p:to>
                                        <p:strVal val="visible"/>
                                      </p:to>
                                    </p:set>
                                    <p:anim calcmode="lin" valueType="num">
                                      <p:cBhvr>
                                        <p:cTn id="11" dur="2000" fill="hold"/>
                                        <p:tgtEl>
                                          <p:spTgt spid="95238"/>
                                        </p:tgtEl>
                                        <p:attrNameLst>
                                          <p:attrName>ppt_w</p:attrName>
                                        </p:attrNameLst>
                                      </p:cBhvr>
                                      <p:tavLst>
                                        <p:tav tm="0">
                                          <p:val>
                                            <p:fltVal val="0"/>
                                          </p:val>
                                        </p:tav>
                                        <p:tav tm="100000">
                                          <p:val>
                                            <p:strVal val="#ppt_w"/>
                                          </p:val>
                                        </p:tav>
                                      </p:tavLst>
                                    </p:anim>
                                    <p:anim calcmode="lin" valueType="num">
                                      <p:cBhvr>
                                        <p:cTn id="12" dur="2000" fill="hold"/>
                                        <p:tgtEl>
                                          <p:spTgt spid="95238"/>
                                        </p:tgtEl>
                                        <p:attrNameLst>
                                          <p:attrName>ppt_h</p:attrName>
                                        </p:attrNameLst>
                                      </p:cBhvr>
                                      <p:tavLst>
                                        <p:tav tm="0">
                                          <p:val>
                                            <p:fltVal val="0"/>
                                          </p:val>
                                        </p:tav>
                                        <p:tav tm="100000">
                                          <p:val>
                                            <p:strVal val="#ppt_h"/>
                                          </p:val>
                                        </p:tav>
                                      </p:tavLst>
                                    </p:anim>
                                  </p:childTnLst>
                                </p:cTn>
                              </p:par>
                              <p:par>
                                <p:cTn id="13" presetID="56" presetClass="path" presetSubtype="0" accel="50000" decel="50000" fill="hold" nodeType="withEffect">
                                  <p:stCondLst>
                                    <p:cond delay="0"/>
                                  </p:stCondLst>
                                  <p:childTnLst>
                                    <p:animMotion origin="layout" path="M -0.075 -0.08889 L 3.33333E-6 -1.11111E-6 " pathEditMode="relative" rAng="0" ptsTypes="AA">
                                      <p:cBhvr>
                                        <p:cTn id="14" dur="2000" fill="hold"/>
                                        <p:tgtEl>
                                          <p:spTgt spid="95238"/>
                                        </p:tgtEl>
                                        <p:attrNameLst>
                                          <p:attrName>ppt_x</p:attrName>
                                          <p:attrName>ppt_y</p:attrName>
                                        </p:attrNameLst>
                                      </p:cBhvr>
                                      <p:rCtr x="3800" y="4400"/>
                                    </p:animMotion>
                                  </p:childTnLst>
                                </p:cTn>
                              </p:par>
                            </p:childTnLst>
                          </p:cTn>
                        </p:par>
                        <p:par>
                          <p:cTn id="15" fill="hold">
                            <p:stCondLst>
                              <p:cond delay="4000"/>
                            </p:stCondLst>
                            <p:childTnLst>
                              <p:par>
                                <p:cTn id="16" presetID="10" presetClass="entr" presetSubtype="0" fill="hold" grpId="0" nodeType="after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2000"/>
                                        <p:tgtEl>
                                          <p:spTgt spid="14"/>
                                        </p:tgtEl>
                                      </p:cBhvr>
                                    </p:animEffect>
                                  </p:childTnLst>
                                </p:cTn>
                              </p:par>
                            </p:childTnLst>
                          </p:cTn>
                        </p:par>
                      </p:childTnLst>
                    </p:cTn>
                  </p:par>
                  <p:par>
                    <p:cTn id="19" fill="hold">
                      <p:stCondLst>
                        <p:cond delay="indefinite"/>
                      </p:stCondLst>
                      <p:childTnLst>
                        <p:par>
                          <p:cTn id="20" fill="hold">
                            <p:stCondLst>
                              <p:cond delay="0"/>
                            </p:stCondLst>
                            <p:childTnLst>
                              <p:par>
                                <p:cTn id="21" presetID="23" presetClass="entr" presetSubtype="16" fill="hold" nodeType="clickEffect">
                                  <p:stCondLst>
                                    <p:cond delay="0"/>
                                  </p:stCondLst>
                                  <p:childTnLst>
                                    <p:set>
                                      <p:cBhvr>
                                        <p:cTn id="22" dur="1" fill="hold">
                                          <p:stCondLst>
                                            <p:cond delay="0"/>
                                          </p:stCondLst>
                                        </p:cTn>
                                        <p:tgtEl>
                                          <p:spTgt spid="95239"/>
                                        </p:tgtEl>
                                        <p:attrNameLst>
                                          <p:attrName>style.visibility</p:attrName>
                                        </p:attrNameLst>
                                      </p:cBhvr>
                                      <p:to>
                                        <p:strVal val="visible"/>
                                      </p:to>
                                    </p:set>
                                    <p:anim calcmode="lin" valueType="num">
                                      <p:cBhvr>
                                        <p:cTn id="23" dur="2000" fill="hold"/>
                                        <p:tgtEl>
                                          <p:spTgt spid="95239"/>
                                        </p:tgtEl>
                                        <p:attrNameLst>
                                          <p:attrName>ppt_w</p:attrName>
                                        </p:attrNameLst>
                                      </p:cBhvr>
                                      <p:tavLst>
                                        <p:tav tm="0">
                                          <p:val>
                                            <p:fltVal val="0"/>
                                          </p:val>
                                        </p:tav>
                                        <p:tav tm="100000">
                                          <p:val>
                                            <p:strVal val="#ppt_w"/>
                                          </p:val>
                                        </p:tav>
                                      </p:tavLst>
                                    </p:anim>
                                    <p:anim calcmode="lin" valueType="num">
                                      <p:cBhvr>
                                        <p:cTn id="24" dur="2000" fill="hold"/>
                                        <p:tgtEl>
                                          <p:spTgt spid="95239"/>
                                        </p:tgtEl>
                                        <p:attrNameLst>
                                          <p:attrName>ppt_h</p:attrName>
                                        </p:attrNameLst>
                                      </p:cBhvr>
                                      <p:tavLst>
                                        <p:tav tm="0">
                                          <p:val>
                                            <p:fltVal val="0"/>
                                          </p:val>
                                        </p:tav>
                                        <p:tav tm="100000">
                                          <p:val>
                                            <p:strVal val="#ppt_h"/>
                                          </p:val>
                                        </p:tav>
                                      </p:tavLst>
                                    </p:anim>
                                  </p:childTnLst>
                                </p:cTn>
                              </p:par>
                              <p:par>
                                <p:cTn id="25" presetID="49" presetClass="path" presetSubtype="0" accel="50000" decel="50000" fill="hold" nodeType="withEffect">
                                  <p:stCondLst>
                                    <p:cond delay="0"/>
                                  </p:stCondLst>
                                  <p:childTnLst>
                                    <p:animMotion origin="layout" path="M -0.19167 -0.16666 L 3.33333E-6 -3.33333E-6 " pathEditMode="relative" rAng="0" ptsTypes="AA">
                                      <p:cBhvr>
                                        <p:cTn id="26" dur="2000" fill="hold"/>
                                        <p:tgtEl>
                                          <p:spTgt spid="95239"/>
                                        </p:tgtEl>
                                        <p:attrNameLst>
                                          <p:attrName>ppt_x</p:attrName>
                                          <p:attrName>ppt_y</p:attrName>
                                        </p:attrNameLst>
                                      </p:cBhvr>
                                      <p:rCtr x="9600" y="8300"/>
                                    </p:animMotion>
                                  </p:childTnLst>
                                </p:cTn>
                              </p:par>
                            </p:childTnLst>
                          </p:cTn>
                        </p:par>
                        <p:par>
                          <p:cTn id="27" fill="hold">
                            <p:stCondLst>
                              <p:cond delay="2000"/>
                            </p:stCondLst>
                            <p:childTnLst>
                              <p:par>
                                <p:cTn id="28" presetID="10" presetClass="entr" presetSubtype="0" fill="hold" grpId="0" nodeType="after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fade">
                                      <p:cBhvr>
                                        <p:cTn id="30" dur="2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4"/>
          <p:cNvSpPr>
            <a:spLocks noGrp="1" noChangeArrowheads="1"/>
          </p:cNvSpPr>
          <p:nvPr>
            <p:ph type="title"/>
          </p:nvPr>
        </p:nvSpPr>
        <p:spPr/>
        <p:txBody>
          <a:bodyPr/>
          <a:lstStyle/>
          <a:p>
            <a:r>
              <a:rPr lang="en-GB" dirty="0" smtClean="0"/>
              <a:t>State Models</a:t>
            </a:r>
            <a:endParaRPr lang="en-US" dirty="0"/>
          </a:p>
        </p:txBody>
      </p:sp>
      <p:sp>
        <p:nvSpPr>
          <p:cNvPr id="100355" name="Rectangle 5"/>
          <p:cNvSpPr>
            <a:spLocks noGrp="1" noChangeArrowheads="1"/>
          </p:cNvSpPr>
          <p:nvPr>
            <p:ph type="body" idx="1"/>
          </p:nvPr>
        </p:nvSpPr>
        <p:spPr/>
        <p:txBody>
          <a:bodyPr/>
          <a:lstStyle/>
          <a:p>
            <a:r>
              <a:rPr lang="en-GB" dirty="0" smtClean="0"/>
              <a:t>Some instances progress through stages during their lifetime.</a:t>
            </a:r>
            <a:br>
              <a:rPr lang="en-GB" dirty="0" smtClean="0"/>
            </a:br>
            <a:endParaRPr lang="en-GB" dirty="0" smtClean="0"/>
          </a:p>
          <a:p>
            <a:r>
              <a:rPr lang="en-GB" dirty="0" smtClean="0"/>
              <a:t>The collection of stages and the order of progression constitutes its </a:t>
            </a:r>
            <a:r>
              <a:rPr lang="en-GB" i="1" dirty="0" smtClean="0"/>
              <a:t>lifecycle</a:t>
            </a:r>
            <a:r>
              <a:rPr lang="en-GB" dirty="0" smtClean="0"/>
              <a:t>.</a:t>
            </a:r>
          </a:p>
          <a:p>
            <a:endParaRPr lang="en-GB" dirty="0" smtClean="0"/>
          </a:p>
          <a:p>
            <a:r>
              <a:rPr lang="en-GB" dirty="0" smtClean="0"/>
              <a:t>It is represented as a </a:t>
            </a:r>
            <a:r>
              <a:rPr lang="en-GB" i="1" dirty="0" smtClean="0"/>
              <a:t>state model</a:t>
            </a:r>
            <a:r>
              <a:rPr lang="en-GB" dirty="0" smtClean="0"/>
              <a:t>, which may be captured as:</a:t>
            </a:r>
          </a:p>
          <a:p>
            <a:pPr lvl="1"/>
            <a:r>
              <a:rPr lang="en-GB" dirty="0" smtClean="0"/>
              <a:t>a state diagram</a:t>
            </a:r>
          </a:p>
          <a:p>
            <a:pPr lvl="1"/>
            <a:r>
              <a:rPr lang="en-GB" dirty="0" smtClean="0"/>
              <a:t>a state-event matrix</a:t>
            </a:r>
          </a:p>
        </p:txBody>
      </p:sp>
      <p:grpSp>
        <p:nvGrpSpPr>
          <p:cNvPr id="13" name="Group 12"/>
          <p:cNvGrpSpPr>
            <a:grpSpLocks noChangeAspect="1"/>
          </p:cNvGrpSpPr>
          <p:nvPr/>
        </p:nvGrpSpPr>
        <p:grpSpPr>
          <a:xfrm>
            <a:off x="609600" y="4419600"/>
            <a:ext cx="4643954" cy="1951630"/>
            <a:chOff x="1906313" y="2514600"/>
            <a:chExt cx="6777554" cy="2848280"/>
          </a:xfrm>
        </p:grpSpPr>
        <p:grpSp>
          <p:nvGrpSpPr>
            <p:cNvPr id="14" name="Group 3"/>
            <p:cNvGrpSpPr/>
            <p:nvPr/>
          </p:nvGrpSpPr>
          <p:grpSpPr>
            <a:xfrm>
              <a:off x="2438400" y="2514600"/>
              <a:ext cx="5410200" cy="2743200"/>
              <a:chOff x="3429000" y="1676400"/>
              <a:chExt cx="5410200" cy="2743200"/>
            </a:xfrm>
          </p:grpSpPr>
          <p:sp>
            <p:nvSpPr>
              <p:cNvPr id="19" name="Rectangle 18"/>
              <p:cNvSpPr/>
              <p:nvPr/>
            </p:nvSpPr>
            <p:spPr bwMode="auto">
              <a:xfrm>
                <a:off x="5334000" y="16764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smtClean="0">
                    <a:ln>
                      <a:noFill/>
                    </a:ln>
                    <a:solidFill>
                      <a:schemeClr val="tx1"/>
                    </a:solidFill>
                    <a:effectLst/>
                    <a:latin typeface="Arial" charset="0"/>
                  </a:rPr>
                  <a:t>Open</a:t>
                </a:r>
              </a:p>
            </p:txBody>
          </p:sp>
          <p:sp>
            <p:nvSpPr>
              <p:cNvPr id="20" name="Rectangle 19"/>
              <p:cNvSpPr/>
              <p:nvPr/>
            </p:nvSpPr>
            <p:spPr bwMode="auto">
              <a:xfrm>
                <a:off x="6858000" y="2743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smtClean="0">
                    <a:ln>
                      <a:noFill/>
                    </a:ln>
                    <a:solidFill>
                      <a:schemeClr val="tx1"/>
                    </a:solidFill>
                    <a:effectLst/>
                    <a:latin typeface="Arial" charset="0"/>
                  </a:rPr>
                  <a:t>Closing</a:t>
                </a:r>
              </a:p>
            </p:txBody>
          </p:sp>
          <p:sp>
            <p:nvSpPr>
              <p:cNvPr id="21" name="Rectangle 20"/>
              <p:cNvSpPr/>
              <p:nvPr/>
            </p:nvSpPr>
            <p:spPr bwMode="auto">
              <a:xfrm>
                <a:off x="3429000" y="2743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smtClean="0">
                    <a:ln>
                      <a:noFill/>
                    </a:ln>
                    <a:solidFill>
                      <a:schemeClr val="tx1"/>
                    </a:solidFill>
                    <a:effectLst/>
                    <a:latin typeface="Arial" charset="0"/>
                  </a:rPr>
                  <a:t>Opening</a:t>
                </a:r>
              </a:p>
            </p:txBody>
          </p:sp>
          <p:sp>
            <p:nvSpPr>
              <p:cNvPr id="22" name="Rectangle 21"/>
              <p:cNvSpPr/>
              <p:nvPr/>
            </p:nvSpPr>
            <p:spPr bwMode="auto">
              <a:xfrm>
                <a:off x="5334000" y="40386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smtClean="0">
                    <a:ln>
                      <a:noFill/>
                    </a:ln>
                    <a:solidFill>
                      <a:schemeClr val="tx1"/>
                    </a:solidFill>
                    <a:effectLst/>
                    <a:latin typeface="Arial" charset="0"/>
                  </a:rPr>
                  <a:t>Closed</a:t>
                </a:r>
              </a:p>
            </p:txBody>
          </p:sp>
          <p:cxnSp>
            <p:nvCxnSpPr>
              <p:cNvPr id="23" name="Shape 22"/>
              <p:cNvCxnSpPr>
                <a:stCxn id="19" idx="3"/>
                <a:endCxn id="20" idx="0"/>
              </p:cNvCxnSpPr>
              <p:nvPr/>
            </p:nvCxnSpPr>
            <p:spPr bwMode="auto">
              <a:xfrm>
                <a:off x="7315200" y="1866900"/>
                <a:ext cx="533400" cy="8763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24" name="Shape 23"/>
              <p:cNvCxnSpPr>
                <a:stCxn id="20" idx="2"/>
                <a:endCxn id="22" idx="3"/>
              </p:cNvCxnSpPr>
              <p:nvPr/>
            </p:nvCxnSpPr>
            <p:spPr bwMode="auto">
              <a:xfrm rot="5400000">
                <a:off x="7029450" y="3409950"/>
                <a:ext cx="1104900" cy="5334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25" name="Elbow Connector 12"/>
              <p:cNvCxnSpPr>
                <a:stCxn id="22" idx="1"/>
                <a:endCxn id="21" idx="2"/>
              </p:cNvCxnSpPr>
              <p:nvPr/>
            </p:nvCxnSpPr>
            <p:spPr bwMode="auto">
              <a:xfrm rot="10800000">
                <a:off x="4419600" y="3124200"/>
                <a:ext cx="914400" cy="11049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26" name="Shape 25"/>
              <p:cNvCxnSpPr>
                <a:stCxn id="21" idx="0"/>
                <a:endCxn id="19" idx="1"/>
              </p:cNvCxnSpPr>
              <p:nvPr/>
            </p:nvCxnSpPr>
            <p:spPr bwMode="auto">
              <a:xfrm rot="5400000" flipH="1" flipV="1">
                <a:off x="4438650" y="1847850"/>
                <a:ext cx="876300" cy="914400"/>
              </a:xfrm>
              <a:prstGeom prst="bentConnector2">
                <a:avLst/>
              </a:prstGeom>
              <a:solidFill>
                <a:schemeClr val="accent1"/>
              </a:solidFill>
              <a:ln w="25400" cap="flat" cmpd="sng" algn="ctr">
                <a:solidFill>
                  <a:schemeClr val="tx1"/>
                </a:solidFill>
                <a:prstDash val="solid"/>
                <a:round/>
                <a:headEnd type="none" w="med" len="med"/>
                <a:tailEnd type="arrow"/>
              </a:ln>
              <a:effectLst/>
            </p:spPr>
          </p:cxnSp>
        </p:grpSp>
        <p:sp>
          <p:nvSpPr>
            <p:cNvPr id="15" name="TextBox 14"/>
            <p:cNvSpPr txBox="1"/>
            <p:nvPr/>
          </p:nvSpPr>
          <p:spPr>
            <a:xfrm>
              <a:off x="7010400" y="2895600"/>
              <a:ext cx="1673467" cy="673771"/>
            </a:xfrm>
            <a:prstGeom prst="rect">
              <a:avLst/>
            </a:prstGeom>
            <a:noFill/>
          </p:spPr>
          <p:txBody>
            <a:bodyPr wrap="square" rtlCol="0">
              <a:spAutoFit/>
            </a:bodyPr>
            <a:lstStyle/>
            <a:p>
              <a:r>
                <a:rPr lang="en-US" sz="1200" dirty="0" smtClean="0"/>
                <a:t>Button pushed</a:t>
              </a:r>
              <a:endParaRPr lang="en-US" sz="1200" dirty="0"/>
            </a:p>
          </p:txBody>
        </p:sp>
        <p:sp>
          <p:nvSpPr>
            <p:cNvPr id="16" name="TextBox 15"/>
            <p:cNvSpPr txBox="1"/>
            <p:nvPr/>
          </p:nvSpPr>
          <p:spPr>
            <a:xfrm>
              <a:off x="7010400" y="4419601"/>
              <a:ext cx="1416372" cy="673771"/>
            </a:xfrm>
            <a:prstGeom prst="rect">
              <a:avLst/>
            </a:prstGeom>
            <a:noFill/>
          </p:spPr>
          <p:txBody>
            <a:bodyPr wrap="square" rtlCol="0">
              <a:spAutoFit/>
            </a:bodyPr>
            <a:lstStyle/>
            <a:p>
              <a:r>
                <a:rPr lang="en-US" sz="1200" dirty="0" smtClean="0"/>
                <a:t>Door closed</a:t>
              </a:r>
              <a:endParaRPr lang="en-US" sz="1200" dirty="0"/>
            </a:p>
          </p:txBody>
        </p:sp>
        <p:sp>
          <p:nvSpPr>
            <p:cNvPr id="17" name="TextBox 16"/>
            <p:cNvSpPr txBox="1"/>
            <p:nvPr/>
          </p:nvSpPr>
          <p:spPr>
            <a:xfrm>
              <a:off x="2294292" y="4419601"/>
              <a:ext cx="903173" cy="943279"/>
            </a:xfrm>
            <a:prstGeom prst="rect">
              <a:avLst/>
            </a:prstGeom>
            <a:noFill/>
          </p:spPr>
          <p:txBody>
            <a:bodyPr wrap="square" rtlCol="0">
              <a:spAutoFit/>
            </a:bodyPr>
            <a:lstStyle/>
            <a:p>
              <a:r>
                <a:rPr lang="en-US" sz="1200" dirty="0" smtClean="0"/>
                <a:t>Arrive </a:t>
              </a:r>
            </a:p>
            <a:p>
              <a:r>
                <a:rPr lang="en-US" sz="1200" dirty="0" smtClean="0"/>
                <a:t>at floor</a:t>
              </a:r>
              <a:endParaRPr lang="en-US" sz="1200" dirty="0"/>
            </a:p>
          </p:txBody>
        </p:sp>
        <p:sp>
          <p:nvSpPr>
            <p:cNvPr id="18" name="TextBox 17"/>
            <p:cNvSpPr txBox="1"/>
            <p:nvPr/>
          </p:nvSpPr>
          <p:spPr>
            <a:xfrm>
              <a:off x="1906313" y="2895600"/>
              <a:ext cx="1519391" cy="673771"/>
            </a:xfrm>
            <a:prstGeom prst="rect">
              <a:avLst/>
            </a:prstGeom>
            <a:noFill/>
          </p:spPr>
          <p:txBody>
            <a:bodyPr wrap="square" rtlCol="0">
              <a:spAutoFit/>
            </a:bodyPr>
            <a:lstStyle/>
            <a:p>
              <a:r>
                <a:rPr lang="en-US" sz="1200" dirty="0" smtClean="0"/>
                <a:t>Door opened</a:t>
              </a:r>
              <a:endParaRPr lang="en-US" sz="1200" dirty="0"/>
            </a:p>
          </p:txBody>
        </p:sp>
      </p:grpSp>
      <p:graphicFrame>
        <p:nvGraphicFramePr>
          <p:cNvPr id="27" name="Table 26"/>
          <p:cNvGraphicFramePr>
            <a:graphicFrameLocks noGrp="1"/>
          </p:cNvGraphicFramePr>
          <p:nvPr/>
        </p:nvGraphicFramePr>
        <p:xfrm>
          <a:off x="5181602" y="4419600"/>
          <a:ext cx="3657598" cy="1219200"/>
        </p:xfrm>
        <a:graphic>
          <a:graphicData uri="http://schemas.openxmlformats.org/drawingml/2006/table">
            <a:tbl>
              <a:tblPr/>
              <a:tblGrid>
                <a:gridCol w="905346"/>
                <a:gridCol w="688063"/>
                <a:gridCol w="688063"/>
                <a:gridCol w="688063"/>
                <a:gridCol w="688063"/>
              </a:tblGrid>
              <a:tr h="406400">
                <a:tc>
                  <a:txBody>
                    <a:bodyPr/>
                    <a:lstStyle/>
                    <a:p>
                      <a:pPr algn="l" fontAlgn="b"/>
                      <a:endParaRPr lang="en-US" sz="1000" b="0" i="0" u="none" strike="noStrike">
                        <a:latin typeface="Verdana"/>
                      </a:endParaRPr>
                    </a:p>
                  </a:txBody>
                  <a:tcPr marL="12700" marR="12700" marT="12700" marB="0" anchor="b">
                    <a:lnL>
                      <a:noFill/>
                    </a:lnL>
                    <a:lnR>
                      <a:noFill/>
                    </a:lnR>
                    <a:lnT>
                      <a:noFill/>
                    </a:lnT>
                    <a:lnB>
                      <a:noFill/>
                    </a:lnB>
                  </a:tcPr>
                </a:tc>
                <a:tc>
                  <a:txBody>
                    <a:bodyPr/>
                    <a:lstStyle/>
                    <a:p>
                      <a:pPr algn="l" fontAlgn="b"/>
                      <a:r>
                        <a:rPr lang="en-US" sz="1000" b="0" i="0" u="none" strike="noStrike">
                          <a:latin typeface="Verdana"/>
                        </a:rPr>
                        <a:t>Button pushed</a:t>
                      </a:r>
                    </a:p>
                  </a:txBody>
                  <a:tcPr marL="12700" marR="12700" marT="1270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latin typeface="Verdana"/>
                        </a:rPr>
                        <a:t>Door closed</a:t>
                      </a:r>
                    </a:p>
                  </a:txBody>
                  <a:tcPr marL="12700" marR="12700" marT="1270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latin typeface="Verdana"/>
                        </a:rPr>
                        <a:t>Arrive    at floor</a:t>
                      </a:r>
                    </a:p>
                  </a:txBody>
                  <a:tcPr marL="12700" marR="12700" marT="1270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latin typeface="Verdana"/>
                        </a:rPr>
                        <a:t>Door opened</a:t>
                      </a:r>
                    </a:p>
                  </a:txBody>
                  <a:tcPr marL="12700" marR="12700" marT="12700" marB="0" anchor="b">
                    <a:lnL>
                      <a:noFill/>
                    </a:lnL>
                    <a:lnR>
                      <a:noFill/>
                    </a:lnR>
                    <a:lnT>
                      <a:noFill/>
                    </a:lnT>
                    <a:lnB w="6350" cap="flat" cmpd="sng" algn="ctr">
                      <a:solidFill>
                        <a:srgbClr val="000000"/>
                      </a:solidFill>
                      <a:prstDash val="solid"/>
                      <a:round/>
                      <a:headEnd type="none" w="med" len="med"/>
                      <a:tailEnd type="none" w="med" len="med"/>
                    </a:lnB>
                  </a:tcPr>
                </a:tc>
              </a:tr>
              <a:tr h="203200">
                <a:tc>
                  <a:txBody>
                    <a:bodyPr/>
                    <a:lstStyle/>
                    <a:p>
                      <a:pPr algn="l" fontAlgn="b"/>
                      <a:r>
                        <a:rPr lang="en-US" sz="1000" b="0" i="0" u="none" strike="noStrike">
                          <a:latin typeface="Verdana"/>
                        </a:rPr>
                        <a:t>Open</a:t>
                      </a:r>
                    </a:p>
                  </a:txBody>
                  <a:tcPr marL="12700" marR="12700" marT="12700"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l" fontAlgn="b"/>
                      <a:r>
                        <a:rPr lang="en-US" sz="1000" b="0" i="0" u="none" strike="noStrike">
                          <a:latin typeface="Verdana"/>
                        </a:rPr>
                        <a:t>Closing</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latin typeface="Verdana"/>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latin typeface="Verdana"/>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latin typeface="Verdana"/>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3200">
                <a:tc>
                  <a:txBody>
                    <a:bodyPr/>
                    <a:lstStyle/>
                    <a:p>
                      <a:pPr algn="l" fontAlgn="b"/>
                      <a:r>
                        <a:rPr lang="en-US" sz="1000" b="0" i="0" u="none" strike="noStrike">
                          <a:latin typeface="Verdana"/>
                        </a:rPr>
                        <a:t>Closing</a:t>
                      </a:r>
                    </a:p>
                  </a:txBody>
                  <a:tcPr marL="12700" marR="12700" marT="12700"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l" fontAlgn="b"/>
                      <a:r>
                        <a:rPr lang="en-US" sz="1000" b="0" i="0" u="none" strike="noStrike">
                          <a:latin typeface="Verdana"/>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latin typeface="Verdana"/>
                        </a:rPr>
                        <a:t>Closed</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latin typeface="Verdana"/>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latin typeface="Verdana"/>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3200">
                <a:tc>
                  <a:txBody>
                    <a:bodyPr/>
                    <a:lstStyle/>
                    <a:p>
                      <a:pPr algn="l" fontAlgn="b"/>
                      <a:r>
                        <a:rPr lang="en-US" sz="1000" b="0" i="0" u="none" strike="noStrike">
                          <a:latin typeface="Verdana"/>
                        </a:rPr>
                        <a:t>Closed</a:t>
                      </a:r>
                    </a:p>
                  </a:txBody>
                  <a:tcPr marL="12700" marR="12700" marT="12700"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l" fontAlgn="b"/>
                      <a:r>
                        <a:rPr lang="en-US" sz="1000" b="0" i="0" u="none" strike="noStrike">
                          <a:latin typeface="Verdana"/>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latin typeface="Verdana"/>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latin typeface="Verdana"/>
                        </a:rPr>
                        <a:t>Opening</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latin typeface="Verdana"/>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3200">
                <a:tc>
                  <a:txBody>
                    <a:bodyPr/>
                    <a:lstStyle/>
                    <a:p>
                      <a:pPr algn="l" fontAlgn="b"/>
                      <a:r>
                        <a:rPr lang="en-US" sz="1000" b="0" i="0" u="none" strike="noStrike">
                          <a:latin typeface="Verdana"/>
                        </a:rPr>
                        <a:t>Opening</a:t>
                      </a:r>
                    </a:p>
                  </a:txBody>
                  <a:tcPr marL="12700" marR="12700" marT="12700"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l" fontAlgn="b"/>
                      <a:r>
                        <a:rPr lang="en-US" sz="1000" b="0" i="0" u="none" strike="noStrike">
                          <a:latin typeface="Verdana"/>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latin typeface="Verdana"/>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latin typeface="Verdana"/>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dirty="0">
                          <a:latin typeface="Verdana"/>
                        </a:rPr>
                        <a:t>Open</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spTree>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4"/>
          <p:cNvSpPr>
            <a:spLocks noGrp="1" noChangeArrowheads="1"/>
          </p:cNvSpPr>
          <p:nvPr>
            <p:ph type="title"/>
          </p:nvPr>
        </p:nvSpPr>
        <p:spPr/>
        <p:txBody>
          <a:bodyPr/>
          <a:lstStyle/>
          <a:p>
            <a:r>
              <a:rPr lang="en-GB" dirty="0" smtClean="0"/>
              <a:t>State Models</a:t>
            </a:r>
            <a:endParaRPr lang="en-US" dirty="0"/>
          </a:p>
        </p:txBody>
      </p:sp>
      <p:sp>
        <p:nvSpPr>
          <p:cNvPr id="100355" name="Rectangle 5"/>
          <p:cNvSpPr>
            <a:spLocks noGrp="1" noChangeArrowheads="1"/>
          </p:cNvSpPr>
          <p:nvPr>
            <p:ph type="body" idx="1"/>
          </p:nvPr>
        </p:nvSpPr>
        <p:spPr/>
        <p:txBody>
          <a:bodyPr/>
          <a:lstStyle/>
          <a:p>
            <a:r>
              <a:rPr lang="en-GB" dirty="0" smtClean="0"/>
              <a:t>A state diagram comprises:</a:t>
            </a:r>
          </a:p>
          <a:p>
            <a:pPr lvl="1"/>
            <a:r>
              <a:rPr lang="en-GB" dirty="0" smtClean="0"/>
              <a:t>  States</a:t>
            </a:r>
          </a:p>
          <a:p>
            <a:pPr lvl="1"/>
            <a:r>
              <a:rPr lang="en-GB" dirty="0" smtClean="0"/>
              <a:t>  Transitions</a:t>
            </a:r>
          </a:p>
          <a:p>
            <a:pPr lvl="1"/>
            <a:r>
              <a:rPr lang="en-GB" dirty="0" smtClean="0"/>
              <a:t>  Events</a:t>
            </a:r>
          </a:p>
          <a:p>
            <a:pPr lvl="1"/>
            <a:r>
              <a:rPr lang="en-GB" dirty="0" smtClean="0"/>
              <a:t>  Activities</a:t>
            </a:r>
          </a:p>
          <a:p>
            <a:pPr lvl="1"/>
            <a:endParaRPr lang="en-GB" dirty="0" smtClean="0"/>
          </a:p>
          <a:p>
            <a:pPr lvl="1"/>
            <a:endParaRPr lang="en-GB" dirty="0" smtClean="0"/>
          </a:p>
          <a:p>
            <a:pPr lvl="1"/>
            <a:endParaRPr lang="en-GB" dirty="0" smtClean="0"/>
          </a:p>
          <a:p>
            <a:pPr lvl="1"/>
            <a:endParaRPr lang="en-GB" dirty="0" smtClean="0"/>
          </a:p>
          <a:p>
            <a:pPr lvl="1"/>
            <a:endParaRPr lang="en-GB" dirty="0" smtClean="0"/>
          </a:p>
          <a:p>
            <a:r>
              <a:rPr lang="en-GB" dirty="0" smtClean="0"/>
              <a:t>We’ll talk about each in turn.</a:t>
            </a:r>
          </a:p>
          <a:p>
            <a:endParaRPr lang="en-GB" dirty="0" smtClean="0"/>
          </a:p>
        </p:txBody>
      </p:sp>
      <p:grpSp>
        <p:nvGrpSpPr>
          <p:cNvPr id="17" name="Group 16"/>
          <p:cNvGrpSpPr/>
          <p:nvPr/>
        </p:nvGrpSpPr>
        <p:grpSpPr>
          <a:xfrm>
            <a:off x="3048000" y="2286000"/>
            <a:ext cx="5410200" cy="2743200"/>
            <a:chOff x="3429000" y="1676400"/>
            <a:chExt cx="5410200" cy="2743200"/>
          </a:xfrm>
        </p:grpSpPr>
        <p:sp>
          <p:nvSpPr>
            <p:cNvPr id="4" name="Rectangle 3"/>
            <p:cNvSpPr/>
            <p:nvPr/>
          </p:nvSpPr>
          <p:spPr bwMode="auto">
            <a:xfrm>
              <a:off x="5334000" y="16764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Open</a:t>
              </a:r>
            </a:p>
          </p:txBody>
        </p:sp>
        <p:sp>
          <p:nvSpPr>
            <p:cNvPr id="5" name="Rectangle 4"/>
            <p:cNvSpPr/>
            <p:nvPr/>
          </p:nvSpPr>
          <p:spPr bwMode="auto">
            <a:xfrm>
              <a:off x="6858000" y="2743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Closing</a:t>
              </a:r>
            </a:p>
          </p:txBody>
        </p:sp>
        <p:sp>
          <p:nvSpPr>
            <p:cNvPr id="6" name="Rectangle 5"/>
            <p:cNvSpPr/>
            <p:nvPr/>
          </p:nvSpPr>
          <p:spPr bwMode="auto">
            <a:xfrm>
              <a:off x="3429000" y="2743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Opening</a:t>
              </a:r>
            </a:p>
          </p:txBody>
        </p:sp>
        <p:sp>
          <p:nvSpPr>
            <p:cNvPr id="7" name="Rectangle 6"/>
            <p:cNvSpPr/>
            <p:nvPr/>
          </p:nvSpPr>
          <p:spPr bwMode="auto">
            <a:xfrm>
              <a:off x="5334000" y="40386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Closed</a:t>
              </a:r>
            </a:p>
          </p:txBody>
        </p:sp>
        <p:cxnSp>
          <p:nvCxnSpPr>
            <p:cNvPr id="9" name="Shape 8"/>
            <p:cNvCxnSpPr>
              <a:stCxn id="4" idx="3"/>
              <a:endCxn id="5" idx="0"/>
            </p:cNvCxnSpPr>
            <p:nvPr/>
          </p:nvCxnSpPr>
          <p:spPr bwMode="auto">
            <a:xfrm>
              <a:off x="7315200" y="1866900"/>
              <a:ext cx="533400" cy="8763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11" name="Shape 10"/>
            <p:cNvCxnSpPr>
              <a:stCxn id="5" idx="2"/>
              <a:endCxn id="7" idx="3"/>
            </p:cNvCxnSpPr>
            <p:nvPr/>
          </p:nvCxnSpPr>
          <p:spPr bwMode="auto">
            <a:xfrm rot="5400000">
              <a:off x="7029450" y="3409950"/>
              <a:ext cx="1104900" cy="5334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13" name="Elbow Connector 12"/>
            <p:cNvCxnSpPr>
              <a:stCxn id="7" idx="1"/>
              <a:endCxn id="6" idx="2"/>
            </p:cNvCxnSpPr>
            <p:nvPr/>
          </p:nvCxnSpPr>
          <p:spPr bwMode="auto">
            <a:xfrm rot="10800000">
              <a:off x="4419600" y="3124200"/>
              <a:ext cx="914400" cy="11049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16" name="Shape 15"/>
            <p:cNvCxnSpPr>
              <a:stCxn id="6" idx="0"/>
              <a:endCxn id="4" idx="1"/>
            </p:cNvCxnSpPr>
            <p:nvPr/>
          </p:nvCxnSpPr>
          <p:spPr bwMode="auto">
            <a:xfrm rot="5400000" flipH="1" flipV="1">
              <a:off x="4438650" y="1847850"/>
              <a:ext cx="876300" cy="914400"/>
            </a:xfrm>
            <a:prstGeom prst="bentConnector2">
              <a:avLst/>
            </a:prstGeom>
            <a:solidFill>
              <a:schemeClr val="accent1"/>
            </a:solidFill>
            <a:ln w="25400" cap="flat" cmpd="sng" algn="ctr">
              <a:solidFill>
                <a:schemeClr val="tx1"/>
              </a:solidFill>
              <a:prstDash val="solid"/>
              <a:round/>
              <a:headEnd type="none" w="med" len="med"/>
              <a:tailEnd type="arrow"/>
            </a:ln>
            <a:effectLst/>
          </p:spPr>
        </p:cxnSp>
      </p:grpSp>
    </p:spTree>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Title 1"/>
          <p:cNvSpPr>
            <a:spLocks noGrp="1"/>
          </p:cNvSpPr>
          <p:nvPr>
            <p:ph type="title"/>
          </p:nvPr>
        </p:nvSpPr>
        <p:spPr/>
        <p:txBody>
          <a:bodyPr/>
          <a:lstStyle/>
          <a:p>
            <a:r>
              <a:rPr lang="en-US" dirty="0" smtClean="0"/>
              <a:t>States</a:t>
            </a:r>
          </a:p>
        </p:txBody>
      </p:sp>
      <p:sp>
        <p:nvSpPr>
          <p:cNvPr id="102403" name="Content Placeholder 2"/>
          <p:cNvSpPr>
            <a:spLocks noGrp="1"/>
          </p:cNvSpPr>
          <p:nvPr>
            <p:ph idx="1"/>
          </p:nvPr>
        </p:nvSpPr>
        <p:spPr/>
        <p:txBody>
          <a:bodyPr/>
          <a:lstStyle/>
          <a:p>
            <a:pPr marL="0" indent="0"/>
            <a:r>
              <a:rPr lang="en-US" dirty="0" smtClean="0"/>
              <a:t>A </a:t>
            </a:r>
            <a:r>
              <a:rPr lang="en-US" i="1" dirty="0" smtClean="0"/>
              <a:t>state </a:t>
            </a:r>
            <a:r>
              <a:rPr lang="en-US" dirty="0" smtClean="0"/>
              <a:t>is an abstraction of a stage in an instance’s lifecycle.</a:t>
            </a:r>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p:txBody>
      </p:sp>
      <p:sp>
        <p:nvSpPr>
          <p:cNvPr id="4" name="Lightning Bolt 3"/>
          <p:cNvSpPr>
            <a:spLocks noChangeAspect="1" noChangeArrowheads="1"/>
          </p:cNvSpPr>
          <p:nvPr/>
        </p:nvSpPr>
        <p:spPr bwMode="auto">
          <a:xfrm rot="18506762">
            <a:off x="1067766" y="2562822"/>
            <a:ext cx="7346950" cy="5690945"/>
          </a:xfrm>
          <a:prstGeom prst="lightningBolt">
            <a:avLst/>
          </a:prstGeom>
          <a:solidFill>
            <a:srgbClr val="FF0000"/>
          </a:solidFill>
          <a:ln w="12700">
            <a:solidFill>
              <a:schemeClr val="tx1"/>
            </a:solidFill>
            <a:round/>
            <a:headEnd/>
            <a:tailEnd/>
          </a:ln>
        </p:spPr>
        <p:txBody>
          <a:bodyPr>
            <a:prstTxWarp prst="textNoShape">
              <a:avLst/>
            </a:prstTxWarp>
          </a:bodyPr>
          <a:lstStyle/>
          <a:p>
            <a:endParaRPr lang="en-US"/>
          </a:p>
        </p:txBody>
      </p:sp>
      <p:sp>
        <p:nvSpPr>
          <p:cNvPr id="5" name="TextBox 4"/>
          <p:cNvSpPr txBox="1">
            <a:spLocks noChangeArrowheads="1"/>
          </p:cNvSpPr>
          <p:nvPr/>
        </p:nvSpPr>
        <p:spPr bwMode="auto">
          <a:xfrm>
            <a:off x="1727494" y="4774882"/>
            <a:ext cx="6858000" cy="1016000"/>
          </a:xfrm>
          <a:prstGeom prst="rect">
            <a:avLst/>
          </a:prstGeom>
          <a:noFill/>
          <a:ln w="9525">
            <a:noFill/>
            <a:miter lim="800000"/>
            <a:headEnd/>
            <a:tailEnd/>
          </a:ln>
        </p:spPr>
        <p:txBody>
          <a:bodyPr>
            <a:prstTxWarp prst="textNoShape">
              <a:avLst/>
            </a:prstTxWarp>
            <a:spAutoFit/>
          </a:bodyPr>
          <a:lstStyle/>
          <a:p>
            <a:r>
              <a:rPr lang="en-US" sz="2000" dirty="0">
                <a:solidFill>
                  <a:srgbClr val="FFFFFF"/>
                </a:solidFill>
              </a:rPr>
              <a:t>WARNING: Many mathematical and object-oriented </a:t>
            </a:r>
            <a:br>
              <a:rPr lang="en-US" sz="2000" dirty="0">
                <a:solidFill>
                  <a:srgbClr val="FFFFFF"/>
                </a:solidFill>
              </a:rPr>
            </a:br>
            <a:r>
              <a:rPr lang="en-US" sz="2000" dirty="0">
                <a:solidFill>
                  <a:srgbClr val="FFFFFF"/>
                </a:solidFill>
              </a:rPr>
              <a:t>texts use “state” to mean the values of </a:t>
            </a:r>
            <a:r>
              <a:rPr lang="en-US" sz="2000" i="1" dirty="0">
                <a:solidFill>
                  <a:srgbClr val="FFFFFF"/>
                </a:solidFill>
              </a:rPr>
              <a:t>all </a:t>
            </a:r>
            <a:r>
              <a:rPr lang="en-US" sz="2000" dirty="0">
                <a:solidFill>
                  <a:srgbClr val="FFFFFF"/>
                </a:solidFill>
              </a:rPr>
              <a:t/>
            </a:r>
            <a:br>
              <a:rPr lang="en-US" sz="2000" dirty="0">
                <a:solidFill>
                  <a:srgbClr val="FFFFFF"/>
                </a:solidFill>
              </a:rPr>
            </a:br>
            <a:r>
              <a:rPr lang="en-US" sz="2000" dirty="0">
                <a:solidFill>
                  <a:srgbClr val="FFFFFF"/>
                </a:solidFill>
              </a:rPr>
              <a:t>the attributes.</a:t>
            </a:r>
          </a:p>
        </p:txBody>
      </p:sp>
      <p:sp>
        <p:nvSpPr>
          <p:cNvPr id="7" name="Rectangle 6"/>
          <p:cNvSpPr/>
          <p:nvPr/>
        </p:nvSpPr>
        <p:spPr bwMode="auto">
          <a:xfrm>
            <a:off x="914400" y="2362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Open</a:t>
            </a:r>
          </a:p>
        </p:txBody>
      </p:sp>
      <p:sp>
        <p:nvSpPr>
          <p:cNvPr id="8" name="Rectangle 7"/>
          <p:cNvSpPr/>
          <p:nvPr/>
        </p:nvSpPr>
        <p:spPr bwMode="auto">
          <a:xfrm>
            <a:off x="6477000" y="33528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Closing</a:t>
            </a:r>
          </a:p>
        </p:txBody>
      </p:sp>
      <p:sp>
        <p:nvSpPr>
          <p:cNvPr id="9" name="Rectangle 8"/>
          <p:cNvSpPr/>
          <p:nvPr/>
        </p:nvSpPr>
        <p:spPr bwMode="auto">
          <a:xfrm>
            <a:off x="3048000" y="33528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Opening</a:t>
            </a:r>
          </a:p>
        </p:txBody>
      </p:sp>
      <p:sp>
        <p:nvSpPr>
          <p:cNvPr id="10" name="Rectangle 9"/>
          <p:cNvSpPr/>
          <p:nvPr/>
        </p:nvSpPr>
        <p:spPr bwMode="auto">
          <a:xfrm>
            <a:off x="4800600" y="2362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Closed</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8" accel="50000" decel="5000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0-#ppt_w/2"/>
                                          </p:val>
                                        </p:tav>
                                        <p:tav tm="100000">
                                          <p:val>
                                            <p:strVal val="#ppt_x"/>
                                          </p:val>
                                        </p:tav>
                                      </p:tavLst>
                                    </p:anim>
                                    <p:anim calcmode="lin" valueType="num">
                                      <p:cBhvr additive="base">
                                        <p:cTn id="16"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9" grpId="0" animBg="1"/>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Title 1"/>
          <p:cNvSpPr>
            <a:spLocks noGrp="1"/>
          </p:cNvSpPr>
          <p:nvPr>
            <p:ph type="title"/>
          </p:nvPr>
        </p:nvSpPr>
        <p:spPr/>
        <p:txBody>
          <a:bodyPr/>
          <a:lstStyle/>
          <a:p>
            <a:r>
              <a:rPr lang="en-US" smtClean="0"/>
              <a:t>Transitions</a:t>
            </a:r>
          </a:p>
        </p:txBody>
      </p:sp>
      <p:sp>
        <p:nvSpPr>
          <p:cNvPr id="104451" name="Content Placeholder 2"/>
          <p:cNvSpPr>
            <a:spLocks noGrp="1"/>
          </p:cNvSpPr>
          <p:nvPr>
            <p:ph idx="1"/>
          </p:nvPr>
        </p:nvSpPr>
        <p:spPr>
          <a:xfrm>
            <a:off x="762000" y="1219200"/>
            <a:ext cx="6629400" cy="5105400"/>
          </a:xfrm>
        </p:spPr>
        <p:txBody>
          <a:bodyPr/>
          <a:lstStyle/>
          <a:p>
            <a:pPr marL="0" indent="0"/>
            <a:r>
              <a:rPr lang="en-US" dirty="0" smtClean="0"/>
              <a:t>A </a:t>
            </a:r>
            <a:r>
              <a:rPr lang="en-US" i="1" dirty="0" smtClean="0"/>
              <a:t>transition </a:t>
            </a:r>
            <a:r>
              <a:rPr lang="en-US" dirty="0" smtClean="0"/>
              <a:t>is a change from one state to another (possibly the same) state.</a:t>
            </a:r>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p:txBody>
      </p:sp>
      <p:sp>
        <p:nvSpPr>
          <p:cNvPr id="5" name="Rectangle 4"/>
          <p:cNvSpPr/>
          <p:nvPr/>
        </p:nvSpPr>
        <p:spPr bwMode="auto">
          <a:xfrm>
            <a:off x="4953000" y="22860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Open</a:t>
            </a:r>
          </a:p>
        </p:txBody>
      </p:sp>
      <p:sp>
        <p:nvSpPr>
          <p:cNvPr id="6" name="Rectangle 5"/>
          <p:cNvSpPr/>
          <p:nvPr/>
        </p:nvSpPr>
        <p:spPr bwMode="auto">
          <a:xfrm>
            <a:off x="6477000" y="33528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Closing</a:t>
            </a:r>
          </a:p>
        </p:txBody>
      </p:sp>
      <p:cxnSp>
        <p:nvCxnSpPr>
          <p:cNvPr id="9" name="Shape 8"/>
          <p:cNvCxnSpPr>
            <a:stCxn id="5" idx="3"/>
            <a:endCxn id="6" idx="0"/>
          </p:cNvCxnSpPr>
          <p:nvPr/>
        </p:nvCxnSpPr>
        <p:spPr bwMode="auto">
          <a:xfrm>
            <a:off x="6934200" y="2476500"/>
            <a:ext cx="533400" cy="876300"/>
          </a:xfrm>
          <a:prstGeom prst="bentConnector2">
            <a:avLst/>
          </a:prstGeom>
          <a:solidFill>
            <a:schemeClr val="accent1"/>
          </a:solidFill>
          <a:ln w="25400" cap="flat" cmpd="sng" algn="ctr">
            <a:solidFill>
              <a:schemeClr val="tx1"/>
            </a:solidFill>
            <a:prstDash val="solid"/>
            <a:round/>
            <a:headEnd type="none" w="med" len="med"/>
            <a:tailEnd type="arrow"/>
          </a:ln>
          <a:effectLst/>
        </p:spPr>
      </p:cxnSp>
      <p:sp>
        <p:nvSpPr>
          <p:cNvPr id="13" name="Rectangle 12"/>
          <p:cNvSpPr/>
          <p:nvPr/>
        </p:nvSpPr>
        <p:spPr bwMode="auto">
          <a:xfrm>
            <a:off x="2133600" y="44196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In Credit</a:t>
            </a:r>
          </a:p>
        </p:txBody>
      </p:sp>
      <p:cxnSp>
        <p:nvCxnSpPr>
          <p:cNvPr id="15" name="Shape 14"/>
          <p:cNvCxnSpPr>
            <a:stCxn id="13" idx="0"/>
          </p:cNvCxnSpPr>
          <p:nvPr/>
        </p:nvCxnSpPr>
        <p:spPr bwMode="auto">
          <a:xfrm rot="16200000" flipH="1">
            <a:off x="2895600" y="4648200"/>
            <a:ext cx="457200" cy="1588"/>
          </a:xfrm>
          <a:prstGeom prst="bentConnector5">
            <a:avLst>
              <a:gd name="adj1" fmla="val -111111"/>
              <a:gd name="adj2" fmla="val -76775819"/>
              <a:gd name="adj3" fmla="val 191667"/>
            </a:avLst>
          </a:prstGeom>
          <a:solidFill>
            <a:schemeClr val="accent1"/>
          </a:solidFill>
          <a:ln w="25400" cap="flat" cmpd="sng" algn="ctr">
            <a:solidFill>
              <a:schemeClr val="tx1"/>
            </a:solidFill>
            <a:prstDash val="solid"/>
            <a:round/>
            <a:headEnd type="none" w="med" len="med"/>
            <a:tailEnd type="arrow"/>
          </a:ln>
          <a:effectLst/>
        </p:spPr>
      </p:cxn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Each Use Case is a Feature</a:t>
            </a:r>
            <a:endParaRPr lang="en-US" dirty="0"/>
          </a:p>
        </p:txBody>
      </p:sp>
      <p:sp>
        <p:nvSpPr>
          <p:cNvPr id="3" name="Content Placeholder 2"/>
          <p:cNvSpPr>
            <a:spLocks noGrp="1"/>
          </p:cNvSpPr>
          <p:nvPr>
            <p:ph idx="1"/>
          </p:nvPr>
        </p:nvSpPr>
        <p:spPr/>
        <p:txBody>
          <a:bodyPr/>
          <a:lstStyle/>
          <a:p>
            <a:r>
              <a:rPr lang="en-US" dirty="0" smtClean="0"/>
              <a:t>	Features				Functions</a:t>
            </a:r>
            <a:endParaRPr lang="en-US" dirty="0"/>
          </a:p>
        </p:txBody>
      </p:sp>
      <p:sp>
        <p:nvSpPr>
          <p:cNvPr id="4" name="Oval 18"/>
          <p:cNvSpPr>
            <a:spLocks noChangeAspect="1" noChangeArrowheads="1"/>
          </p:cNvSpPr>
          <p:nvPr/>
        </p:nvSpPr>
        <p:spPr bwMode="auto">
          <a:xfrm>
            <a:off x="7213372" y="5173404"/>
            <a:ext cx="991075" cy="693996"/>
          </a:xfrm>
          <a:prstGeom prst="ellipse">
            <a:avLst/>
          </a:prstGeom>
          <a:solidFill>
            <a:srgbClr val="8CF4EA"/>
          </a:solidFill>
          <a:ln w="9525">
            <a:solidFill>
              <a:srgbClr val="000000"/>
            </a:solidFill>
            <a:round/>
            <a:headEnd/>
            <a:tailEnd/>
          </a:ln>
        </p:spPr>
        <p:txBody>
          <a:bodyPr wrap="square" lIns="173736" tIns="82296" rIns="173736" bIns="82296" anchor="ctr">
            <a:prstTxWarp prst="textNoShape">
              <a:avLst/>
            </a:prstTxWarp>
            <a:spAutoFit/>
          </a:bodyPr>
          <a:lstStyle/>
          <a:p>
            <a:endParaRPr lang="en-US" sz="1600"/>
          </a:p>
        </p:txBody>
      </p:sp>
      <p:sp>
        <p:nvSpPr>
          <p:cNvPr id="5" name="Text Box 28"/>
          <p:cNvSpPr txBox="1">
            <a:spLocks noChangeAspect="1" noChangeArrowheads="1"/>
          </p:cNvSpPr>
          <p:nvPr/>
        </p:nvSpPr>
        <p:spPr bwMode="auto">
          <a:xfrm>
            <a:off x="7087111" y="5206424"/>
            <a:ext cx="1301855" cy="584776"/>
          </a:xfrm>
          <a:prstGeom prst="rect">
            <a:avLst/>
          </a:prstGeom>
          <a:noFill/>
          <a:ln w="28575">
            <a:noFill/>
            <a:miter lim="800000"/>
            <a:headEnd/>
            <a:tailEnd/>
          </a:ln>
        </p:spPr>
        <p:txBody>
          <a:bodyPr wrap="square" anchor="ctr">
            <a:prstTxWarp prst="textNoShape">
              <a:avLst/>
            </a:prstTxWarp>
            <a:spAutoFit/>
          </a:bodyPr>
          <a:lstStyle/>
          <a:p>
            <a:pPr algn="ctr" eaLnBrk="1" hangingPunct="1"/>
            <a:r>
              <a:rPr lang="en-US" sz="1600" dirty="0">
                <a:solidFill>
                  <a:srgbClr val="000000"/>
                </a:solidFill>
                <a:latin typeface="Cambria" charset="0"/>
                <a:ea typeface="Times New Roman" charset="0"/>
                <a:cs typeface="Times New Roman" charset="0"/>
              </a:rPr>
              <a:t>Move </a:t>
            </a:r>
          </a:p>
          <a:p>
            <a:pPr algn="ctr" eaLnBrk="1" hangingPunct="1"/>
            <a:r>
              <a:rPr lang="en-US" sz="1600" dirty="0">
                <a:solidFill>
                  <a:srgbClr val="000000"/>
                </a:solidFill>
                <a:latin typeface="Cambria" charset="0"/>
                <a:ea typeface="Times New Roman" charset="0"/>
                <a:cs typeface="Times New Roman" charset="0"/>
              </a:rPr>
              <a:t>Elevator</a:t>
            </a:r>
          </a:p>
        </p:txBody>
      </p:sp>
      <p:grpSp>
        <p:nvGrpSpPr>
          <p:cNvPr id="6" name="Group 57"/>
          <p:cNvGrpSpPr>
            <a:grpSpLocks/>
          </p:cNvGrpSpPr>
          <p:nvPr/>
        </p:nvGrpSpPr>
        <p:grpSpPr bwMode="auto">
          <a:xfrm>
            <a:off x="6858511" y="3373964"/>
            <a:ext cx="1904489" cy="893235"/>
            <a:chOff x="4861411" y="4052184"/>
            <a:chExt cx="1517630" cy="606999"/>
          </a:xfrm>
        </p:grpSpPr>
        <p:sp>
          <p:nvSpPr>
            <p:cNvPr id="7" name="Oval 20"/>
            <p:cNvSpPr>
              <a:spLocks noChangeAspect="1" noChangeArrowheads="1"/>
            </p:cNvSpPr>
            <p:nvPr/>
          </p:nvSpPr>
          <p:spPr bwMode="auto">
            <a:xfrm>
              <a:off x="5216132" y="4079026"/>
              <a:ext cx="828321" cy="580157"/>
            </a:xfrm>
            <a:prstGeom prst="ellipse">
              <a:avLst/>
            </a:prstGeom>
            <a:solidFill>
              <a:srgbClr val="8CF4EA"/>
            </a:solidFill>
            <a:ln w="9525">
              <a:solidFill>
                <a:srgbClr val="000000"/>
              </a:solidFill>
              <a:round/>
              <a:headEnd/>
              <a:tailEnd/>
            </a:ln>
          </p:spPr>
          <p:txBody>
            <a:bodyPr lIns="173736" tIns="82296" rIns="173736" bIns="82296" anchor="ctr">
              <a:prstTxWarp prst="textNoShape">
                <a:avLst/>
              </a:prstTxWarp>
              <a:spAutoFit/>
            </a:bodyPr>
            <a:lstStyle/>
            <a:p>
              <a:endParaRPr lang="en-US" sz="1600"/>
            </a:p>
          </p:txBody>
        </p:sp>
        <p:sp>
          <p:nvSpPr>
            <p:cNvPr id="8" name="Text Box 38"/>
            <p:cNvSpPr txBox="1">
              <a:spLocks noChangeAspect="1" noChangeArrowheads="1"/>
            </p:cNvSpPr>
            <p:nvPr/>
          </p:nvSpPr>
          <p:spPr bwMode="auto">
            <a:xfrm>
              <a:off x="4861411" y="4052184"/>
              <a:ext cx="1517630" cy="584993"/>
            </a:xfrm>
            <a:prstGeom prst="rect">
              <a:avLst/>
            </a:prstGeom>
            <a:noFill/>
            <a:ln w="28575">
              <a:noFill/>
              <a:miter lim="800000"/>
              <a:headEnd/>
              <a:tailEnd/>
            </a:ln>
          </p:spPr>
          <p:txBody>
            <a:bodyPr anchor="ctr">
              <a:prstTxWarp prst="textNoShape">
                <a:avLst/>
              </a:prstTxWarp>
              <a:spAutoFit/>
            </a:bodyPr>
            <a:lstStyle/>
            <a:p>
              <a:pPr algn="ctr" eaLnBrk="1" hangingPunct="1"/>
              <a:r>
                <a:rPr lang="en-US" sz="1600" dirty="0">
                  <a:solidFill>
                    <a:srgbClr val="000000"/>
                  </a:solidFill>
                  <a:latin typeface="Cambria" charset="0"/>
                  <a:ea typeface="Times New Roman" charset="0"/>
                  <a:cs typeface="Times New Roman" charset="0"/>
                </a:rPr>
                <a:t>Stop</a:t>
              </a:r>
              <a:br>
                <a:rPr lang="en-US" sz="1600" dirty="0">
                  <a:solidFill>
                    <a:srgbClr val="000000"/>
                  </a:solidFill>
                  <a:latin typeface="Cambria" charset="0"/>
                  <a:ea typeface="Times New Roman" charset="0"/>
                  <a:cs typeface="Times New Roman" charset="0"/>
                </a:rPr>
              </a:br>
              <a:r>
                <a:rPr lang="en-US" sz="1600" dirty="0">
                  <a:solidFill>
                    <a:srgbClr val="000000"/>
                  </a:solidFill>
                  <a:latin typeface="Cambria" charset="0"/>
                  <a:ea typeface="Times New Roman" charset="0"/>
                  <a:cs typeface="Times New Roman" charset="0"/>
                </a:rPr>
                <a:t>Elevator </a:t>
              </a:r>
              <a:endParaRPr lang="en-US" sz="1600" dirty="0">
                <a:solidFill>
                  <a:srgbClr val="000000"/>
                </a:solidFill>
                <a:latin typeface="Cambria" charset="0"/>
                <a:ea typeface="Cambria" charset="0"/>
                <a:cs typeface="Cambria" charset="0"/>
              </a:endParaRPr>
            </a:p>
          </p:txBody>
        </p:sp>
      </p:grpSp>
      <p:sp>
        <p:nvSpPr>
          <p:cNvPr id="10" name="Oval 16"/>
          <p:cNvSpPr>
            <a:spLocks noChangeAspect="1" noChangeArrowheads="1"/>
          </p:cNvSpPr>
          <p:nvPr/>
        </p:nvSpPr>
        <p:spPr bwMode="auto">
          <a:xfrm>
            <a:off x="5563111" y="2209800"/>
            <a:ext cx="1492019" cy="779525"/>
          </a:xfrm>
          <a:prstGeom prst="ellipse">
            <a:avLst/>
          </a:prstGeom>
          <a:solidFill>
            <a:srgbClr val="8CF4EA"/>
          </a:solidFill>
          <a:ln w="9525">
            <a:solidFill>
              <a:srgbClr val="000000"/>
            </a:solidFill>
            <a:round/>
            <a:headEnd/>
            <a:tailEnd/>
          </a:ln>
        </p:spPr>
        <p:txBody>
          <a:bodyPr wrap="square" lIns="173736" tIns="82296" rIns="173736" bIns="82296" anchor="ctr">
            <a:prstTxWarp prst="textNoShape">
              <a:avLst/>
            </a:prstTxWarp>
            <a:spAutoFit/>
          </a:bodyPr>
          <a:lstStyle/>
          <a:p>
            <a:pPr algn="ctr" eaLnBrk="1" hangingPunct="1"/>
            <a:endParaRPr lang="en-US" sz="1600">
              <a:solidFill>
                <a:srgbClr val="000000"/>
              </a:solidFill>
              <a:latin typeface="Book Antiqua" charset="0"/>
              <a:ea typeface="Times New Roman" charset="0"/>
              <a:cs typeface="Times New Roman" charset="0"/>
            </a:endParaRPr>
          </a:p>
        </p:txBody>
      </p:sp>
      <p:sp>
        <p:nvSpPr>
          <p:cNvPr id="11" name="Oval 17"/>
          <p:cNvSpPr>
            <a:spLocks noChangeAspect="1" noChangeArrowheads="1"/>
          </p:cNvSpPr>
          <p:nvPr/>
        </p:nvSpPr>
        <p:spPr bwMode="auto">
          <a:xfrm>
            <a:off x="5791710" y="3300191"/>
            <a:ext cx="1146036" cy="738409"/>
          </a:xfrm>
          <a:prstGeom prst="ellipse">
            <a:avLst/>
          </a:prstGeom>
          <a:solidFill>
            <a:srgbClr val="8CF4EA"/>
          </a:solidFill>
          <a:ln w="9525">
            <a:solidFill>
              <a:srgbClr val="000000"/>
            </a:solidFill>
            <a:round/>
            <a:headEnd/>
            <a:tailEnd/>
          </a:ln>
        </p:spPr>
        <p:txBody>
          <a:bodyPr wrap="square" lIns="173736" tIns="82296" rIns="173736" bIns="82296" anchor="ctr">
            <a:prstTxWarp prst="textNoShape">
              <a:avLst/>
            </a:prstTxWarp>
            <a:spAutoFit/>
          </a:bodyPr>
          <a:lstStyle/>
          <a:p>
            <a:pPr algn="ctr" eaLnBrk="1" hangingPunct="1"/>
            <a:endParaRPr lang="en-US" sz="1600">
              <a:solidFill>
                <a:srgbClr val="000000"/>
              </a:solidFill>
              <a:latin typeface="Book Antiqua" charset="0"/>
              <a:ea typeface="Times New Roman" charset="0"/>
              <a:cs typeface="Times New Roman" charset="0"/>
            </a:endParaRPr>
          </a:p>
        </p:txBody>
      </p:sp>
      <p:sp>
        <p:nvSpPr>
          <p:cNvPr id="12" name="Oval 19"/>
          <p:cNvSpPr>
            <a:spLocks noChangeAspect="1" noChangeArrowheads="1"/>
          </p:cNvSpPr>
          <p:nvPr/>
        </p:nvSpPr>
        <p:spPr bwMode="auto">
          <a:xfrm>
            <a:off x="5334511" y="4469626"/>
            <a:ext cx="1907539" cy="940574"/>
          </a:xfrm>
          <a:prstGeom prst="ellipse">
            <a:avLst/>
          </a:prstGeom>
          <a:solidFill>
            <a:srgbClr val="8CF4EA"/>
          </a:solidFill>
          <a:ln w="9525">
            <a:solidFill>
              <a:srgbClr val="000000"/>
            </a:solidFill>
            <a:round/>
            <a:headEnd/>
            <a:tailEnd/>
          </a:ln>
        </p:spPr>
        <p:txBody>
          <a:bodyPr wrap="square" lIns="173736" tIns="82296" rIns="173736" bIns="82296" anchor="ctr">
            <a:prstTxWarp prst="textNoShape">
              <a:avLst/>
            </a:prstTxWarp>
            <a:spAutoFit/>
          </a:bodyPr>
          <a:lstStyle/>
          <a:p>
            <a:endParaRPr lang="en-US" sz="1600"/>
          </a:p>
        </p:txBody>
      </p:sp>
      <p:sp>
        <p:nvSpPr>
          <p:cNvPr id="15" name="Text Box 25"/>
          <p:cNvSpPr txBox="1">
            <a:spLocks noChangeAspect="1" noChangeArrowheads="1"/>
          </p:cNvSpPr>
          <p:nvPr/>
        </p:nvSpPr>
        <p:spPr bwMode="auto">
          <a:xfrm>
            <a:off x="5715511" y="2293732"/>
            <a:ext cx="1292650" cy="584776"/>
          </a:xfrm>
          <a:prstGeom prst="rect">
            <a:avLst/>
          </a:prstGeom>
          <a:noFill/>
          <a:ln w="28575">
            <a:noFill/>
            <a:miter lim="800000"/>
            <a:headEnd/>
            <a:tailEnd/>
          </a:ln>
        </p:spPr>
        <p:txBody>
          <a:bodyPr wrap="square" anchor="ctr">
            <a:prstTxWarp prst="textNoShape">
              <a:avLst/>
            </a:prstTxWarp>
            <a:spAutoFit/>
          </a:bodyPr>
          <a:lstStyle/>
          <a:p>
            <a:pPr algn="ctr" eaLnBrk="1" hangingPunct="1"/>
            <a:r>
              <a:rPr lang="en-US" sz="1600" dirty="0">
                <a:solidFill>
                  <a:srgbClr val="000000"/>
                </a:solidFill>
                <a:latin typeface="Cambria" charset="0"/>
                <a:ea typeface="Times New Roman" charset="0"/>
                <a:cs typeface="Times New Roman" charset="0"/>
              </a:rPr>
              <a:t>Initiate </a:t>
            </a:r>
          </a:p>
          <a:p>
            <a:pPr algn="ctr" eaLnBrk="1" hangingPunct="1"/>
            <a:r>
              <a:rPr lang="en-US" sz="1600" dirty="0">
                <a:solidFill>
                  <a:srgbClr val="000000"/>
                </a:solidFill>
                <a:latin typeface="Cambria" charset="0"/>
                <a:ea typeface="Times New Roman" charset="0"/>
                <a:cs typeface="Times New Roman" charset="0"/>
              </a:rPr>
              <a:t>Close Door</a:t>
            </a:r>
          </a:p>
        </p:txBody>
      </p:sp>
      <p:sp>
        <p:nvSpPr>
          <p:cNvPr id="16" name="Text Box 26"/>
          <p:cNvSpPr txBox="1">
            <a:spLocks noChangeAspect="1" noChangeArrowheads="1"/>
          </p:cNvSpPr>
          <p:nvPr/>
        </p:nvSpPr>
        <p:spPr bwMode="auto">
          <a:xfrm>
            <a:off x="5791711" y="4572000"/>
            <a:ext cx="995946" cy="830997"/>
          </a:xfrm>
          <a:prstGeom prst="rect">
            <a:avLst/>
          </a:prstGeom>
          <a:noFill/>
          <a:ln w="28575">
            <a:noFill/>
            <a:miter lim="800000"/>
            <a:headEnd/>
            <a:tailEnd/>
          </a:ln>
        </p:spPr>
        <p:txBody>
          <a:bodyPr anchor="ctr">
            <a:prstTxWarp prst="textNoShape">
              <a:avLst/>
            </a:prstTxWarp>
            <a:spAutoFit/>
          </a:bodyPr>
          <a:lstStyle/>
          <a:p>
            <a:pPr algn="ctr" eaLnBrk="1" hangingPunct="1"/>
            <a:r>
              <a:rPr lang="en-US" sz="1600" dirty="0">
                <a:solidFill>
                  <a:srgbClr val="000000"/>
                </a:solidFill>
                <a:latin typeface="Cambria" charset="0"/>
                <a:ea typeface="Times New Roman" charset="0"/>
                <a:cs typeface="Times New Roman" charset="0"/>
              </a:rPr>
              <a:t>Initiate </a:t>
            </a:r>
          </a:p>
          <a:p>
            <a:pPr algn="ctr" eaLnBrk="1" hangingPunct="1"/>
            <a:r>
              <a:rPr lang="en-US" sz="1600" dirty="0">
                <a:solidFill>
                  <a:srgbClr val="000000"/>
                </a:solidFill>
                <a:latin typeface="Cambria" charset="0"/>
                <a:ea typeface="Times New Roman" charset="0"/>
                <a:cs typeface="Times New Roman" charset="0"/>
              </a:rPr>
              <a:t>Open Door</a:t>
            </a:r>
          </a:p>
        </p:txBody>
      </p:sp>
      <p:sp>
        <p:nvSpPr>
          <p:cNvPr id="24" name="Text Box 53"/>
          <p:cNvSpPr txBox="1">
            <a:spLocks noChangeAspect="1" noChangeArrowheads="1"/>
          </p:cNvSpPr>
          <p:nvPr/>
        </p:nvSpPr>
        <p:spPr bwMode="auto">
          <a:xfrm>
            <a:off x="5715511" y="3306245"/>
            <a:ext cx="1187728" cy="584776"/>
          </a:xfrm>
          <a:prstGeom prst="rect">
            <a:avLst/>
          </a:prstGeom>
          <a:noFill/>
          <a:ln w="28575">
            <a:noFill/>
            <a:miter lim="800000"/>
            <a:headEnd/>
            <a:tailEnd/>
          </a:ln>
        </p:spPr>
        <p:txBody>
          <a:bodyPr wrap="square" anchor="ctr">
            <a:prstTxWarp prst="textNoShape">
              <a:avLst/>
            </a:prstTxWarp>
            <a:spAutoFit/>
          </a:bodyPr>
          <a:lstStyle/>
          <a:p>
            <a:pPr algn="ctr" eaLnBrk="1" hangingPunct="1"/>
            <a:r>
              <a:rPr lang="en-US" sz="1600" dirty="0">
                <a:solidFill>
                  <a:srgbClr val="000000"/>
                </a:solidFill>
                <a:latin typeface="Cambria" charset="0"/>
                <a:ea typeface="Times New Roman" charset="0"/>
                <a:cs typeface="Times New Roman" charset="0"/>
              </a:rPr>
              <a:t>Request </a:t>
            </a:r>
          </a:p>
          <a:p>
            <a:pPr algn="ctr" eaLnBrk="1" hangingPunct="1"/>
            <a:r>
              <a:rPr lang="en-US" sz="1600" dirty="0">
                <a:solidFill>
                  <a:srgbClr val="000000"/>
                </a:solidFill>
                <a:latin typeface="Cambria" charset="0"/>
                <a:ea typeface="Times New Roman" charset="0"/>
                <a:cs typeface="Times New Roman" charset="0"/>
              </a:rPr>
              <a:t>Elevator</a:t>
            </a:r>
          </a:p>
        </p:txBody>
      </p:sp>
      <p:sp>
        <p:nvSpPr>
          <p:cNvPr id="25" name="Rectangle 24"/>
          <p:cNvSpPr>
            <a:spLocks noChangeAspect="1" noChangeArrowheads="1"/>
          </p:cNvSpPr>
          <p:nvPr/>
        </p:nvSpPr>
        <p:spPr bwMode="auto">
          <a:xfrm>
            <a:off x="838711" y="2057400"/>
            <a:ext cx="3429000" cy="4038600"/>
          </a:xfrm>
          <a:prstGeom prst="rect">
            <a:avLst/>
          </a:prstGeom>
          <a:noFill/>
          <a:ln w="9525">
            <a:solidFill>
              <a:srgbClr val="000000"/>
            </a:solidFill>
            <a:miter lim="800000"/>
            <a:headEnd/>
            <a:tailEnd/>
          </a:ln>
        </p:spPr>
        <p:txBody>
          <a:bodyPr wrap="square" lIns="173736" tIns="82296" rIns="173736" bIns="82296" anchor="ctr">
            <a:prstTxWarp prst="textNoShape">
              <a:avLst/>
            </a:prstTxWarp>
            <a:spAutoFit/>
          </a:bodyPr>
          <a:lstStyle/>
          <a:p>
            <a:endParaRPr lang="en-US"/>
          </a:p>
        </p:txBody>
      </p:sp>
      <p:sp>
        <p:nvSpPr>
          <p:cNvPr id="26" name="Oval 18"/>
          <p:cNvSpPr>
            <a:spLocks noChangeAspect="1" noChangeArrowheads="1"/>
          </p:cNvSpPr>
          <p:nvPr/>
        </p:nvSpPr>
        <p:spPr bwMode="auto">
          <a:xfrm>
            <a:off x="1520673" y="4826116"/>
            <a:ext cx="2002500" cy="968447"/>
          </a:xfrm>
          <a:prstGeom prst="ellipse">
            <a:avLst/>
          </a:prstGeom>
          <a:solidFill>
            <a:srgbClr val="8CF4EA"/>
          </a:solidFill>
          <a:ln w="9525">
            <a:solidFill>
              <a:srgbClr val="000000"/>
            </a:solidFill>
            <a:round/>
            <a:headEnd/>
            <a:tailEnd/>
          </a:ln>
        </p:spPr>
        <p:txBody>
          <a:bodyPr wrap="square" lIns="173736" tIns="82296" rIns="173736" bIns="82296" anchor="ctr" anchorCtr="1">
            <a:prstTxWarp prst="textNoShape">
              <a:avLst/>
            </a:prstTxWarp>
            <a:spAutoFit/>
          </a:bodyPr>
          <a:lstStyle/>
          <a:p>
            <a:pPr algn="ctr"/>
            <a:r>
              <a:rPr lang="en-US" dirty="0" smtClean="0"/>
              <a:t>Order Elevator </a:t>
            </a:r>
            <a:endParaRPr lang="en-US" dirty="0"/>
          </a:p>
        </p:txBody>
      </p:sp>
      <p:sp>
        <p:nvSpPr>
          <p:cNvPr id="28" name="Oval 17"/>
          <p:cNvSpPr>
            <a:spLocks noChangeAspect="1" noChangeArrowheads="1"/>
          </p:cNvSpPr>
          <p:nvPr/>
        </p:nvSpPr>
        <p:spPr bwMode="auto">
          <a:xfrm>
            <a:off x="1520673" y="2286349"/>
            <a:ext cx="2002500" cy="1058869"/>
          </a:xfrm>
          <a:prstGeom prst="ellipse">
            <a:avLst/>
          </a:prstGeom>
          <a:solidFill>
            <a:srgbClr val="8CF4EA"/>
          </a:solidFill>
          <a:ln w="9525">
            <a:solidFill>
              <a:srgbClr val="000000"/>
            </a:solidFill>
            <a:round/>
            <a:headEnd/>
            <a:tailEnd/>
          </a:ln>
        </p:spPr>
        <p:txBody>
          <a:bodyPr wrap="square" lIns="173736" tIns="82296" rIns="173736" bIns="82296" anchor="ctr">
            <a:prstTxWarp prst="textNoShape">
              <a:avLst/>
            </a:prstTxWarp>
            <a:spAutoFit/>
          </a:bodyPr>
          <a:lstStyle/>
          <a:p>
            <a:pPr algn="ctr" eaLnBrk="1" hangingPunct="1"/>
            <a:r>
              <a:rPr lang="en-US" sz="2000" dirty="0">
                <a:solidFill>
                  <a:srgbClr val="000000"/>
                </a:solidFill>
                <a:latin typeface="Cambria" charset="0"/>
                <a:ea typeface="Times New Roman" charset="0"/>
                <a:cs typeface="Times New Roman" charset="0"/>
              </a:rPr>
              <a:t>Request </a:t>
            </a:r>
          </a:p>
          <a:p>
            <a:pPr algn="ctr" eaLnBrk="1" hangingPunct="1"/>
            <a:r>
              <a:rPr lang="en-US" sz="2000" dirty="0">
                <a:solidFill>
                  <a:srgbClr val="000000"/>
                </a:solidFill>
                <a:latin typeface="Cambria" charset="0"/>
                <a:ea typeface="Times New Roman" charset="0"/>
                <a:cs typeface="Times New Roman" charset="0"/>
              </a:rPr>
              <a:t>Elevator</a:t>
            </a:r>
          </a:p>
        </p:txBody>
      </p:sp>
      <p:sp>
        <p:nvSpPr>
          <p:cNvPr id="29" name="Oval 19"/>
          <p:cNvSpPr>
            <a:spLocks noChangeAspect="1" noChangeArrowheads="1"/>
          </p:cNvSpPr>
          <p:nvPr/>
        </p:nvSpPr>
        <p:spPr bwMode="auto">
          <a:xfrm>
            <a:off x="1520673" y="3594569"/>
            <a:ext cx="2002500" cy="854117"/>
          </a:xfrm>
          <a:prstGeom prst="ellipse">
            <a:avLst/>
          </a:prstGeom>
          <a:solidFill>
            <a:srgbClr val="8CF4EA"/>
          </a:solidFill>
          <a:ln w="9525">
            <a:solidFill>
              <a:srgbClr val="000000"/>
            </a:solidFill>
            <a:round/>
            <a:headEnd/>
            <a:tailEnd/>
          </a:ln>
        </p:spPr>
        <p:txBody>
          <a:bodyPr wrap="square" lIns="173736" tIns="82296" rIns="173736" bIns="82296" anchor="ctr">
            <a:prstTxWarp prst="textNoShape">
              <a:avLst/>
            </a:prstTxWarp>
            <a:spAutoFit/>
          </a:bodyPr>
          <a:lstStyle/>
          <a:p>
            <a:pPr algn="ctr" eaLnBrk="1" hangingPunct="1"/>
            <a:r>
              <a:rPr lang="en-US" sz="2000" dirty="0">
                <a:solidFill>
                  <a:srgbClr val="000000"/>
                </a:solidFill>
                <a:latin typeface="Cambria" charset="0"/>
                <a:ea typeface="Times New Roman" charset="0"/>
                <a:cs typeface="Times New Roman" charset="0"/>
              </a:rPr>
              <a:t>Initiate </a:t>
            </a:r>
          </a:p>
          <a:p>
            <a:pPr algn="ctr" eaLnBrk="1" hangingPunct="1"/>
            <a:r>
              <a:rPr lang="en-US" sz="2000" dirty="0">
                <a:solidFill>
                  <a:srgbClr val="000000"/>
                </a:solidFill>
                <a:latin typeface="Cambria" charset="0"/>
                <a:ea typeface="Times New Roman" charset="0"/>
                <a:cs typeface="Times New Roman" charset="0"/>
              </a:rPr>
              <a:t>Open Door</a:t>
            </a:r>
          </a:p>
        </p:txBody>
      </p:sp>
      <p:sp>
        <p:nvSpPr>
          <p:cNvPr id="30" name="Rectangle 29"/>
          <p:cNvSpPr>
            <a:spLocks noChangeAspect="1" noChangeArrowheads="1"/>
          </p:cNvSpPr>
          <p:nvPr/>
        </p:nvSpPr>
        <p:spPr bwMode="auto">
          <a:xfrm>
            <a:off x="5105911" y="2057400"/>
            <a:ext cx="3429000" cy="4038600"/>
          </a:xfrm>
          <a:prstGeom prst="rect">
            <a:avLst/>
          </a:prstGeom>
          <a:noFill/>
          <a:ln w="9525">
            <a:solidFill>
              <a:srgbClr val="000000"/>
            </a:solidFill>
            <a:miter lim="800000"/>
            <a:headEnd/>
            <a:tailEnd/>
          </a:ln>
        </p:spPr>
        <p:txBody>
          <a:bodyPr wrap="square" lIns="173736" tIns="82296" rIns="173736" bIns="82296" anchor="ctr">
            <a:prstTxWarp prst="textNoShape">
              <a:avLst/>
            </a:prstTxWarp>
            <a:spAutoFit/>
          </a:bodyPr>
          <a:lstStyle/>
          <a:p>
            <a:endParaRPr lang="en-US"/>
          </a:p>
        </p:txBody>
      </p:sp>
      <p:sp>
        <p:nvSpPr>
          <p:cNvPr id="31" name="Rectangle 30"/>
          <p:cNvSpPr/>
          <p:nvPr/>
        </p:nvSpPr>
        <p:spPr>
          <a:xfrm>
            <a:off x="3429000" y="1066800"/>
            <a:ext cx="835761" cy="1015663"/>
          </a:xfrm>
          <a:prstGeom prst="rect">
            <a:avLst/>
          </a:prstGeom>
        </p:spPr>
        <p:txBody>
          <a:bodyPr wrap="none">
            <a:spAutoFit/>
          </a:bodyPr>
          <a:lstStyle/>
          <a:p>
            <a:r>
              <a:rPr lang="en-US" sz="6000" kern="0" dirty="0">
                <a:solidFill>
                  <a:srgbClr val="FF0000"/>
                </a:solidFill>
                <a:latin typeface="Zapf Dingbats"/>
                <a:ea typeface="Zapf Dingbats"/>
                <a:cs typeface="Zapf Dingbats"/>
              </a:rPr>
              <a:t>✔</a:t>
            </a:r>
            <a:endParaRPr lang="en-US" sz="6000" dirty="0">
              <a:solidFill>
                <a:srgbClr val="FF0000"/>
              </a:solidFill>
            </a:endParaRPr>
          </a:p>
        </p:txBody>
      </p:sp>
    </p:spTree>
    <p:extLst>
      <p:ext uri="{BB962C8B-B14F-4D97-AF65-F5344CB8AC3E}">
        <p14:creationId xmlns:p14="http://schemas.microsoft.com/office/powerpoint/2010/main" val="3913464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p:cNvPicPr>
            <a:picLocks noChangeAspect="1"/>
          </p:cNvPicPr>
          <p:nvPr/>
        </p:nvPicPr>
        <p:blipFill>
          <a:blip r:embed="rId2"/>
          <a:stretch>
            <a:fillRect/>
          </a:stretch>
        </p:blipFill>
        <p:spPr>
          <a:xfrm>
            <a:off x="243444" y="2819400"/>
            <a:ext cx="2042556" cy="3276600"/>
          </a:xfrm>
          <a:prstGeom prst="rect">
            <a:avLst/>
          </a:prstGeom>
        </p:spPr>
      </p:pic>
      <p:sp>
        <p:nvSpPr>
          <p:cNvPr id="103426" name="Title 1"/>
          <p:cNvSpPr>
            <a:spLocks noGrp="1"/>
          </p:cNvSpPr>
          <p:nvPr>
            <p:ph type="title"/>
          </p:nvPr>
        </p:nvSpPr>
        <p:spPr/>
        <p:txBody>
          <a:bodyPr/>
          <a:lstStyle/>
          <a:p>
            <a:r>
              <a:rPr lang="en-US" smtClean="0"/>
              <a:t>Events</a:t>
            </a:r>
          </a:p>
        </p:txBody>
      </p:sp>
      <p:sp>
        <p:nvSpPr>
          <p:cNvPr id="103427" name="Content Placeholder 2"/>
          <p:cNvSpPr>
            <a:spLocks noGrp="1"/>
          </p:cNvSpPr>
          <p:nvPr>
            <p:ph idx="1"/>
          </p:nvPr>
        </p:nvSpPr>
        <p:spPr/>
        <p:txBody>
          <a:bodyPr/>
          <a:lstStyle/>
          <a:p>
            <a:pPr marL="0" indent="0"/>
            <a:r>
              <a:rPr lang="en-US" dirty="0" smtClean="0"/>
              <a:t>An </a:t>
            </a:r>
            <a:r>
              <a:rPr lang="en-US" i="1" dirty="0" smtClean="0"/>
              <a:t>event </a:t>
            </a:r>
            <a:r>
              <a:rPr lang="en-US" dirty="0" smtClean="0"/>
              <a:t>is an abstraction of a real-world incident that causes the instance to move from one state to another.</a:t>
            </a:r>
          </a:p>
          <a:p>
            <a:pPr marL="0" indent="0"/>
            <a:endParaRPr lang="en-US" dirty="0" smtClean="0"/>
          </a:p>
          <a:p>
            <a:pPr marL="0" indent="0"/>
            <a:endParaRPr lang="en-US" dirty="0" smtClean="0"/>
          </a:p>
          <a:p>
            <a:pPr marL="0" indent="0"/>
            <a:endParaRPr lang="en-US" dirty="0" smtClean="0"/>
          </a:p>
        </p:txBody>
      </p:sp>
      <p:grpSp>
        <p:nvGrpSpPr>
          <p:cNvPr id="32" name="Group 31"/>
          <p:cNvGrpSpPr/>
          <p:nvPr/>
        </p:nvGrpSpPr>
        <p:grpSpPr>
          <a:xfrm>
            <a:off x="2209800" y="2514600"/>
            <a:ext cx="6777554" cy="2743200"/>
            <a:chOff x="1906313" y="2514600"/>
            <a:chExt cx="6777554" cy="2743200"/>
          </a:xfrm>
        </p:grpSpPr>
        <p:grpSp>
          <p:nvGrpSpPr>
            <p:cNvPr id="4" name="Group 3"/>
            <p:cNvGrpSpPr/>
            <p:nvPr/>
          </p:nvGrpSpPr>
          <p:grpSpPr>
            <a:xfrm>
              <a:off x="2438400" y="2514600"/>
              <a:ext cx="5410200" cy="2743200"/>
              <a:chOff x="3429000" y="1676400"/>
              <a:chExt cx="5410200" cy="2743200"/>
            </a:xfrm>
          </p:grpSpPr>
          <p:sp>
            <p:nvSpPr>
              <p:cNvPr id="5" name="Rectangle 4"/>
              <p:cNvSpPr/>
              <p:nvPr/>
            </p:nvSpPr>
            <p:spPr bwMode="auto">
              <a:xfrm>
                <a:off x="5334000" y="16764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Open</a:t>
                </a:r>
              </a:p>
            </p:txBody>
          </p:sp>
          <p:sp>
            <p:nvSpPr>
              <p:cNvPr id="6" name="Rectangle 5"/>
              <p:cNvSpPr/>
              <p:nvPr/>
            </p:nvSpPr>
            <p:spPr bwMode="auto">
              <a:xfrm>
                <a:off x="6858000" y="2743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Closing</a:t>
                </a:r>
              </a:p>
            </p:txBody>
          </p:sp>
          <p:sp>
            <p:nvSpPr>
              <p:cNvPr id="7" name="Rectangle 6"/>
              <p:cNvSpPr/>
              <p:nvPr/>
            </p:nvSpPr>
            <p:spPr bwMode="auto">
              <a:xfrm>
                <a:off x="3429000" y="2743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Opening</a:t>
                </a:r>
              </a:p>
            </p:txBody>
          </p:sp>
          <p:sp>
            <p:nvSpPr>
              <p:cNvPr id="8" name="Rectangle 7"/>
              <p:cNvSpPr/>
              <p:nvPr/>
            </p:nvSpPr>
            <p:spPr bwMode="auto">
              <a:xfrm>
                <a:off x="5334000" y="40386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Closed</a:t>
                </a:r>
              </a:p>
            </p:txBody>
          </p:sp>
          <p:cxnSp>
            <p:nvCxnSpPr>
              <p:cNvPr id="9" name="Shape 8"/>
              <p:cNvCxnSpPr>
                <a:stCxn id="5" idx="3"/>
                <a:endCxn id="6" idx="0"/>
              </p:cNvCxnSpPr>
              <p:nvPr/>
            </p:nvCxnSpPr>
            <p:spPr bwMode="auto">
              <a:xfrm>
                <a:off x="7315200" y="1866900"/>
                <a:ext cx="533400" cy="8763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10" name="Shape 9"/>
              <p:cNvCxnSpPr>
                <a:stCxn id="6" idx="2"/>
                <a:endCxn id="8" idx="3"/>
              </p:cNvCxnSpPr>
              <p:nvPr/>
            </p:nvCxnSpPr>
            <p:spPr bwMode="auto">
              <a:xfrm rot="5400000">
                <a:off x="7029450" y="3409950"/>
                <a:ext cx="1104900" cy="5334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11" name="Elbow Connector 12"/>
              <p:cNvCxnSpPr>
                <a:stCxn id="8" idx="1"/>
                <a:endCxn id="7" idx="2"/>
              </p:cNvCxnSpPr>
              <p:nvPr/>
            </p:nvCxnSpPr>
            <p:spPr bwMode="auto">
              <a:xfrm rot="10800000">
                <a:off x="4419600" y="3124200"/>
                <a:ext cx="914400" cy="11049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12" name="Shape 11"/>
              <p:cNvCxnSpPr>
                <a:stCxn id="7" idx="0"/>
                <a:endCxn id="5" idx="1"/>
              </p:cNvCxnSpPr>
              <p:nvPr/>
            </p:nvCxnSpPr>
            <p:spPr bwMode="auto">
              <a:xfrm rot="5400000" flipH="1" flipV="1">
                <a:off x="4438650" y="1847850"/>
                <a:ext cx="876300" cy="914400"/>
              </a:xfrm>
              <a:prstGeom prst="bentConnector2">
                <a:avLst/>
              </a:prstGeom>
              <a:solidFill>
                <a:schemeClr val="accent1"/>
              </a:solidFill>
              <a:ln w="25400" cap="flat" cmpd="sng" algn="ctr">
                <a:solidFill>
                  <a:schemeClr val="tx1"/>
                </a:solidFill>
                <a:prstDash val="solid"/>
                <a:round/>
                <a:headEnd type="none" w="med" len="med"/>
                <a:tailEnd type="arrow"/>
              </a:ln>
              <a:effectLst/>
            </p:spPr>
          </p:cxnSp>
        </p:grpSp>
        <p:sp>
          <p:nvSpPr>
            <p:cNvPr id="13" name="TextBox 12"/>
            <p:cNvSpPr txBox="1"/>
            <p:nvPr/>
          </p:nvSpPr>
          <p:spPr>
            <a:xfrm>
              <a:off x="7010400" y="2895600"/>
              <a:ext cx="1673467" cy="369332"/>
            </a:xfrm>
            <a:prstGeom prst="rect">
              <a:avLst/>
            </a:prstGeom>
            <a:noFill/>
          </p:spPr>
          <p:txBody>
            <a:bodyPr wrap="none" rtlCol="0">
              <a:spAutoFit/>
            </a:bodyPr>
            <a:lstStyle/>
            <a:p>
              <a:r>
                <a:rPr lang="en-US" dirty="0" smtClean="0"/>
                <a:t>Button pushed</a:t>
              </a:r>
              <a:endParaRPr lang="en-US" dirty="0"/>
            </a:p>
          </p:txBody>
        </p:sp>
        <p:sp>
          <p:nvSpPr>
            <p:cNvPr id="14" name="TextBox 13"/>
            <p:cNvSpPr txBox="1"/>
            <p:nvPr/>
          </p:nvSpPr>
          <p:spPr>
            <a:xfrm>
              <a:off x="7010400" y="4419600"/>
              <a:ext cx="1416373" cy="369332"/>
            </a:xfrm>
            <a:prstGeom prst="rect">
              <a:avLst/>
            </a:prstGeom>
            <a:noFill/>
          </p:spPr>
          <p:txBody>
            <a:bodyPr wrap="none" rtlCol="0">
              <a:spAutoFit/>
            </a:bodyPr>
            <a:lstStyle/>
            <a:p>
              <a:r>
                <a:rPr lang="en-US" dirty="0" smtClean="0"/>
                <a:t>Door closed</a:t>
              </a:r>
              <a:endParaRPr lang="en-US" dirty="0"/>
            </a:p>
          </p:txBody>
        </p:sp>
        <p:sp>
          <p:nvSpPr>
            <p:cNvPr id="15" name="TextBox 14"/>
            <p:cNvSpPr txBox="1"/>
            <p:nvPr/>
          </p:nvSpPr>
          <p:spPr>
            <a:xfrm>
              <a:off x="2294293" y="4419600"/>
              <a:ext cx="903174" cy="646331"/>
            </a:xfrm>
            <a:prstGeom prst="rect">
              <a:avLst/>
            </a:prstGeom>
            <a:noFill/>
          </p:spPr>
          <p:txBody>
            <a:bodyPr wrap="none" rtlCol="0">
              <a:spAutoFit/>
            </a:bodyPr>
            <a:lstStyle/>
            <a:p>
              <a:r>
                <a:rPr lang="en-US" dirty="0" smtClean="0"/>
                <a:t>Arrive </a:t>
              </a:r>
            </a:p>
            <a:p>
              <a:r>
                <a:rPr lang="en-US" dirty="0" smtClean="0"/>
                <a:t>at floor</a:t>
              </a:r>
              <a:endParaRPr lang="en-US" dirty="0"/>
            </a:p>
          </p:txBody>
        </p:sp>
        <p:sp>
          <p:nvSpPr>
            <p:cNvPr id="16" name="TextBox 15"/>
            <p:cNvSpPr txBox="1"/>
            <p:nvPr/>
          </p:nvSpPr>
          <p:spPr>
            <a:xfrm>
              <a:off x="1906313" y="2895600"/>
              <a:ext cx="1519391" cy="369332"/>
            </a:xfrm>
            <a:prstGeom prst="rect">
              <a:avLst/>
            </a:prstGeom>
            <a:noFill/>
          </p:spPr>
          <p:txBody>
            <a:bodyPr wrap="none" rtlCol="0">
              <a:spAutoFit/>
            </a:bodyPr>
            <a:lstStyle/>
            <a:p>
              <a:r>
                <a:rPr lang="en-US" dirty="0" smtClean="0"/>
                <a:t>Door opened</a:t>
              </a:r>
              <a:endParaRPr lang="en-US" dirty="0"/>
            </a:p>
          </p:txBody>
        </p:sp>
      </p:grpSp>
    </p:spTree>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Activities</a:t>
            </a:r>
            <a:endParaRPr lang="en-US" dirty="0"/>
          </a:p>
        </p:txBody>
      </p:sp>
      <p:sp>
        <p:nvSpPr>
          <p:cNvPr id="3" name="Content Placeholder 2"/>
          <p:cNvSpPr>
            <a:spLocks noGrp="1"/>
          </p:cNvSpPr>
          <p:nvPr>
            <p:ph idx="1"/>
          </p:nvPr>
        </p:nvSpPr>
        <p:spPr/>
        <p:txBody>
          <a:bodyPr/>
          <a:lstStyle/>
          <a:p>
            <a:r>
              <a:rPr lang="en-US" dirty="0" smtClean="0"/>
              <a:t>An </a:t>
            </a:r>
            <a:r>
              <a:rPr lang="en-US" i="1" dirty="0" smtClean="0"/>
              <a:t>activity </a:t>
            </a:r>
            <a:r>
              <a:rPr lang="en-US" dirty="0" smtClean="0"/>
              <a:t>comprises a collection of actions that </a:t>
            </a:r>
            <a:r>
              <a:rPr lang="en-US" i="1" dirty="0" smtClean="0"/>
              <a:t>do </a:t>
            </a:r>
            <a:r>
              <a:rPr lang="en-US" dirty="0" smtClean="0"/>
              <a:t>something:</a:t>
            </a:r>
          </a:p>
          <a:p>
            <a:pPr lvl="1"/>
            <a:r>
              <a:rPr lang="en-US" dirty="0" smtClean="0"/>
              <a:t>Create and delete instances</a:t>
            </a:r>
          </a:p>
          <a:p>
            <a:pPr lvl="1"/>
            <a:r>
              <a:rPr lang="en-US" dirty="0" smtClean="0"/>
              <a:t>Read and write </a:t>
            </a:r>
            <a:br>
              <a:rPr lang="en-US" dirty="0" smtClean="0"/>
            </a:br>
            <a:r>
              <a:rPr lang="en-US" dirty="0" smtClean="0"/>
              <a:t>attributes</a:t>
            </a:r>
          </a:p>
          <a:p>
            <a:pPr lvl="1"/>
            <a:r>
              <a:rPr lang="en-US" dirty="0" smtClean="0"/>
              <a:t>Create and </a:t>
            </a:r>
            <a:br>
              <a:rPr lang="en-US" dirty="0" smtClean="0"/>
            </a:br>
            <a:r>
              <a:rPr lang="en-US" dirty="0" smtClean="0"/>
              <a:t>delete links</a:t>
            </a:r>
          </a:p>
          <a:p>
            <a:pPr lvl="1"/>
            <a:r>
              <a:rPr lang="en-US" dirty="0" smtClean="0"/>
              <a:t>Perform logic </a:t>
            </a:r>
            <a:br>
              <a:rPr lang="en-US" dirty="0" smtClean="0"/>
            </a:br>
            <a:r>
              <a:rPr lang="en-US" dirty="0" smtClean="0"/>
              <a:t>and arithmetic</a:t>
            </a:r>
          </a:p>
          <a:p>
            <a:pPr lvl="1"/>
            <a:r>
              <a:rPr lang="en-US" dirty="0" smtClean="0"/>
              <a:t>Send events to </a:t>
            </a:r>
            <a:br>
              <a:rPr lang="en-US" dirty="0" smtClean="0"/>
            </a:br>
            <a:r>
              <a:rPr lang="en-US" dirty="0" smtClean="0"/>
              <a:t>other state machines</a:t>
            </a:r>
          </a:p>
          <a:p>
            <a:pPr lvl="1"/>
            <a:endParaRPr lang="en-US" dirty="0" smtClean="0"/>
          </a:p>
          <a:p>
            <a:r>
              <a:rPr lang="en-US" dirty="0" smtClean="0"/>
              <a:t>Activities may execute on the transition or on entry to the state.</a:t>
            </a:r>
            <a:endParaRPr lang="en-US" dirty="0"/>
          </a:p>
        </p:txBody>
      </p:sp>
      <p:sp>
        <p:nvSpPr>
          <p:cNvPr id="14" name="TextBox 13"/>
          <p:cNvSpPr txBox="1"/>
          <p:nvPr/>
        </p:nvSpPr>
        <p:spPr>
          <a:xfrm>
            <a:off x="6164945" y="2590800"/>
            <a:ext cx="693055" cy="276999"/>
          </a:xfrm>
          <a:prstGeom prst="rect">
            <a:avLst/>
          </a:prstGeom>
          <a:solidFill>
            <a:srgbClr val="CCFFCC"/>
          </a:solidFill>
          <a:ln>
            <a:solidFill>
              <a:schemeClr val="tx1"/>
            </a:solidFill>
          </a:ln>
        </p:spPr>
        <p:txBody>
          <a:bodyPr wrap="none" rtlCol="0">
            <a:spAutoFit/>
          </a:bodyPr>
          <a:lstStyle/>
          <a:p>
            <a:r>
              <a:rPr lang="en-US" sz="1200" i="1" dirty="0" smtClean="0"/>
              <a:t>activity </a:t>
            </a:r>
            <a:endParaRPr lang="en-US" sz="1200" dirty="0"/>
          </a:p>
        </p:txBody>
      </p:sp>
      <p:sp>
        <p:nvSpPr>
          <p:cNvPr id="15" name="TextBox 14"/>
          <p:cNvSpPr txBox="1"/>
          <p:nvPr/>
        </p:nvSpPr>
        <p:spPr>
          <a:xfrm>
            <a:off x="8001000" y="2667000"/>
            <a:ext cx="693055" cy="276999"/>
          </a:xfrm>
          <a:prstGeom prst="rect">
            <a:avLst/>
          </a:prstGeom>
          <a:solidFill>
            <a:srgbClr val="CCFFCC"/>
          </a:solidFill>
          <a:ln>
            <a:solidFill>
              <a:schemeClr val="tx1"/>
            </a:solidFill>
          </a:ln>
        </p:spPr>
        <p:txBody>
          <a:bodyPr wrap="none" rtlCol="0">
            <a:spAutoFit/>
          </a:bodyPr>
          <a:lstStyle/>
          <a:p>
            <a:r>
              <a:rPr lang="en-US" sz="1200" i="1" dirty="0" smtClean="0"/>
              <a:t>activity </a:t>
            </a:r>
            <a:endParaRPr lang="en-US" sz="1200" dirty="0"/>
          </a:p>
        </p:txBody>
      </p:sp>
      <p:grpSp>
        <p:nvGrpSpPr>
          <p:cNvPr id="17" name="Group 3"/>
          <p:cNvGrpSpPr/>
          <p:nvPr/>
        </p:nvGrpSpPr>
        <p:grpSpPr>
          <a:xfrm>
            <a:off x="4004219" y="2286000"/>
            <a:ext cx="3936709" cy="1996078"/>
            <a:chOff x="3429000" y="1676400"/>
            <a:chExt cx="5410200" cy="2743200"/>
          </a:xfrm>
        </p:grpSpPr>
        <p:sp>
          <p:nvSpPr>
            <p:cNvPr id="22" name="Rectangle 21"/>
            <p:cNvSpPr/>
            <p:nvPr/>
          </p:nvSpPr>
          <p:spPr bwMode="auto">
            <a:xfrm>
              <a:off x="5334000" y="16764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smtClean="0">
                  <a:ln>
                    <a:noFill/>
                  </a:ln>
                  <a:solidFill>
                    <a:schemeClr val="tx1"/>
                  </a:solidFill>
                  <a:effectLst/>
                  <a:latin typeface="Arial" charset="0"/>
                </a:rPr>
                <a:t>Open</a:t>
              </a:r>
            </a:p>
          </p:txBody>
        </p:sp>
        <p:sp>
          <p:nvSpPr>
            <p:cNvPr id="23" name="Rectangle 22"/>
            <p:cNvSpPr/>
            <p:nvPr/>
          </p:nvSpPr>
          <p:spPr bwMode="auto">
            <a:xfrm>
              <a:off x="6858000" y="2743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smtClean="0">
                  <a:ln>
                    <a:noFill/>
                  </a:ln>
                  <a:solidFill>
                    <a:schemeClr val="tx1"/>
                  </a:solidFill>
                  <a:effectLst/>
                  <a:latin typeface="Arial" charset="0"/>
                </a:rPr>
                <a:t>Closing</a:t>
              </a:r>
            </a:p>
          </p:txBody>
        </p:sp>
        <p:sp>
          <p:nvSpPr>
            <p:cNvPr id="24" name="Rectangle 23"/>
            <p:cNvSpPr/>
            <p:nvPr/>
          </p:nvSpPr>
          <p:spPr bwMode="auto">
            <a:xfrm>
              <a:off x="3429000" y="2743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smtClean="0">
                  <a:ln>
                    <a:noFill/>
                  </a:ln>
                  <a:solidFill>
                    <a:schemeClr val="tx1"/>
                  </a:solidFill>
                  <a:effectLst/>
                  <a:latin typeface="Arial" charset="0"/>
                </a:rPr>
                <a:t>Opening</a:t>
              </a:r>
            </a:p>
          </p:txBody>
        </p:sp>
        <p:sp>
          <p:nvSpPr>
            <p:cNvPr id="25" name="Rectangle 24"/>
            <p:cNvSpPr/>
            <p:nvPr/>
          </p:nvSpPr>
          <p:spPr bwMode="auto">
            <a:xfrm>
              <a:off x="5334000" y="40386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smtClean="0">
                  <a:ln>
                    <a:noFill/>
                  </a:ln>
                  <a:solidFill>
                    <a:schemeClr val="tx1"/>
                  </a:solidFill>
                  <a:effectLst/>
                  <a:latin typeface="Arial" charset="0"/>
                </a:rPr>
                <a:t>Closed</a:t>
              </a:r>
            </a:p>
          </p:txBody>
        </p:sp>
        <p:cxnSp>
          <p:nvCxnSpPr>
            <p:cNvPr id="26" name="Shape 25"/>
            <p:cNvCxnSpPr>
              <a:stCxn id="22" idx="3"/>
              <a:endCxn id="23" idx="0"/>
            </p:cNvCxnSpPr>
            <p:nvPr/>
          </p:nvCxnSpPr>
          <p:spPr bwMode="auto">
            <a:xfrm>
              <a:off x="7315200" y="1866900"/>
              <a:ext cx="533400" cy="8763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27" name="Shape 26"/>
            <p:cNvCxnSpPr>
              <a:stCxn id="23" idx="2"/>
              <a:endCxn id="25" idx="3"/>
            </p:cNvCxnSpPr>
            <p:nvPr/>
          </p:nvCxnSpPr>
          <p:spPr bwMode="auto">
            <a:xfrm rot="5400000">
              <a:off x="7029450" y="3409950"/>
              <a:ext cx="1104900" cy="5334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28" name="Elbow Connector 12"/>
            <p:cNvCxnSpPr>
              <a:stCxn id="25" idx="1"/>
              <a:endCxn id="24" idx="2"/>
            </p:cNvCxnSpPr>
            <p:nvPr/>
          </p:nvCxnSpPr>
          <p:spPr bwMode="auto">
            <a:xfrm rot="10800000">
              <a:off x="4419600" y="3124200"/>
              <a:ext cx="914400" cy="11049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29" name="Shape 28"/>
            <p:cNvCxnSpPr>
              <a:stCxn id="24" idx="0"/>
              <a:endCxn id="22" idx="1"/>
            </p:cNvCxnSpPr>
            <p:nvPr/>
          </p:nvCxnSpPr>
          <p:spPr bwMode="auto">
            <a:xfrm rot="5400000" flipH="1" flipV="1">
              <a:off x="4438650" y="1847850"/>
              <a:ext cx="876300" cy="914400"/>
            </a:xfrm>
            <a:prstGeom prst="bentConnector2">
              <a:avLst/>
            </a:prstGeom>
            <a:solidFill>
              <a:schemeClr val="accent1"/>
            </a:solidFill>
            <a:ln w="25400" cap="flat" cmpd="sng" algn="ctr">
              <a:solidFill>
                <a:schemeClr val="tx1"/>
              </a:solidFill>
              <a:prstDash val="solid"/>
              <a:round/>
              <a:headEnd type="none" w="med" len="med"/>
              <a:tailEnd type="arrow"/>
            </a:ln>
            <a:effectLst/>
          </p:spPr>
        </p:cxnSp>
      </p:grpSp>
      <p:sp>
        <p:nvSpPr>
          <p:cNvPr id="18" name="TextBox 17"/>
          <p:cNvSpPr txBox="1"/>
          <p:nvPr/>
        </p:nvSpPr>
        <p:spPr>
          <a:xfrm>
            <a:off x="7331015" y="2563233"/>
            <a:ext cx="856585" cy="461665"/>
          </a:xfrm>
          <a:prstGeom prst="rect">
            <a:avLst/>
          </a:prstGeom>
          <a:noFill/>
        </p:spPr>
        <p:txBody>
          <a:bodyPr wrap="square" rtlCol="0">
            <a:spAutoFit/>
          </a:bodyPr>
          <a:lstStyle/>
          <a:p>
            <a:r>
              <a:rPr lang="en-US" sz="1200" dirty="0" smtClean="0"/>
              <a:t>Button pushed</a:t>
            </a:r>
            <a:endParaRPr lang="en-US" sz="1200" dirty="0"/>
          </a:p>
        </p:txBody>
      </p:sp>
      <p:sp>
        <p:nvSpPr>
          <p:cNvPr id="19" name="TextBox 18"/>
          <p:cNvSpPr txBox="1"/>
          <p:nvPr/>
        </p:nvSpPr>
        <p:spPr>
          <a:xfrm>
            <a:off x="7331015" y="3672165"/>
            <a:ext cx="731869" cy="461665"/>
          </a:xfrm>
          <a:prstGeom prst="rect">
            <a:avLst/>
          </a:prstGeom>
          <a:noFill/>
        </p:spPr>
        <p:txBody>
          <a:bodyPr wrap="square" rtlCol="0">
            <a:spAutoFit/>
          </a:bodyPr>
          <a:lstStyle/>
          <a:p>
            <a:r>
              <a:rPr lang="en-US" sz="1200" dirty="0" smtClean="0"/>
              <a:t>Door closed</a:t>
            </a:r>
            <a:endParaRPr lang="en-US" sz="1200" dirty="0"/>
          </a:p>
        </p:txBody>
      </p:sp>
      <p:sp>
        <p:nvSpPr>
          <p:cNvPr id="20" name="TextBox 19"/>
          <p:cNvSpPr txBox="1"/>
          <p:nvPr/>
        </p:nvSpPr>
        <p:spPr>
          <a:xfrm>
            <a:off x="3505200" y="3672165"/>
            <a:ext cx="809545" cy="461665"/>
          </a:xfrm>
          <a:prstGeom prst="rect">
            <a:avLst/>
          </a:prstGeom>
          <a:noFill/>
        </p:spPr>
        <p:txBody>
          <a:bodyPr wrap="square" rtlCol="0">
            <a:spAutoFit/>
          </a:bodyPr>
          <a:lstStyle/>
          <a:p>
            <a:r>
              <a:rPr lang="en-US" sz="1200" dirty="0" smtClean="0"/>
              <a:t>Arrive at floor</a:t>
            </a:r>
            <a:endParaRPr lang="en-US" sz="1200" dirty="0"/>
          </a:p>
        </p:txBody>
      </p:sp>
      <p:sp>
        <p:nvSpPr>
          <p:cNvPr id="21" name="TextBox 20"/>
          <p:cNvSpPr txBox="1"/>
          <p:nvPr/>
        </p:nvSpPr>
        <p:spPr>
          <a:xfrm>
            <a:off x="3617047" y="2563233"/>
            <a:ext cx="781843" cy="461665"/>
          </a:xfrm>
          <a:prstGeom prst="rect">
            <a:avLst/>
          </a:prstGeom>
          <a:noFill/>
        </p:spPr>
        <p:txBody>
          <a:bodyPr wrap="square" rtlCol="0">
            <a:spAutoFit/>
          </a:bodyPr>
          <a:lstStyle/>
          <a:p>
            <a:r>
              <a:rPr lang="en-US" sz="1200" dirty="0" smtClean="0"/>
              <a:t>Door opened</a:t>
            </a:r>
            <a:endParaRPr lang="en-US" sz="1200" dirty="0"/>
          </a:p>
        </p:txBody>
      </p:sp>
      <p:sp>
        <p:nvSpPr>
          <p:cNvPr id="30" name="TextBox 29"/>
          <p:cNvSpPr txBox="1"/>
          <p:nvPr/>
        </p:nvSpPr>
        <p:spPr>
          <a:xfrm>
            <a:off x="7239000" y="3429000"/>
            <a:ext cx="693055" cy="276999"/>
          </a:xfrm>
          <a:prstGeom prst="rect">
            <a:avLst/>
          </a:prstGeom>
          <a:solidFill>
            <a:srgbClr val="CCFFCC"/>
          </a:solidFill>
          <a:ln>
            <a:solidFill>
              <a:schemeClr val="tx1"/>
            </a:solidFill>
          </a:ln>
        </p:spPr>
        <p:txBody>
          <a:bodyPr wrap="none" rtlCol="0">
            <a:spAutoFit/>
          </a:bodyPr>
          <a:lstStyle/>
          <a:p>
            <a:r>
              <a:rPr lang="en-US" sz="1200" i="1" dirty="0" smtClean="0"/>
              <a:t>activity </a:t>
            </a:r>
            <a:endParaRPr lang="en-US" sz="1200" dirty="0"/>
          </a:p>
        </p:txBody>
      </p:sp>
      <p:sp>
        <p:nvSpPr>
          <p:cNvPr id="32" name="TextBox 31"/>
          <p:cNvSpPr txBox="1"/>
          <p:nvPr/>
        </p:nvSpPr>
        <p:spPr>
          <a:xfrm>
            <a:off x="6164945" y="4343400"/>
            <a:ext cx="693055" cy="276999"/>
          </a:xfrm>
          <a:prstGeom prst="rect">
            <a:avLst/>
          </a:prstGeom>
          <a:solidFill>
            <a:srgbClr val="CCFFCC"/>
          </a:solidFill>
          <a:ln>
            <a:solidFill>
              <a:schemeClr val="tx1"/>
            </a:solidFill>
          </a:ln>
        </p:spPr>
        <p:txBody>
          <a:bodyPr wrap="none" rtlCol="0">
            <a:spAutoFit/>
          </a:bodyPr>
          <a:lstStyle/>
          <a:p>
            <a:r>
              <a:rPr lang="en-US" sz="1200" i="1" dirty="0" smtClean="0"/>
              <a:t>activity </a:t>
            </a:r>
            <a:endParaRPr lang="en-US" sz="1200" dirty="0"/>
          </a:p>
        </p:txBody>
      </p:sp>
      <p:grpSp>
        <p:nvGrpSpPr>
          <p:cNvPr id="36" name="Group 35"/>
          <p:cNvGrpSpPr/>
          <p:nvPr/>
        </p:nvGrpSpPr>
        <p:grpSpPr>
          <a:xfrm>
            <a:off x="3962400" y="2313801"/>
            <a:ext cx="1531255" cy="2029599"/>
            <a:chOff x="3962400" y="2313801"/>
            <a:chExt cx="1531255" cy="2029599"/>
          </a:xfrm>
        </p:grpSpPr>
        <p:sp>
          <p:nvSpPr>
            <p:cNvPr id="33" name="TextBox 32"/>
            <p:cNvSpPr txBox="1"/>
            <p:nvPr/>
          </p:nvSpPr>
          <p:spPr>
            <a:xfrm>
              <a:off x="3962400" y="4066401"/>
              <a:ext cx="693055" cy="276999"/>
            </a:xfrm>
            <a:prstGeom prst="rect">
              <a:avLst/>
            </a:prstGeom>
            <a:solidFill>
              <a:srgbClr val="CCFFCC"/>
            </a:solidFill>
            <a:ln>
              <a:solidFill>
                <a:schemeClr val="tx1"/>
              </a:solidFill>
            </a:ln>
          </p:spPr>
          <p:txBody>
            <a:bodyPr wrap="none" rtlCol="0">
              <a:spAutoFit/>
            </a:bodyPr>
            <a:lstStyle/>
            <a:p>
              <a:r>
                <a:rPr lang="en-US" sz="1200" i="1" dirty="0" smtClean="0"/>
                <a:t>activity </a:t>
              </a:r>
              <a:endParaRPr lang="en-US" sz="1200" dirty="0"/>
            </a:p>
          </p:txBody>
        </p:sp>
        <p:sp>
          <p:nvSpPr>
            <p:cNvPr id="34" name="TextBox 33"/>
            <p:cNvSpPr txBox="1"/>
            <p:nvPr/>
          </p:nvSpPr>
          <p:spPr>
            <a:xfrm>
              <a:off x="4800600" y="3380601"/>
              <a:ext cx="693055" cy="276999"/>
            </a:xfrm>
            <a:prstGeom prst="rect">
              <a:avLst/>
            </a:prstGeom>
            <a:solidFill>
              <a:srgbClr val="CCFFCC"/>
            </a:solidFill>
            <a:ln>
              <a:solidFill>
                <a:schemeClr val="tx1"/>
              </a:solidFill>
            </a:ln>
          </p:spPr>
          <p:txBody>
            <a:bodyPr wrap="none" rtlCol="0">
              <a:spAutoFit/>
            </a:bodyPr>
            <a:lstStyle/>
            <a:p>
              <a:r>
                <a:rPr lang="en-US" sz="1200" i="1" dirty="0" smtClean="0"/>
                <a:t>activity </a:t>
              </a:r>
              <a:endParaRPr lang="en-US" sz="1200" dirty="0"/>
            </a:p>
          </p:txBody>
        </p:sp>
        <p:sp>
          <p:nvSpPr>
            <p:cNvPr id="35" name="TextBox 34"/>
            <p:cNvSpPr txBox="1"/>
            <p:nvPr/>
          </p:nvSpPr>
          <p:spPr>
            <a:xfrm>
              <a:off x="3962400" y="2313801"/>
              <a:ext cx="693055" cy="276999"/>
            </a:xfrm>
            <a:prstGeom prst="rect">
              <a:avLst/>
            </a:prstGeom>
            <a:solidFill>
              <a:srgbClr val="CCFFCC"/>
            </a:solidFill>
            <a:ln>
              <a:solidFill>
                <a:schemeClr val="tx1"/>
              </a:solidFill>
            </a:ln>
          </p:spPr>
          <p:txBody>
            <a:bodyPr wrap="none" rtlCol="0">
              <a:spAutoFit/>
            </a:bodyPr>
            <a:lstStyle/>
            <a:p>
              <a:r>
                <a:rPr lang="en-US" sz="1200" i="1" dirty="0" smtClean="0"/>
                <a:t>activity </a:t>
              </a:r>
              <a:endParaRPr lang="en-US" sz="1200" dirty="0"/>
            </a:p>
          </p:txBody>
        </p:sp>
      </p:grpSp>
      <p:sp>
        <p:nvSpPr>
          <p:cNvPr id="37" name="TextBox 36"/>
          <p:cNvSpPr txBox="1"/>
          <p:nvPr/>
        </p:nvSpPr>
        <p:spPr>
          <a:xfrm>
            <a:off x="7620000" y="4114800"/>
            <a:ext cx="693055" cy="276999"/>
          </a:xfrm>
          <a:prstGeom prst="rect">
            <a:avLst/>
          </a:prstGeom>
          <a:solidFill>
            <a:srgbClr val="CCFFCC"/>
          </a:solidFill>
          <a:ln>
            <a:solidFill>
              <a:schemeClr val="tx1"/>
            </a:solidFill>
          </a:ln>
        </p:spPr>
        <p:txBody>
          <a:bodyPr wrap="none" rtlCol="0">
            <a:spAutoFit/>
          </a:bodyPr>
          <a:lstStyle/>
          <a:p>
            <a:r>
              <a:rPr lang="en-US" sz="1200" i="1" dirty="0" smtClean="0"/>
              <a:t>activity </a:t>
            </a:r>
            <a:endParaRPr lang="en-US" sz="12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grpId="1" nodeType="withEffect">
                                  <p:stCondLst>
                                    <p:cond delay="0"/>
                                  </p:stCondLst>
                                  <p:childTnLst>
                                    <p:set>
                                      <p:cBhvr>
                                        <p:cTn id="22" dur="1" fill="hold">
                                          <p:stCondLst>
                                            <p:cond delay="0"/>
                                          </p:stCondLst>
                                        </p:cTn>
                                        <p:tgtEl>
                                          <p:spTgt spid="3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8" grpId="0"/>
      <p:bldP spid="19" grpId="0"/>
      <p:bldP spid="30" grpId="0" animBg="1"/>
      <p:bldP spid="32" grpId="0" animBg="1"/>
      <p:bldP spid="37" grpId="0" animBg="1"/>
      <p:bldP spid="37" grpId="1" animBg="1"/>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Title 1"/>
          <p:cNvSpPr>
            <a:spLocks noGrp="1"/>
          </p:cNvSpPr>
          <p:nvPr>
            <p:ph type="title"/>
          </p:nvPr>
        </p:nvSpPr>
        <p:spPr/>
        <p:txBody>
          <a:bodyPr/>
          <a:lstStyle/>
          <a:p>
            <a:r>
              <a:rPr lang="en-GB" dirty="0" smtClean="0"/>
              <a:t>Finding States</a:t>
            </a:r>
            <a:endParaRPr lang="en-US" dirty="0" smtClean="0"/>
          </a:p>
        </p:txBody>
      </p:sp>
      <p:sp>
        <p:nvSpPr>
          <p:cNvPr id="113667" name="Content Placeholder 2"/>
          <p:cNvSpPr>
            <a:spLocks noGrp="1"/>
          </p:cNvSpPr>
          <p:nvPr>
            <p:ph idx="1"/>
          </p:nvPr>
        </p:nvSpPr>
        <p:spPr/>
        <p:txBody>
          <a:bodyPr/>
          <a:lstStyle/>
          <a:p>
            <a:r>
              <a:rPr lang="en-GB" dirty="0" smtClean="0"/>
              <a:t>Enumerate the states you know.</a:t>
            </a:r>
          </a:p>
          <a:p>
            <a:endParaRPr lang="en-GB" dirty="0" smtClean="0"/>
          </a:p>
          <a:p>
            <a:r>
              <a:rPr lang="en-GB" dirty="0" smtClean="0"/>
              <a:t>If necessary, write a comment to describe the state further.</a:t>
            </a:r>
          </a:p>
          <a:p>
            <a:endParaRPr lang="en-GB" dirty="0" smtClean="0"/>
          </a:p>
          <a:p>
            <a:endParaRPr lang="en-GB" dirty="0" smtClean="0"/>
          </a:p>
          <a:p>
            <a:endParaRPr lang="en-GB" dirty="0" smtClean="0"/>
          </a:p>
          <a:p>
            <a:endParaRPr lang="en-GB" dirty="0" smtClean="0"/>
          </a:p>
          <a:p>
            <a:endParaRPr lang="en-GB" dirty="0" smtClean="0"/>
          </a:p>
          <a:p>
            <a:endParaRPr lang="en-GB" dirty="0" smtClean="0"/>
          </a:p>
          <a:p>
            <a:endParaRPr lang="en-GB" dirty="0" smtClean="0"/>
          </a:p>
          <a:p>
            <a:endParaRPr lang="en-GB" dirty="0" smtClean="0"/>
          </a:p>
          <a:p>
            <a:pPr lvl="1"/>
            <a:endParaRPr lang="en-GB" dirty="0" smtClean="0"/>
          </a:p>
          <a:p>
            <a:pPr lvl="1"/>
            <a:endParaRPr lang="en-GB" dirty="0" smtClean="0"/>
          </a:p>
          <a:p>
            <a:pPr lvl="1"/>
            <a:endParaRPr lang="en-US" dirty="0" smtClean="0"/>
          </a:p>
        </p:txBody>
      </p:sp>
      <p:sp>
        <p:nvSpPr>
          <p:cNvPr id="10" name="Rectangle 9"/>
          <p:cNvSpPr/>
          <p:nvPr/>
        </p:nvSpPr>
        <p:spPr bwMode="auto">
          <a:xfrm>
            <a:off x="4876800" y="2743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Open</a:t>
            </a:r>
          </a:p>
        </p:txBody>
      </p:sp>
      <p:sp>
        <p:nvSpPr>
          <p:cNvPr id="11" name="Rectangle 10"/>
          <p:cNvSpPr/>
          <p:nvPr/>
        </p:nvSpPr>
        <p:spPr bwMode="auto">
          <a:xfrm>
            <a:off x="6400800" y="38100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Closing</a:t>
            </a:r>
          </a:p>
        </p:txBody>
      </p:sp>
      <p:sp>
        <p:nvSpPr>
          <p:cNvPr id="13" name="Rectangle 12"/>
          <p:cNvSpPr/>
          <p:nvPr/>
        </p:nvSpPr>
        <p:spPr bwMode="auto">
          <a:xfrm>
            <a:off x="4876800" y="51054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Closed</a:t>
            </a:r>
          </a:p>
        </p:txBody>
      </p:sp>
      <p:sp>
        <p:nvSpPr>
          <p:cNvPr id="18" name="Rectangle 17"/>
          <p:cNvSpPr/>
          <p:nvPr/>
        </p:nvSpPr>
        <p:spPr bwMode="auto">
          <a:xfrm>
            <a:off x="2438400" y="32766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Stuck</a:t>
            </a:r>
          </a:p>
        </p:txBody>
      </p:sp>
      <p:sp>
        <p:nvSpPr>
          <p:cNvPr id="19" name="Rectangle 18"/>
          <p:cNvSpPr/>
          <p:nvPr/>
        </p:nvSpPr>
        <p:spPr bwMode="auto">
          <a:xfrm>
            <a:off x="990600" y="39624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Idiot in Door</a:t>
            </a:r>
          </a:p>
        </p:txBody>
      </p:sp>
    </p:spTree>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Title 1"/>
          <p:cNvSpPr>
            <a:spLocks noGrp="1"/>
          </p:cNvSpPr>
          <p:nvPr>
            <p:ph type="title"/>
          </p:nvPr>
        </p:nvSpPr>
        <p:spPr/>
        <p:txBody>
          <a:bodyPr/>
          <a:lstStyle/>
          <a:p>
            <a:r>
              <a:rPr lang="en-US" dirty="0" smtClean="0"/>
              <a:t>Blitz</a:t>
            </a:r>
          </a:p>
        </p:txBody>
      </p:sp>
      <p:sp>
        <p:nvSpPr>
          <p:cNvPr id="89092" name="Content Placeholder 4"/>
          <p:cNvSpPr>
            <a:spLocks noGrp="1"/>
          </p:cNvSpPr>
          <p:nvPr>
            <p:ph idx="1"/>
          </p:nvPr>
        </p:nvSpPr>
        <p:spPr/>
        <p:txBody>
          <a:bodyPr/>
          <a:lstStyle/>
          <a:p>
            <a:r>
              <a:rPr lang="en-US" dirty="0" smtClean="0"/>
              <a:t>A </a:t>
            </a:r>
            <a:r>
              <a:rPr lang="en-US" i="1" dirty="0" smtClean="0"/>
              <a:t>blitz </a:t>
            </a:r>
            <a:r>
              <a:rPr lang="en-US" dirty="0" smtClean="0"/>
              <a:t>is a technique for getting started.</a:t>
            </a:r>
          </a:p>
          <a:p>
            <a:endParaRPr lang="en-US" dirty="0" smtClean="0"/>
          </a:p>
          <a:p>
            <a:r>
              <a:rPr lang="en-US" dirty="0" smtClean="0"/>
              <a:t>There are no wrong answers.</a:t>
            </a:r>
          </a:p>
          <a:p>
            <a:pPr lvl="1"/>
            <a:r>
              <a:rPr lang="en-US" dirty="0" smtClean="0"/>
              <a:t>We don’t categorize</a:t>
            </a:r>
          </a:p>
          <a:p>
            <a:pPr lvl="1"/>
            <a:r>
              <a:rPr lang="en-US" dirty="0" smtClean="0"/>
              <a:t>We don’t organize</a:t>
            </a:r>
          </a:p>
          <a:p>
            <a:pPr lvl="1"/>
            <a:r>
              <a:rPr lang="en-US" dirty="0" smtClean="0"/>
              <a:t>We don’t evaluate</a:t>
            </a:r>
          </a:p>
          <a:p>
            <a:pPr lvl="1"/>
            <a:endParaRPr lang="en-US" dirty="0" smtClean="0"/>
          </a:p>
          <a:p>
            <a:pPr lvl="1"/>
            <a:r>
              <a:rPr lang="en-US" dirty="0" smtClean="0"/>
              <a:t>We </a:t>
            </a:r>
            <a:r>
              <a:rPr lang="en-US" i="1" dirty="0" smtClean="0"/>
              <a:t>just enumerate</a:t>
            </a:r>
          </a:p>
          <a:p>
            <a:endParaRPr lang="en-US" dirty="0" smtClean="0"/>
          </a:p>
          <a:p>
            <a:r>
              <a:rPr lang="en-US" dirty="0" smtClean="0"/>
              <a:t>The purpose is to provide a starting point.</a:t>
            </a:r>
            <a:endParaRPr lang="en-US" dirty="0"/>
          </a:p>
        </p:txBody>
      </p:sp>
      <p:pic>
        <p:nvPicPr>
          <p:cNvPr id="6" name="Picture 5" descr="hurdle.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6800" y="1727200"/>
            <a:ext cx="3810000" cy="4292600"/>
          </a:xfrm>
          <a:prstGeom prst="rect">
            <a:avLst/>
          </a:prstGeom>
        </p:spPr>
      </p:pic>
      <p:pic>
        <p:nvPicPr>
          <p:cNvPr id="7" name="Picture 6" descr="Blank-Notebook-Paper-psd70135 2.psd"/>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05600" y="4038600"/>
            <a:ext cx="924097" cy="1193077"/>
          </a:xfrm>
          <a:prstGeom prst="rect">
            <a:avLst/>
          </a:prstGeom>
        </p:spPr>
      </p:pic>
    </p:spTree>
  </p:cSld>
  <p:clrMapOvr>
    <a:masterClrMapping/>
  </p:clrMapOvr>
  <p:transition/>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1"/>
          <p:cNvSpPr>
            <a:spLocks noGrp="1"/>
          </p:cNvSpPr>
          <p:nvPr>
            <p:ph type="title"/>
          </p:nvPr>
        </p:nvSpPr>
        <p:spPr/>
        <p:txBody>
          <a:bodyPr/>
          <a:lstStyle/>
          <a:p>
            <a:r>
              <a:rPr lang="en-US" dirty="0" smtClean="0"/>
              <a:t>State Blitz</a:t>
            </a:r>
          </a:p>
        </p:txBody>
      </p:sp>
      <p:sp>
        <p:nvSpPr>
          <p:cNvPr id="43011" name="Content Placeholder 2"/>
          <p:cNvSpPr>
            <a:spLocks noGrp="1"/>
          </p:cNvSpPr>
          <p:nvPr>
            <p:ph idx="1"/>
          </p:nvPr>
        </p:nvSpPr>
        <p:spPr/>
        <p:txBody>
          <a:bodyPr/>
          <a:lstStyle/>
          <a:p>
            <a:r>
              <a:rPr lang="en-US" dirty="0" smtClean="0"/>
              <a:t>Look at all the candidates and categorize them.</a:t>
            </a:r>
          </a:p>
          <a:p>
            <a:pPr lvl="1"/>
            <a:r>
              <a:rPr lang="en-US" dirty="0" smtClean="0"/>
              <a:t>Definitely a state</a:t>
            </a:r>
          </a:p>
          <a:p>
            <a:pPr lvl="1"/>
            <a:r>
              <a:rPr lang="en-US" dirty="0" smtClean="0"/>
              <a:t>Maybe a state</a:t>
            </a:r>
          </a:p>
          <a:p>
            <a:pPr lvl="1"/>
            <a:r>
              <a:rPr lang="en-US" dirty="0" smtClean="0"/>
              <a:t>Definitely not a state</a:t>
            </a:r>
          </a:p>
          <a:p>
            <a:pPr lvl="1"/>
            <a:endParaRPr lang="en-US" dirty="0" smtClean="0"/>
          </a:p>
        </p:txBody>
      </p:sp>
      <p:grpSp>
        <p:nvGrpSpPr>
          <p:cNvPr id="2" name="Group 21"/>
          <p:cNvGrpSpPr/>
          <p:nvPr/>
        </p:nvGrpSpPr>
        <p:grpSpPr>
          <a:xfrm>
            <a:off x="990600" y="4119654"/>
            <a:ext cx="2209800" cy="2209800"/>
            <a:chOff x="990600" y="3886200"/>
            <a:chExt cx="2209800" cy="2209800"/>
          </a:xfrm>
        </p:grpSpPr>
        <p:sp>
          <p:nvSpPr>
            <p:cNvPr id="6" name="Oval 5"/>
            <p:cNvSpPr/>
            <p:nvPr/>
          </p:nvSpPr>
          <p:spPr bwMode="auto">
            <a:xfrm>
              <a:off x="990600" y="3886200"/>
              <a:ext cx="2209800" cy="2209800"/>
            </a:xfrm>
            <a:prstGeom prst="ellipse">
              <a:avLst/>
            </a:prstGeom>
            <a:solidFill>
              <a:srgbClr val="008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9" name="Oval 8"/>
            <p:cNvSpPr/>
            <p:nvPr/>
          </p:nvSpPr>
          <p:spPr bwMode="auto">
            <a:xfrm>
              <a:off x="14478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0" name="Oval 9"/>
            <p:cNvSpPr/>
            <p:nvPr/>
          </p:nvSpPr>
          <p:spPr bwMode="auto">
            <a:xfrm>
              <a:off x="24384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5" name="Arc 14"/>
            <p:cNvSpPr/>
            <p:nvPr/>
          </p:nvSpPr>
          <p:spPr bwMode="auto">
            <a:xfrm rot="8624980">
              <a:off x="1531735" y="4424454"/>
              <a:ext cx="1371600" cy="990600"/>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grpSp>
      <p:grpSp>
        <p:nvGrpSpPr>
          <p:cNvPr id="3" name="Group 18"/>
          <p:cNvGrpSpPr/>
          <p:nvPr/>
        </p:nvGrpSpPr>
        <p:grpSpPr>
          <a:xfrm>
            <a:off x="6172200" y="4119654"/>
            <a:ext cx="2209800" cy="2433546"/>
            <a:chOff x="6172200" y="3886200"/>
            <a:chExt cx="2209800" cy="2433546"/>
          </a:xfrm>
        </p:grpSpPr>
        <p:sp>
          <p:nvSpPr>
            <p:cNvPr id="8" name="Oval 7"/>
            <p:cNvSpPr/>
            <p:nvPr/>
          </p:nvSpPr>
          <p:spPr bwMode="auto">
            <a:xfrm>
              <a:off x="6172200" y="3886200"/>
              <a:ext cx="2209800" cy="2209800"/>
            </a:xfrm>
            <a:prstGeom prst="ellipse">
              <a:avLst/>
            </a:prstGeom>
            <a:solidFill>
              <a:srgbClr val="FF0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13" name="Oval 12"/>
            <p:cNvSpPr/>
            <p:nvPr/>
          </p:nvSpPr>
          <p:spPr bwMode="auto">
            <a:xfrm>
              <a:off x="66294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4" name="Oval 13"/>
            <p:cNvSpPr/>
            <p:nvPr/>
          </p:nvSpPr>
          <p:spPr bwMode="auto">
            <a:xfrm>
              <a:off x="76200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6" name="Arc 15"/>
            <p:cNvSpPr/>
            <p:nvPr/>
          </p:nvSpPr>
          <p:spPr bwMode="auto">
            <a:xfrm rot="12975020" flipV="1">
              <a:off x="6774064" y="5329146"/>
              <a:ext cx="1371600" cy="990600"/>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grpSp>
      <p:grpSp>
        <p:nvGrpSpPr>
          <p:cNvPr id="4" name="Group 20"/>
          <p:cNvGrpSpPr/>
          <p:nvPr/>
        </p:nvGrpSpPr>
        <p:grpSpPr>
          <a:xfrm>
            <a:off x="3581400" y="4119654"/>
            <a:ext cx="2209800" cy="2209800"/>
            <a:chOff x="3581400" y="3886200"/>
            <a:chExt cx="2209800" cy="2209800"/>
          </a:xfrm>
        </p:grpSpPr>
        <p:sp>
          <p:nvSpPr>
            <p:cNvPr id="7" name="Oval 6"/>
            <p:cNvSpPr/>
            <p:nvPr/>
          </p:nvSpPr>
          <p:spPr bwMode="auto">
            <a:xfrm>
              <a:off x="3581400" y="3886200"/>
              <a:ext cx="2209800" cy="2209800"/>
            </a:xfrm>
            <a:prstGeom prst="ellipse">
              <a:avLst/>
            </a:prstGeom>
            <a:solidFill>
              <a:srgbClr val="FFFF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11" name="Oval 10"/>
            <p:cNvSpPr/>
            <p:nvPr/>
          </p:nvSpPr>
          <p:spPr bwMode="auto">
            <a:xfrm>
              <a:off x="40386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2" name="Oval 11"/>
            <p:cNvSpPr/>
            <p:nvPr/>
          </p:nvSpPr>
          <p:spPr bwMode="auto">
            <a:xfrm>
              <a:off x="50292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cxnSp>
          <p:nvCxnSpPr>
            <p:cNvPr id="18" name="Straight Connector 17"/>
            <p:cNvCxnSpPr/>
            <p:nvPr/>
          </p:nvCxnSpPr>
          <p:spPr bwMode="auto">
            <a:xfrm flipV="1">
              <a:off x="4114800" y="5335588"/>
              <a:ext cx="1066800" cy="74612"/>
            </a:xfrm>
            <a:prstGeom prst="line">
              <a:avLst/>
            </a:prstGeom>
            <a:solidFill>
              <a:schemeClr val="accent1"/>
            </a:solidFill>
            <a:ln w="38100" cap="flat" cmpd="sng" algn="ctr">
              <a:solidFill>
                <a:schemeClr val="tx1"/>
              </a:solidFill>
              <a:prstDash val="solid"/>
              <a:round/>
              <a:headEnd type="none" w="med" len="med"/>
              <a:tailEnd type="none" w="med" len="med"/>
            </a:ln>
            <a:effectLst/>
          </p:spPr>
        </p:cxnSp>
      </p:grpSp>
      <p:sp>
        <p:nvSpPr>
          <p:cNvPr id="19" name="Rectangle 18"/>
          <p:cNvSpPr/>
          <p:nvPr/>
        </p:nvSpPr>
        <p:spPr bwMode="auto">
          <a:xfrm>
            <a:off x="6146800" y="1676400"/>
            <a:ext cx="1651000" cy="3175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Open</a:t>
            </a:r>
          </a:p>
        </p:txBody>
      </p:sp>
      <p:sp>
        <p:nvSpPr>
          <p:cNvPr id="20" name="Rectangle 19"/>
          <p:cNvSpPr/>
          <p:nvPr/>
        </p:nvSpPr>
        <p:spPr bwMode="auto">
          <a:xfrm>
            <a:off x="7416800" y="2565400"/>
            <a:ext cx="1651000" cy="3175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Closing</a:t>
            </a:r>
          </a:p>
        </p:txBody>
      </p:sp>
      <p:sp>
        <p:nvSpPr>
          <p:cNvPr id="21" name="Rectangle 20"/>
          <p:cNvSpPr/>
          <p:nvPr/>
        </p:nvSpPr>
        <p:spPr bwMode="auto">
          <a:xfrm>
            <a:off x="6146800" y="3644900"/>
            <a:ext cx="1651000" cy="3175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Closed</a:t>
            </a:r>
          </a:p>
        </p:txBody>
      </p:sp>
      <p:sp>
        <p:nvSpPr>
          <p:cNvPr id="22" name="Rectangle 21"/>
          <p:cNvSpPr/>
          <p:nvPr/>
        </p:nvSpPr>
        <p:spPr bwMode="auto">
          <a:xfrm>
            <a:off x="4114799" y="2120900"/>
            <a:ext cx="1651000" cy="3175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Stuck</a:t>
            </a:r>
          </a:p>
        </p:txBody>
      </p:sp>
      <p:sp>
        <p:nvSpPr>
          <p:cNvPr id="23" name="Rectangle 22"/>
          <p:cNvSpPr/>
          <p:nvPr/>
        </p:nvSpPr>
        <p:spPr bwMode="auto">
          <a:xfrm>
            <a:off x="4343400" y="3200400"/>
            <a:ext cx="1651000" cy="3175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Idiot in Door</a:t>
            </a:r>
          </a:p>
        </p:txBody>
      </p:sp>
      <p:grpSp>
        <p:nvGrpSpPr>
          <p:cNvPr id="25" name="Group 24"/>
          <p:cNvGrpSpPr/>
          <p:nvPr/>
        </p:nvGrpSpPr>
        <p:grpSpPr>
          <a:xfrm>
            <a:off x="4724400" y="2057400"/>
            <a:ext cx="457200" cy="457200"/>
            <a:chOff x="7620000" y="2209800"/>
            <a:chExt cx="457200" cy="457200"/>
          </a:xfrm>
        </p:grpSpPr>
        <p:cxnSp>
          <p:nvCxnSpPr>
            <p:cNvPr id="26" name="Straight Connector 25"/>
            <p:cNvCxnSpPr/>
            <p:nvPr/>
          </p:nvCxnSpPr>
          <p:spPr bwMode="auto">
            <a:xfrm rot="16200000" flipH="1">
              <a:off x="7620000" y="2209800"/>
              <a:ext cx="457200" cy="457200"/>
            </a:xfrm>
            <a:prstGeom prst="line">
              <a:avLst/>
            </a:prstGeom>
            <a:solidFill>
              <a:schemeClr val="accent1"/>
            </a:solidFill>
            <a:ln w="63500" cap="flat" cmpd="sng" algn="ctr">
              <a:solidFill>
                <a:srgbClr val="FF0000"/>
              </a:solidFill>
              <a:prstDash val="solid"/>
              <a:round/>
              <a:headEnd type="none" w="med" len="med"/>
              <a:tailEnd type="none" w="med" len="med"/>
            </a:ln>
            <a:effectLst/>
          </p:spPr>
        </p:cxnSp>
        <p:cxnSp>
          <p:nvCxnSpPr>
            <p:cNvPr id="27" name="Straight Connector 26"/>
            <p:cNvCxnSpPr/>
            <p:nvPr/>
          </p:nvCxnSpPr>
          <p:spPr bwMode="auto">
            <a:xfrm flipH="1">
              <a:off x="7620000" y="2209800"/>
              <a:ext cx="457200" cy="457200"/>
            </a:xfrm>
            <a:prstGeom prst="line">
              <a:avLst/>
            </a:prstGeom>
            <a:solidFill>
              <a:schemeClr val="accent1"/>
            </a:solidFill>
            <a:ln w="63500" cap="flat" cmpd="sng" algn="ctr">
              <a:solidFill>
                <a:srgbClr val="FF0000"/>
              </a:solidFill>
              <a:prstDash val="solid"/>
              <a:round/>
              <a:headEnd type="none" w="med" len="med"/>
              <a:tailEnd type="none" w="med" len="med"/>
            </a:ln>
            <a:effectLst/>
          </p:spPr>
        </p:cxnSp>
      </p:grpSp>
      <p:grpSp>
        <p:nvGrpSpPr>
          <p:cNvPr id="28" name="Group 27"/>
          <p:cNvGrpSpPr/>
          <p:nvPr/>
        </p:nvGrpSpPr>
        <p:grpSpPr>
          <a:xfrm>
            <a:off x="4876800" y="3124200"/>
            <a:ext cx="457200" cy="457200"/>
            <a:chOff x="7620000" y="2209800"/>
            <a:chExt cx="457200" cy="457200"/>
          </a:xfrm>
        </p:grpSpPr>
        <p:cxnSp>
          <p:nvCxnSpPr>
            <p:cNvPr id="29" name="Straight Connector 28"/>
            <p:cNvCxnSpPr/>
            <p:nvPr/>
          </p:nvCxnSpPr>
          <p:spPr bwMode="auto">
            <a:xfrm rot="16200000" flipH="1">
              <a:off x="7620000" y="2209800"/>
              <a:ext cx="457200" cy="457200"/>
            </a:xfrm>
            <a:prstGeom prst="line">
              <a:avLst/>
            </a:prstGeom>
            <a:solidFill>
              <a:schemeClr val="accent1"/>
            </a:solidFill>
            <a:ln w="63500" cap="flat" cmpd="sng" algn="ctr">
              <a:solidFill>
                <a:schemeClr val="accent2"/>
              </a:solidFill>
              <a:prstDash val="solid"/>
              <a:round/>
              <a:headEnd type="none" w="med" len="med"/>
              <a:tailEnd type="none" w="med" len="med"/>
            </a:ln>
            <a:effectLst/>
          </p:spPr>
        </p:cxnSp>
        <p:cxnSp>
          <p:nvCxnSpPr>
            <p:cNvPr id="30" name="Straight Connector 29"/>
            <p:cNvCxnSpPr/>
            <p:nvPr/>
          </p:nvCxnSpPr>
          <p:spPr bwMode="auto">
            <a:xfrm flipH="1">
              <a:off x="7620000" y="2209800"/>
              <a:ext cx="457200" cy="457200"/>
            </a:xfrm>
            <a:prstGeom prst="line">
              <a:avLst/>
            </a:prstGeom>
            <a:solidFill>
              <a:schemeClr val="accent1"/>
            </a:solidFill>
            <a:ln w="63500" cap="flat" cmpd="sng" algn="ctr">
              <a:solidFill>
                <a:schemeClr val="accent2"/>
              </a:solidFill>
              <a:prstDash val="solid"/>
              <a:round/>
              <a:headEnd type="none" w="med" len="med"/>
              <a:tailEnd type="none" w="med" len="med"/>
            </a:ln>
            <a:effectLst/>
          </p:spPr>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One State at a Time</a:t>
            </a:r>
            <a:endParaRPr lang="en-US" dirty="0"/>
          </a:p>
        </p:txBody>
      </p:sp>
      <p:sp>
        <p:nvSpPr>
          <p:cNvPr id="4" name="Content Placeholder 3"/>
          <p:cNvSpPr>
            <a:spLocks noGrp="1"/>
          </p:cNvSpPr>
          <p:nvPr>
            <p:ph idx="1"/>
          </p:nvPr>
        </p:nvSpPr>
        <p:spPr/>
        <p:txBody>
          <a:bodyPr/>
          <a:lstStyle/>
          <a:p>
            <a:r>
              <a:rPr lang="en-US" dirty="0" smtClean="0"/>
              <a:t>An instance is in exactly one state at a time.</a:t>
            </a:r>
          </a:p>
          <a:p>
            <a:endParaRPr lang="en-US" i="1" dirty="0" smtClean="0"/>
          </a:p>
          <a:p>
            <a:r>
              <a:rPr lang="en-US" i="1" dirty="0" smtClean="0"/>
              <a:t>Choose </a:t>
            </a:r>
            <a:r>
              <a:rPr lang="en-US" dirty="0" smtClean="0"/>
              <a:t>states so that the instance is </a:t>
            </a:r>
            <a:r>
              <a:rPr lang="en-US" i="1" dirty="0" smtClean="0"/>
              <a:t>always </a:t>
            </a:r>
            <a:r>
              <a:rPr lang="en-US" dirty="0" smtClean="0"/>
              <a:t>in one state.</a:t>
            </a:r>
          </a:p>
          <a:p>
            <a:endParaRPr lang="en-US" dirty="0" smtClean="0"/>
          </a:p>
          <a:p>
            <a:endParaRPr lang="en-US" dirty="0" smtClean="0"/>
          </a:p>
          <a:p>
            <a:endParaRPr lang="en-US" dirty="0" smtClean="0"/>
          </a:p>
        </p:txBody>
      </p:sp>
      <p:sp>
        <p:nvSpPr>
          <p:cNvPr id="5" name="Rectangle 4"/>
          <p:cNvSpPr/>
          <p:nvPr/>
        </p:nvSpPr>
        <p:spPr bwMode="auto">
          <a:xfrm>
            <a:off x="4343400" y="28194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Open</a:t>
            </a:r>
          </a:p>
        </p:txBody>
      </p:sp>
      <p:sp>
        <p:nvSpPr>
          <p:cNvPr id="6" name="Rectangle 5"/>
          <p:cNvSpPr/>
          <p:nvPr/>
        </p:nvSpPr>
        <p:spPr bwMode="auto">
          <a:xfrm>
            <a:off x="5867400" y="3886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Closing</a:t>
            </a:r>
          </a:p>
        </p:txBody>
      </p:sp>
      <p:sp>
        <p:nvSpPr>
          <p:cNvPr id="7" name="Rectangle 6"/>
          <p:cNvSpPr/>
          <p:nvPr/>
        </p:nvSpPr>
        <p:spPr bwMode="auto">
          <a:xfrm>
            <a:off x="4343400" y="51816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Closed</a:t>
            </a:r>
          </a:p>
        </p:txBody>
      </p:sp>
      <p:pic>
        <p:nvPicPr>
          <p:cNvPr id="8" name="Picture 7"/>
          <p:cNvPicPr>
            <a:picLocks noChangeAspect="1"/>
          </p:cNvPicPr>
          <p:nvPr/>
        </p:nvPicPr>
        <p:blipFill>
          <a:blip r:embed="rId2"/>
          <a:stretch>
            <a:fillRect/>
          </a:stretch>
        </p:blipFill>
        <p:spPr>
          <a:xfrm>
            <a:off x="929244" y="2819400"/>
            <a:ext cx="2042556" cy="3276600"/>
          </a:xfrm>
          <a:prstGeom prst="rect">
            <a:avLst/>
          </a:prstGeom>
        </p:spPr>
      </p:pic>
    </p:spTree>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Title 1"/>
          <p:cNvSpPr>
            <a:spLocks noGrp="1"/>
          </p:cNvSpPr>
          <p:nvPr>
            <p:ph type="title"/>
          </p:nvPr>
        </p:nvSpPr>
        <p:spPr/>
        <p:txBody>
          <a:bodyPr/>
          <a:lstStyle/>
          <a:p>
            <a:r>
              <a:rPr lang="en-GB" dirty="0" smtClean="0"/>
              <a:t>Finding Transitions</a:t>
            </a:r>
            <a:endParaRPr lang="en-US" dirty="0" smtClean="0"/>
          </a:p>
        </p:txBody>
      </p:sp>
      <p:sp>
        <p:nvSpPr>
          <p:cNvPr id="115715" name="Content Placeholder 2"/>
          <p:cNvSpPr>
            <a:spLocks noGrp="1"/>
          </p:cNvSpPr>
          <p:nvPr>
            <p:ph idx="1"/>
          </p:nvPr>
        </p:nvSpPr>
        <p:spPr/>
        <p:txBody>
          <a:bodyPr/>
          <a:lstStyle/>
          <a:p>
            <a:r>
              <a:rPr lang="en-GB" dirty="0" smtClean="0"/>
              <a:t>Show the possible transitions from one state to another.</a:t>
            </a:r>
          </a:p>
          <a:p>
            <a:endParaRPr lang="en-GB" dirty="0" smtClean="0"/>
          </a:p>
          <a:p>
            <a:endParaRPr lang="en-GB" dirty="0" smtClean="0"/>
          </a:p>
          <a:p>
            <a:endParaRPr lang="en-GB" dirty="0" smtClean="0"/>
          </a:p>
        </p:txBody>
      </p:sp>
      <p:sp>
        <p:nvSpPr>
          <p:cNvPr id="7" name="Rectangle 6"/>
          <p:cNvSpPr/>
          <p:nvPr/>
        </p:nvSpPr>
        <p:spPr bwMode="auto">
          <a:xfrm>
            <a:off x="914400" y="30480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Open</a:t>
            </a:r>
          </a:p>
        </p:txBody>
      </p:sp>
      <p:sp>
        <p:nvSpPr>
          <p:cNvPr id="8" name="Rectangle 7"/>
          <p:cNvSpPr/>
          <p:nvPr/>
        </p:nvSpPr>
        <p:spPr bwMode="auto">
          <a:xfrm>
            <a:off x="6477000" y="40386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Closing</a:t>
            </a:r>
          </a:p>
        </p:txBody>
      </p:sp>
      <p:sp>
        <p:nvSpPr>
          <p:cNvPr id="9" name="Rectangle 8"/>
          <p:cNvSpPr/>
          <p:nvPr/>
        </p:nvSpPr>
        <p:spPr bwMode="auto">
          <a:xfrm>
            <a:off x="3048000" y="40386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Opening</a:t>
            </a:r>
          </a:p>
        </p:txBody>
      </p:sp>
      <p:sp>
        <p:nvSpPr>
          <p:cNvPr id="10" name="Rectangle 9"/>
          <p:cNvSpPr/>
          <p:nvPr/>
        </p:nvSpPr>
        <p:spPr bwMode="auto">
          <a:xfrm>
            <a:off x="4800600" y="30480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Closed</a:t>
            </a:r>
          </a:p>
        </p:txBody>
      </p:sp>
      <p:cxnSp>
        <p:nvCxnSpPr>
          <p:cNvPr id="12" name="Straight Arrow Connector 11"/>
          <p:cNvCxnSpPr>
            <a:stCxn id="7" idx="3"/>
            <a:endCxn id="10" idx="1"/>
          </p:cNvCxnSpPr>
          <p:nvPr/>
        </p:nvCxnSpPr>
        <p:spPr bwMode="auto">
          <a:xfrm>
            <a:off x="2895600" y="3238500"/>
            <a:ext cx="1905000" cy="1588"/>
          </a:xfrm>
          <a:prstGeom prst="straightConnector1">
            <a:avLst/>
          </a:prstGeom>
          <a:solidFill>
            <a:schemeClr val="accent1"/>
          </a:solidFill>
          <a:ln w="12700" cap="flat" cmpd="sng" algn="ctr">
            <a:solidFill>
              <a:schemeClr val="tx1"/>
            </a:solidFill>
            <a:prstDash val="solid"/>
            <a:round/>
            <a:headEnd type="none" w="med" len="med"/>
            <a:tailEnd type="arrow"/>
          </a:ln>
          <a:effectLst/>
        </p:spPr>
      </p:cxnSp>
      <p:cxnSp>
        <p:nvCxnSpPr>
          <p:cNvPr id="19" name="Shape 18"/>
          <p:cNvCxnSpPr>
            <a:stCxn id="7" idx="2"/>
            <a:endCxn id="9" idx="1"/>
          </p:cNvCxnSpPr>
          <p:nvPr/>
        </p:nvCxnSpPr>
        <p:spPr bwMode="auto">
          <a:xfrm rot="16200000" flipH="1">
            <a:off x="2076450" y="3257550"/>
            <a:ext cx="800100" cy="1143000"/>
          </a:xfrm>
          <a:prstGeom prst="bentConnector2">
            <a:avLst/>
          </a:prstGeom>
          <a:solidFill>
            <a:schemeClr val="accent1"/>
          </a:solidFill>
          <a:ln w="12700" cap="flat" cmpd="sng" algn="ctr">
            <a:solidFill>
              <a:schemeClr val="tx1"/>
            </a:solidFill>
            <a:prstDash val="solid"/>
            <a:round/>
            <a:headEnd type="none" w="med" len="med"/>
            <a:tailEnd type="arrow"/>
          </a:ln>
          <a:effectLst/>
        </p:spPr>
      </p:cxnSp>
      <p:cxnSp>
        <p:nvCxnSpPr>
          <p:cNvPr id="21" name="Elbow Connector 20"/>
          <p:cNvCxnSpPr>
            <a:stCxn id="9" idx="3"/>
            <a:endCxn id="8" idx="1"/>
          </p:cNvCxnSpPr>
          <p:nvPr/>
        </p:nvCxnSpPr>
        <p:spPr bwMode="auto">
          <a:xfrm>
            <a:off x="5029200" y="4229100"/>
            <a:ext cx="1447800" cy="1588"/>
          </a:xfrm>
          <a:prstGeom prst="bentConnector3">
            <a:avLst>
              <a:gd name="adj1" fmla="val 50000"/>
            </a:avLst>
          </a:prstGeom>
          <a:solidFill>
            <a:schemeClr val="accent1"/>
          </a:solidFill>
          <a:ln w="12700" cap="flat" cmpd="sng" algn="ctr">
            <a:solidFill>
              <a:schemeClr val="tx1"/>
            </a:solidFill>
            <a:prstDash val="solid"/>
            <a:round/>
            <a:headEnd type="none" w="med" len="med"/>
            <a:tailEnd type="arrow"/>
          </a:ln>
          <a:effectLst/>
        </p:spPr>
      </p:cxnSp>
      <p:cxnSp>
        <p:nvCxnSpPr>
          <p:cNvPr id="23" name="Shape 22"/>
          <p:cNvCxnSpPr>
            <a:stCxn id="8" idx="0"/>
            <a:endCxn id="10" idx="3"/>
          </p:cNvCxnSpPr>
          <p:nvPr/>
        </p:nvCxnSpPr>
        <p:spPr bwMode="auto">
          <a:xfrm rot="16200000" flipV="1">
            <a:off x="6724650" y="3295650"/>
            <a:ext cx="800100" cy="685800"/>
          </a:xfrm>
          <a:prstGeom prst="bentConnector2">
            <a:avLst/>
          </a:prstGeom>
          <a:solidFill>
            <a:schemeClr val="accent1"/>
          </a:solidFill>
          <a:ln w="12700" cap="flat" cmpd="sng" algn="ctr">
            <a:solidFill>
              <a:schemeClr val="tx1"/>
            </a:solidFill>
            <a:prstDash val="solid"/>
            <a:round/>
            <a:headEnd type="none" w="med" len="med"/>
            <a:tailEnd type="arrow"/>
          </a:ln>
          <a:effectLst/>
        </p:spPr>
      </p:cxnSp>
      <p:cxnSp>
        <p:nvCxnSpPr>
          <p:cNvPr id="28" name="Shape 27"/>
          <p:cNvCxnSpPr>
            <a:endCxn id="10" idx="2"/>
          </p:cNvCxnSpPr>
          <p:nvPr/>
        </p:nvCxnSpPr>
        <p:spPr bwMode="auto">
          <a:xfrm rot="10800000">
            <a:off x="5791200" y="3429000"/>
            <a:ext cx="1143000" cy="304800"/>
          </a:xfrm>
          <a:prstGeom prst="bentConnector2">
            <a:avLst/>
          </a:prstGeom>
          <a:solidFill>
            <a:schemeClr val="accent1"/>
          </a:solidFill>
          <a:ln w="12700" cap="flat" cmpd="sng" algn="ctr">
            <a:solidFill>
              <a:schemeClr val="tx1"/>
            </a:solidFill>
            <a:prstDash val="solid"/>
            <a:round/>
            <a:headEnd type="none" w="med" len="med"/>
            <a:tailEnd type="arrow"/>
          </a:ln>
          <a:effectLst/>
        </p:spPr>
      </p:cxnSp>
      <p:cxnSp>
        <p:nvCxnSpPr>
          <p:cNvPr id="32" name="Straight Connector 31"/>
          <p:cNvCxnSpPr/>
          <p:nvPr/>
        </p:nvCxnSpPr>
        <p:spPr bwMode="auto">
          <a:xfrm rot="5400000">
            <a:off x="6781800" y="3886200"/>
            <a:ext cx="304800" cy="1588"/>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34" name="Shape 33"/>
          <p:cNvCxnSpPr>
            <a:stCxn id="7" idx="0"/>
            <a:endCxn id="10" idx="0"/>
          </p:cNvCxnSpPr>
          <p:nvPr/>
        </p:nvCxnSpPr>
        <p:spPr bwMode="auto">
          <a:xfrm rot="5400000" flipH="1" flipV="1">
            <a:off x="3848100" y="1104900"/>
            <a:ext cx="1588" cy="3886200"/>
          </a:xfrm>
          <a:prstGeom prst="bentConnector3">
            <a:avLst>
              <a:gd name="adj1" fmla="val 63979849"/>
            </a:avLst>
          </a:prstGeom>
          <a:solidFill>
            <a:schemeClr val="accent1"/>
          </a:solidFill>
          <a:ln w="12700" cap="flat" cmpd="sng" algn="ctr">
            <a:solidFill>
              <a:schemeClr val="tx1"/>
            </a:solidFill>
            <a:prstDash val="solid"/>
            <a:round/>
            <a:headEnd type="none" w="med" len="med"/>
            <a:tailEnd type="arrow"/>
          </a:ln>
          <a:effectLst/>
        </p:spPr>
      </p:cxnSp>
      <p:cxnSp>
        <p:nvCxnSpPr>
          <p:cNvPr id="38" name="Shape 37"/>
          <p:cNvCxnSpPr>
            <a:endCxn id="8" idx="2"/>
          </p:cNvCxnSpPr>
          <p:nvPr/>
        </p:nvCxnSpPr>
        <p:spPr bwMode="auto">
          <a:xfrm>
            <a:off x="1371600" y="3429000"/>
            <a:ext cx="6096000" cy="990600"/>
          </a:xfrm>
          <a:prstGeom prst="bentConnector4">
            <a:avLst>
              <a:gd name="adj1" fmla="val 208"/>
              <a:gd name="adj2" fmla="val 212821"/>
            </a:avLst>
          </a:prstGeom>
          <a:solidFill>
            <a:schemeClr val="accent1"/>
          </a:solidFill>
          <a:ln w="12700" cap="flat" cmpd="sng" algn="ctr">
            <a:solidFill>
              <a:schemeClr val="tx1"/>
            </a:solidFill>
            <a:prstDash val="solid"/>
            <a:round/>
            <a:headEnd type="none" w="med" len="med"/>
            <a:tailEnd type="arrow"/>
          </a:ln>
          <a:effectLst/>
        </p:spPr>
      </p:cxnSp>
      <p:cxnSp>
        <p:nvCxnSpPr>
          <p:cNvPr id="67" name="Elbow Connector 66"/>
          <p:cNvCxnSpPr/>
          <p:nvPr/>
        </p:nvCxnSpPr>
        <p:spPr bwMode="auto">
          <a:xfrm rot="10800000" flipV="1">
            <a:off x="4419600" y="4419600"/>
            <a:ext cx="2895600" cy="762000"/>
          </a:xfrm>
          <a:prstGeom prst="bentConnector3">
            <a:avLst>
              <a:gd name="adj1" fmla="val 13596"/>
            </a:avLst>
          </a:prstGeom>
          <a:solidFill>
            <a:schemeClr val="accent1"/>
          </a:solidFill>
          <a:ln w="12700" cap="flat" cmpd="sng" algn="ctr">
            <a:solidFill>
              <a:schemeClr val="tx1"/>
            </a:solidFill>
            <a:prstDash val="solid"/>
            <a:round/>
            <a:headEnd type="none" w="med" len="med"/>
            <a:tailEnd type="none"/>
          </a:ln>
          <a:effectLst/>
        </p:spPr>
      </p:cxnSp>
      <p:cxnSp>
        <p:nvCxnSpPr>
          <p:cNvPr id="70" name="Straight Arrow Connector 69"/>
          <p:cNvCxnSpPr/>
          <p:nvPr/>
        </p:nvCxnSpPr>
        <p:spPr bwMode="auto">
          <a:xfrm rot="5400000" flipH="1" flipV="1">
            <a:off x="4037806" y="4800600"/>
            <a:ext cx="762794" cy="794"/>
          </a:xfrm>
          <a:prstGeom prst="straightConnector1">
            <a:avLst/>
          </a:prstGeom>
          <a:solidFill>
            <a:schemeClr val="accent1"/>
          </a:solidFill>
          <a:ln w="12700" cap="flat" cmpd="sng" algn="ctr">
            <a:solidFill>
              <a:schemeClr val="tx1"/>
            </a:solidFill>
            <a:prstDash val="solid"/>
            <a:round/>
            <a:headEnd type="none" w="med" len="med"/>
            <a:tailEnd type="arrow"/>
          </a:ln>
          <a:effectLst/>
        </p:spPr>
      </p:cxnSp>
      <p:cxnSp>
        <p:nvCxnSpPr>
          <p:cNvPr id="82" name="Shape 81"/>
          <p:cNvCxnSpPr>
            <a:stCxn id="9" idx="0"/>
          </p:cNvCxnSpPr>
          <p:nvPr/>
        </p:nvCxnSpPr>
        <p:spPr bwMode="auto">
          <a:xfrm rot="5400000" flipH="1" flipV="1">
            <a:off x="4457700" y="3238500"/>
            <a:ext cx="381000" cy="1219200"/>
          </a:xfrm>
          <a:prstGeom prst="bentConnector2">
            <a:avLst/>
          </a:prstGeom>
          <a:solidFill>
            <a:schemeClr val="accent1"/>
          </a:solidFill>
          <a:ln w="12700" cap="flat" cmpd="sng" algn="ctr">
            <a:solidFill>
              <a:schemeClr val="tx1"/>
            </a:solidFill>
            <a:prstDash val="solid"/>
            <a:round/>
            <a:headEnd type="none" w="med" len="med"/>
            <a:tailEnd type="none" w="med" len="med"/>
          </a:ln>
          <a:effectLst/>
        </p:spPr>
      </p:cxnSp>
      <p:cxnSp>
        <p:nvCxnSpPr>
          <p:cNvPr id="83" name="Shape 82"/>
          <p:cNvCxnSpPr/>
          <p:nvPr/>
        </p:nvCxnSpPr>
        <p:spPr bwMode="auto">
          <a:xfrm rot="16200000" flipV="1">
            <a:off x="2705100" y="3238500"/>
            <a:ext cx="381000" cy="1219200"/>
          </a:xfrm>
          <a:prstGeom prst="bentConnector2">
            <a:avLst/>
          </a:prstGeom>
          <a:solidFill>
            <a:schemeClr val="accent1"/>
          </a:solidFill>
          <a:ln w="12700" cap="flat" cmpd="sng" algn="ctr">
            <a:solidFill>
              <a:schemeClr val="tx1"/>
            </a:solidFill>
            <a:prstDash val="solid"/>
            <a:round/>
            <a:headEnd type="none" w="med" len="med"/>
            <a:tailEnd type="none" w="med" len="med"/>
          </a:ln>
          <a:effectLst/>
        </p:spPr>
      </p:cxnSp>
      <p:cxnSp>
        <p:nvCxnSpPr>
          <p:cNvPr id="85" name="Straight Arrow Connector 84"/>
          <p:cNvCxnSpPr/>
          <p:nvPr/>
        </p:nvCxnSpPr>
        <p:spPr bwMode="auto">
          <a:xfrm rot="5400000" flipH="1" flipV="1">
            <a:off x="2171700" y="3543300"/>
            <a:ext cx="228600" cy="1588"/>
          </a:xfrm>
          <a:prstGeom prst="straightConnector1">
            <a:avLst/>
          </a:prstGeom>
          <a:solidFill>
            <a:schemeClr val="accent1"/>
          </a:solidFill>
          <a:ln w="12700" cap="flat" cmpd="sng" algn="ctr">
            <a:solidFill>
              <a:schemeClr val="tx1"/>
            </a:solidFill>
            <a:prstDash val="solid"/>
            <a:round/>
            <a:headEnd type="none" w="med" len="med"/>
            <a:tailEnd type="arrow"/>
          </a:ln>
          <a:effectLst/>
        </p:spPr>
      </p:cxnSp>
      <p:cxnSp>
        <p:nvCxnSpPr>
          <p:cNvPr id="87" name="Straight Arrow Connector 86"/>
          <p:cNvCxnSpPr/>
          <p:nvPr/>
        </p:nvCxnSpPr>
        <p:spPr bwMode="auto">
          <a:xfrm rot="5400000" flipH="1" flipV="1">
            <a:off x="5106194" y="3504406"/>
            <a:ext cx="304800" cy="1588"/>
          </a:xfrm>
          <a:prstGeom prst="straightConnector1">
            <a:avLst/>
          </a:prstGeom>
          <a:solidFill>
            <a:schemeClr val="accent1"/>
          </a:solidFill>
          <a:ln w="12700" cap="flat" cmpd="sng" algn="ctr">
            <a:solidFill>
              <a:schemeClr val="tx1"/>
            </a:solidFill>
            <a:prstDash val="solid"/>
            <a:round/>
            <a:headEnd type="none" w="med" len="med"/>
            <a:tailEnd type="arrow"/>
          </a:ln>
          <a:effectLst/>
        </p:spPr>
      </p:cxnSp>
      <p:sp>
        <p:nvSpPr>
          <p:cNvPr id="88" name="Rectangle 87"/>
          <p:cNvSpPr/>
          <p:nvPr/>
        </p:nvSpPr>
        <p:spPr bwMode="auto">
          <a:xfrm>
            <a:off x="2819400" y="24384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Stuck</a:t>
            </a:r>
          </a:p>
        </p:txBody>
      </p:sp>
      <p:cxnSp>
        <p:nvCxnSpPr>
          <p:cNvPr id="90" name="Elbow Connector 89"/>
          <p:cNvCxnSpPr>
            <a:endCxn id="88" idx="1"/>
          </p:cNvCxnSpPr>
          <p:nvPr/>
        </p:nvCxnSpPr>
        <p:spPr bwMode="auto">
          <a:xfrm flipV="1">
            <a:off x="2362200" y="2628900"/>
            <a:ext cx="457200" cy="419100"/>
          </a:xfrm>
          <a:prstGeom prst="bentConnector3">
            <a:avLst>
              <a:gd name="adj1" fmla="val 50000"/>
            </a:avLst>
          </a:prstGeom>
          <a:solidFill>
            <a:schemeClr val="accent1"/>
          </a:solidFill>
          <a:ln w="12700" cap="flat" cmpd="sng" algn="ctr">
            <a:solidFill>
              <a:schemeClr val="tx1"/>
            </a:solidFill>
            <a:prstDash val="solid"/>
            <a:round/>
            <a:headEnd type="none" w="med" len="med"/>
            <a:tailEnd type="arrow"/>
          </a:ln>
          <a:effectLst/>
        </p:spPr>
      </p:cxnSp>
      <p:cxnSp>
        <p:nvCxnSpPr>
          <p:cNvPr id="92" name="Shape 91"/>
          <p:cNvCxnSpPr>
            <a:stCxn id="88" idx="0"/>
          </p:cNvCxnSpPr>
          <p:nvPr/>
        </p:nvCxnSpPr>
        <p:spPr bwMode="auto">
          <a:xfrm rot="16200000" flipH="1" flipV="1">
            <a:off x="2667000" y="1905000"/>
            <a:ext cx="609600" cy="1676400"/>
          </a:xfrm>
          <a:prstGeom prst="bentConnector4">
            <a:avLst>
              <a:gd name="adj1" fmla="val -37500"/>
              <a:gd name="adj2" fmla="val 100000"/>
            </a:avLst>
          </a:prstGeom>
          <a:solidFill>
            <a:schemeClr val="accent1"/>
          </a:solidFill>
          <a:ln w="12700" cap="flat" cmpd="sng" algn="ctr">
            <a:solidFill>
              <a:schemeClr val="tx1"/>
            </a:solidFill>
            <a:prstDash val="solid"/>
            <a:round/>
            <a:headEnd type="none" w="med" len="med"/>
            <a:tailEnd type="arrow"/>
          </a:ln>
          <a:effectLst/>
        </p:spPr>
      </p:cxnSp>
      <p:cxnSp>
        <p:nvCxnSpPr>
          <p:cNvPr id="102" name="Elbow Connector 101"/>
          <p:cNvCxnSpPr>
            <a:stCxn id="88" idx="3"/>
          </p:cNvCxnSpPr>
          <p:nvPr/>
        </p:nvCxnSpPr>
        <p:spPr bwMode="auto">
          <a:xfrm>
            <a:off x="4800600" y="2628900"/>
            <a:ext cx="533400" cy="419100"/>
          </a:xfrm>
          <a:prstGeom prst="bentConnector3">
            <a:avLst>
              <a:gd name="adj1" fmla="val 97619"/>
            </a:avLst>
          </a:prstGeom>
          <a:solidFill>
            <a:schemeClr val="accent1"/>
          </a:solidFill>
          <a:ln w="12700" cap="flat" cmpd="sng" algn="ctr">
            <a:solidFill>
              <a:schemeClr val="tx1"/>
            </a:solidFill>
            <a:prstDash val="solid"/>
            <a:round/>
            <a:headEnd type="none" w="med" len="med"/>
            <a:tailEnd type="arrow"/>
          </a:ln>
          <a:effectLst/>
        </p:spPr>
      </p:cxnSp>
      <p:cxnSp>
        <p:nvCxnSpPr>
          <p:cNvPr id="105" name="Elbow Connector 104"/>
          <p:cNvCxnSpPr>
            <a:stCxn id="88" idx="2"/>
          </p:cNvCxnSpPr>
          <p:nvPr/>
        </p:nvCxnSpPr>
        <p:spPr bwMode="auto">
          <a:xfrm rot="5400000">
            <a:off x="3162300" y="3467100"/>
            <a:ext cx="1295400" cy="1588"/>
          </a:xfrm>
          <a:prstGeom prst="bentConnector3">
            <a:avLst>
              <a:gd name="adj1" fmla="val 50000"/>
            </a:avLst>
          </a:prstGeom>
          <a:solidFill>
            <a:schemeClr val="accent1"/>
          </a:solidFill>
          <a:ln w="12700" cap="flat" cmpd="sng" algn="ctr">
            <a:solidFill>
              <a:schemeClr val="tx1"/>
            </a:solidFill>
            <a:prstDash val="solid"/>
            <a:round/>
            <a:headEnd type="none" w="med" len="med"/>
            <a:tailEnd type="arrow"/>
          </a:ln>
          <a:effectLst/>
        </p:spPr>
      </p:cxnSp>
      <p:grpSp>
        <p:nvGrpSpPr>
          <p:cNvPr id="109" name="Group 108"/>
          <p:cNvGrpSpPr/>
          <p:nvPr/>
        </p:nvGrpSpPr>
        <p:grpSpPr>
          <a:xfrm>
            <a:off x="5562600" y="2209800"/>
            <a:ext cx="457200" cy="457200"/>
            <a:chOff x="7620000" y="2209800"/>
            <a:chExt cx="457200" cy="457200"/>
          </a:xfrm>
        </p:grpSpPr>
        <p:cxnSp>
          <p:nvCxnSpPr>
            <p:cNvPr id="107" name="Straight Connector 106"/>
            <p:cNvCxnSpPr/>
            <p:nvPr/>
          </p:nvCxnSpPr>
          <p:spPr bwMode="auto">
            <a:xfrm rot="16200000" flipH="1">
              <a:off x="7620000" y="2209800"/>
              <a:ext cx="457200" cy="457200"/>
            </a:xfrm>
            <a:prstGeom prst="line">
              <a:avLst/>
            </a:prstGeom>
            <a:solidFill>
              <a:schemeClr val="accent1"/>
            </a:solidFill>
            <a:ln w="63500" cap="flat" cmpd="sng" algn="ctr">
              <a:solidFill>
                <a:srgbClr val="FF0000"/>
              </a:solidFill>
              <a:prstDash val="solid"/>
              <a:round/>
              <a:headEnd type="none" w="med" len="med"/>
              <a:tailEnd type="none" w="med" len="med"/>
            </a:ln>
            <a:effectLst/>
          </p:spPr>
        </p:cxnSp>
        <p:cxnSp>
          <p:nvCxnSpPr>
            <p:cNvPr id="108" name="Straight Connector 107"/>
            <p:cNvCxnSpPr/>
            <p:nvPr/>
          </p:nvCxnSpPr>
          <p:spPr bwMode="auto">
            <a:xfrm flipH="1">
              <a:off x="7620000" y="2209800"/>
              <a:ext cx="457200" cy="457200"/>
            </a:xfrm>
            <a:prstGeom prst="line">
              <a:avLst/>
            </a:prstGeom>
            <a:solidFill>
              <a:schemeClr val="accent1"/>
            </a:solidFill>
            <a:ln w="63500" cap="flat" cmpd="sng" algn="ctr">
              <a:solidFill>
                <a:srgbClr val="FF0000"/>
              </a:solidFill>
              <a:prstDash val="solid"/>
              <a:round/>
              <a:headEnd type="none" w="med" len="med"/>
              <a:tailEnd type="none" w="med" len="med"/>
            </a:ln>
            <a:effectLst/>
          </p:spPr>
        </p:cxnSp>
      </p:grpSp>
      <p:grpSp>
        <p:nvGrpSpPr>
          <p:cNvPr id="110" name="Group 109"/>
          <p:cNvGrpSpPr/>
          <p:nvPr/>
        </p:nvGrpSpPr>
        <p:grpSpPr>
          <a:xfrm>
            <a:off x="4724400" y="5334000"/>
            <a:ext cx="457200" cy="457200"/>
            <a:chOff x="7620000" y="2209800"/>
            <a:chExt cx="457200" cy="457200"/>
          </a:xfrm>
        </p:grpSpPr>
        <p:cxnSp>
          <p:nvCxnSpPr>
            <p:cNvPr id="111" name="Straight Connector 110"/>
            <p:cNvCxnSpPr/>
            <p:nvPr/>
          </p:nvCxnSpPr>
          <p:spPr bwMode="auto">
            <a:xfrm rot="16200000" flipH="1">
              <a:off x="7620000" y="2209800"/>
              <a:ext cx="457200" cy="457200"/>
            </a:xfrm>
            <a:prstGeom prst="line">
              <a:avLst/>
            </a:prstGeom>
            <a:solidFill>
              <a:schemeClr val="accent1"/>
            </a:solidFill>
            <a:ln w="63500" cap="flat" cmpd="sng" algn="ctr">
              <a:solidFill>
                <a:srgbClr val="FF0000"/>
              </a:solidFill>
              <a:prstDash val="solid"/>
              <a:round/>
              <a:headEnd type="none" w="med" len="med"/>
              <a:tailEnd type="none" w="med" len="med"/>
            </a:ln>
            <a:effectLst/>
          </p:spPr>
        </p:cxnSp>
        <p:cxnSp>
          <p:nvCxnSpPr>
            <p:cNvPr id="112" name="Straight Connector 111"/>
            <p:cNvCxnSpPr/>
            <p:nvPr/>
          </p:nvCxnSpPr>
          <p:spPr bwMode="auto">
            <a:xfrm flipH="1">
              <a:off x="7620000" y="2209800"/>
              <a:ext cx="457200" cy="457200"/>
            </a:xfrm>
            <a:prstGeom prst="line">
              <a:avLst/>
            </a:prstGeom>
            <a:solidFill>
              <a:schemeClr val="accent1"/>
            </a:solidFill>
            <a:ln w="63500" cap="flat" cmpd="sng" algn="ctr">
              <a:solidFill>
                <a:srgbClr val="FF0000"/>
              </a:solidFill>
              <a:prstDash val="solid"/>
              <a:round/>
              <a:headEnd type="none" w="med" len="med"/>
              <a:tailEnd type="none" w="med" len="med"/>
            </a:ln>
            <a:effectLst/>
          </p:spPr>
        </p:cxnSp>
      </p:grpSp>
      <p:grpSp>
        <p:nvGrpSpPr>
          <p:cNvPr id="113" name="Group 112"/>
          <p:cNvGrpSpPr/>
          <p:nvPr/>
        </p:nvGrpSpPr>
        <p:grpSpPr>
          <a:xfrm>
            <a:off x="3200400" y="3124200"/>
            <a:ext cx="457200" cy="457200"/>
            <a:chOff x="7620000" y="2209800"/>
            <a:chExt cx="457200" cy="457200"/>
          </a:xfrm>
        </p:grpSpPr>
        <p:cxnSp>
          <p:nvCxnSpPr>
            <p:cNvPr id="114" name="Straight Connector 113"/>
            <p:cNvCxnSpPr/>
            <p:nvPr/>
          </p:nvCxnSpPr>
          <p:spPr bwMode="auto">
            <a:xfrm rot="16200000" flipH="1">
              <a:off x="7620000" y="2209800"/>
              <a:ext cx="457200" cy="457200"/>
            </a:xfrm>
            <a:prstGeom prst="line">
              <a:avLst/>
            </a:prstGeom>
            <a:solidFill>
              <a:schemeClr val="accent1"/>
            </a:solidFill>
            <a:ln w="63500" cap="flat" cmpd="sng" algn="ctr">
              <a:solidFill>
                <a:srgbClr val="FF0000"/>
              </a:solidFill>
              <a:prstDash val="solid"/>
              <a:round/>
              <a:headEnd type="none" w="med" len="med"/>
              <a:tailEnd type="none" w="med" len="med"/>
            </a:ln>
            <a:effectLst/>
          </p:spPr>
        </p:cxnSp>
        <p:cxnSp>
          <p:nvCxnSpPr>
            <p:cNvPr id="115" name="Straight Connector 114"/>
            <p:cNvCxnSpPr/>
            <p:nvPr/>
          </p:nvCxnSpPr>
          <p:spPr bwMode="auto">
            <a:xfrm flipH="1">
              <a:off x="7620000" y="2209800"/>
              <a:ext cx="457200" cy="457200"/>
            </a:xfrm>
            <a:prstGeom prst="line">
              <a:avLst/>
            </a:prstGeom>
            <a:solidFill>
              <a:schemeClr val="accent1"/>
            </a:solidFill>
            <a:ln w="63500" cap="flat" cmpd="sng" algn="ctr">
              <a:solidFill>
                <a:srgbClr val="FF0000"/>
              </a:solidFill>
              <a:prstDash val="solid"/>
              <a:round/>
              <a:headEnd type="none" w="med" len="med"/>
              <a:tailEnd type="none" w="med" len="med"/>
            </a:ln>
            <a:effectLst/>
          </p:spPr>
        </p:cxnSp>
      </p:grpSp>
      <p:grpSp>
        <p:nvGrpSpPr>
          <p:cNvPr id="116" name="Group 115"/>
          <p:cNvGrpSpPr/>
          <p:nvPr/>
        </p:nvGrpSpPr>
        <p:grpSpPr>
          <a:xfrm>
            <a:off x="4267200" y="3429000"/>
            <a:ext cx="457200" cy="457200"/>
            <a:chOff x="7620000" y="2209800"/>
            <a:chExt cx="457200" cy="457200"/>
          </a:xfrm>
        </p:grpSpPr>
        <p:cxnSp>
          <p:nvCxnSpPr>
            <p:cNvPr id="117" name="Straight Connector 116"/>
            <p:cNvCxnSpPr/>
            <p:nvPr/>
          </p:nvCxnSpPr>
          <p:spPr bwMode="auto">
            <a:xfrm rot="16200000" flipH="1">
              <a:off x="7620000" y="2209800"/>
              <a:ext cx="457200" cy="457200"/>
            </a:xfrm>
            <a:prstGeom prst="line">
              <a:avLst/>
            </a:prstGeom>
            <a:solidFill>
              <a:schemeClr val="accent1"/>
            </a:solidFill>
            <a:ln w="63500" cap="flat" cmpd="sng" algn="ctr">
              <a:solidFill>
                <a:srgbClr val="FF0000"/>
              </a:solidFill>
              <a:prstDash val="solid"/>
              <a:round/>
              <a:headEnd type="none" w="med" len="med"/>
              <a:tailEnd type="none" w="med" len="med"/>
            </a:ln>
            <a:effectLst/>
          </p:spPr>
        </p:cxnSp>
        <p:cxnSp>
          <p:nvCxnSpPr>
            <p:cNvPr id="118" name="Straight Connector 117"/>
            <p:cNvCxnSpPr/>
            <p:nvPr/>
          </p:nvCxnSpPr>
          <p:spPr bwMode="auto">
            <a:xfrm flipH="1">
              <a:off x="7620000" y="2209800"/>
              <a:ext cx="457200" cy="457200"/>
            </a:xfrm>
            <a:prstGeom prst="line">
              <a:avLst/>
            </a:prstGeom>
            <a:solidFill>
              <a:schemeClr val="accent1"/>
            </a:solidFill>
            <a:ln w="63500" cap="flat" cmpd="sng" algn="ctr">
              <a:solidFill>
                <a:srgbClr val="FF0000"/>
              </a:solidFill>
              <a:prstDash val="solid"/>
              <a:round/>
              <a:headEnd type="none" w="med" len="med"/>
              <a:tailEnd type="none" w="med" len="med"/>
            </a:ln>
            <a:effectLst/>
          </p:spPr>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12"/>
                                        </p:tgtEl>
                                        <p:attrNameLst>
                                          <p:attrName>style.visibility</p:attrName>
                                        </p:attrNameLst>
                                      </p:cBhvr>
                                      <p:to>
                                        <p:strVal val="hidden"/>
                                      </p:to>
                                    </p:set>
                                  </p:childTnLst>
                                </p:cTn>
                              </p:par>
                              <p:par>
                                <p:cTn id="23" presetID="1" presetClass="exit" presetSubtype="0" fill="hold" nodeType="withEffect">
                                  <p:stCondLst>
                                    <p:cond delay="0"/>
                                  </p:stCondLst>
                                  <p:childTnLst>
                                    <p:set>
                                      <p:cBhvr>
                                        <p:cTn id="24" dur="1" fill="hold">
                                          <p:stCondLst>
                                            <p:cond delay="0"/>
                                          </p:stCondLst>
                                        </p:cTn>
                                        <p:tgtEl>
                                          <p:spTgt spid="113"/>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0"/>
                                          </p:stCondLst>
                                        </p:cTn>
                                        <p:tgtEl>
                                          <p:spTgt spid="116"/>
                                        </p:tgtEl>
                                        <p:attrNameLst>
                                          <p:attrName>style.visibility</p:attrName>
                                        </p:attrNameLst>
                                      </p:cBhvr>
                                      <p:to>
                                        <p:strVal val="hidden"/>
                                      </p:to>
                                    </p:set>
                                  </p:childTnLst>
                                </p:cTn>
                              </p:par>
                              <p:par>
                                <p:cTn id="27" presetID="1" presetClass="exit" presetSubtype="0" fill="hold" nodeType="withEffect">
                                  <p:stCondLst>
                                    <p:cond delay="0"/>
                                  </p:stCondLst>
                                  <p:childTnLst>
                                    <p:set>
                                      <p:cBhvr>
                                        <p:cTn id="28" dur="1" fill="hold">
                                          <p:stCondLst>
                                            <p:cond delay="0"/>
                                          </p:stCondLst>
                                        </p:cTn>
                                        <p:tgtEl>
                                          <p:spTgt spid="82"/>
                                        </p:tgtEl>
                                        <p:attrNameLst>
                                          <p:attrName>style.visibility</p:attrName>
                                        </p:attrNameLst>
                                      </p:cBhvr>
                                      <p:to>
                                        <p:strVal val="hidden"/>
                                      </p:to>
                                    </p:set>
                                  </p:childTnLst>
                                </p:cTn>
                              </p:par>
                              <p:par>
                                <p:cTn id="29" presetID="1" presetClass="exit" presetSubtype="0" fill="hold" nodeType="withEffect">
                                  <p:stCondLst>
                                    <p:cond delay="0"/>
                                  </p:stCondLst>
                                  <p:childTnLst>
                                    <p:set>
                                      <p:cBhvr>
                                        <p:cTn id="30" dur="1" fill="hold">
                                          <p:stCondLst>
                                            <p:cond delay="0"/>
                                          </p:stCondLst>
                                        </p:cTn>
                                        <p:tgtEl>
                                          <p:spTgt spid="38"/>
                                        </p:tgtEl>
                                        <p:attrNameLst>
                                          <p:attrName>style.visibility</p:attrName>
                                        </p:attrNameLst>
                                      </p:cBhvr>
                                      <p:to>
                                        <p:strVal val="hidden"/>
                                      </p:to>
                                    </p:set>
                                  </p:childTnLst>
                                </p:cTn>
                              </p:par>
                              <p:par>
                                <p:cTn id="31" presetID="1" presetClass="exit" presetSubtype="0" fill="hold" nodeType="withEffect">
                                  <p:stCondLst>
                                    <p:cond delay="0"/>
                                  </p:stCondLst>
                                  <p:childTnLst>
                                    <p:set>
                                      <p:cBhvr>
                                        <p:cTn id="32" dur="1" fill="hold">
                                          <p:stCondLst>
                                            <p:cond delay="0"/>
                                          </p:stCondLst>
                                        </p:cTn>
                                        <p:tgtEl>
                                          <p:spTgt spid="110"/>
                                        </p:tgtEl>
                                        <p:attrNameLst>
                                          <p:attrName>style.visibility</p:attrName>
                                        </p:attrNameLst>
                                      </p:cBhvr>
                                      <p:to>
                                        <p:strVal val="hidden"/>
                                      </p:to>
                                    </p:set>
                                  </p:childTnLst>
                                </p:cTn>
                              </p:par>
                              <p:par>
                                <p:cTn id="33" presetID="1" presetClass="exit" presetSubtype="0" fill="hold" nodeType="withEffect">
                                  <p:stCondLst>
                                    <p:cond delay="0"/>
                                  </p:stCondLst>
                                  <p:childTnLst>
                                    <p:set>
                                      <p:cBhvr>
                                        <p:cTn id="34" dur="1" fill="hold">
                                          <p:stCondLst>
                                            <p:cond delay="0"/>
                                          </p:stCondLst>
                                        </p:cTn>
                                        <p:tgtEl>
                                          <p:spTgt spid="34"/>
                                        </p:tgtEl>
                                        <p:attrNameLst>
                                          <p:attrName>style.visibility</p:attrName>
                                        </p:attrNameLst>
                                      </p:cBhvr>
                                      <p:to>
                                        <p:strVal val="hidden"/>
                                      </p:to>
                                    </p:set>
                                  </p:childTnLst>
                                </p:cTn>
                              </p:par>
                              <p:par>
                                <p:cTn id="35" presetID="1" presetClass="exit" presetSubtype="0" fill="hold" nodeType="withEffect">
                                  <p:stCondLst>
                                    <p:cond delay="0"/>
                                  </p:stCondLst>
                                  <p:childTnLst>
                                    <p:set>
                                      <p:cBhvr>
                                        <p:cTn id="36" dur="1" fill="hold">
                                          <p:stCondLst>
                                            <p:cond delay="0"/>
                                          </p:stCondLst>
                                        </p:cTn>
                                        <p:tgtEl>
                                          <p:spTgt spid="109"/>
                                        </p:tgtEl>
                                        <p:attrNameLst>
                                          <p:attrName>style.visibility</p:attrName>
                                        </p:attrNameLst>
                                      </p:cBhvr>
                                      <p:to>
                                        <p:strVal val="hidden"/>
                                      </p:to>
                                    </p:set>
                                  </p:childTnLst>
                                </p:cTn>
                              </p:par>
                              <p:par>
                                <p:cTn id="37" presetID="1" presetClass="exit" presetSubtype="0" fill="hold" nodeType="withEffect">
                                  <p:stCondLst>
                                    <p:cond delay="0"/>
                                  </p:stCondLst>
                                  <p:childTnLst>
                                    <p:set>
                                      <p:cBhvr>
                                        <p:cTn id="38" dur="1" fill="hold">
                                          <p:stCondLst>
                                            <p:cond delay="0"/>
                                          </p:stCondLst>
                                        </p:cTn>
                                        <p:tgtEl>
                                          <p:spTgt spid="8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p:cNvSpPr>
            <a:spLocks noGrp="1" noChangeArrowheads="1"/>
          </p:cNvSpPr>
          <p:nvPr>
            <p:ph type="title"/>
          </p:nvPr>
        </p:nvSpPr>
        <p:spPr/>
        <p:txBody>
          <a:bodyPr/>
          <a:lstStyle/>
          <a:p>
            <a:r>
              <a:rPr lang="en-US" dirty="0" smtClean="0"/>
              <a:t>Finding Patterns</a:t>
            </a:r>
            <a:endParaRPr lang="en-US" dirty="0"/>
          </a:p>
        </p:txBody>
      </p:sp>
      <p:sp>
        <p:nvSpPr>
          <p:cNvPr id="117763" name="Rectangle 3"/>
          <p:cNvSpPr>
            <a:spLocks noGrp="1" noChangeArrowheads="1"/>
          </p:cNvSpPr>
          <p:nvPr>
            <p:ph type="body" idx="1"/>
          </p:nvPr>
        </p:nvSpPr>
        <p:spPr/>
        <p:txBody>
          <a:bodyPr/>
          <a:lstStyle/>
          <a:p>
            <a:r>
              <a:rPr lang="en-US" dirty="0" smtClean="0"/>
              <a:t>Cyclic</a:t>
            </a:r>
          </a:p>
          <a:p>
            <a:pPr lvl="1"/>
            <a:r>
              <a:rPr lang="en-US" dirty="0" smtClean="0"/>
              <a:t>Reusable resource such as equipment, link etc.</a:t>
            </a:r>
          </a:p>
          <a:p>
            <a:pPr lvl="1"/>
            <a:r>
              <a:rPr lang="en-US" dirty="0" smtClean="0"/>
              <a:t>Usually returns to a state in which nothing is happening, named according to the subject matter</a:t>
            </a:r>
          </a:p>
          <a:p>
            <a:pPr lvl="1"/>
            <a:endParaRPr lang="en-US" dirty="0" smtClean="0"/>
          </a:p>
          <a:p>
            <a:r>
              <a:rPr lang="en-US" dirty="0" smtClean="0"/>
              <a:t>One shot</a:t>
            </a:r>
          </a:p>
          <a:p>
            <a:pPr lvl="1"/>
            <a:r>
              <a:rPr lang="en-US" dirty="0" smtClean="0"/>
              <a:t>Manage an action that takes time to complete</a:t>
            </a:r>
          </a:p>
          <a:p>
            <a:pPr lvl="1"/>
            <a:r>
              <a:rPr lang="en-US" dirty="0" smtClean="0"/>
              <a:t>No record of action is required (Born and Die)</a:t>
            </a:r>
          </a:p>
          <a:p>
            <a:pPr lvl="1"/>
            <a:r>
              <a:rPr lang="en-US" dirty="0" smtClean="0"/>
              <a:t>Record of action is required (Born and Quiescent)</a:t>
            </a:r>
          </a:p>
          <a:p>
            <a:endParaRPr lang="en-US" dirty="0" smtClean="0"/>
          </a:p>
          <a:p>
            <a:endParaRPr lang="en-US" dirty="0"/>
          </a:p>
        </p:txBody>
      </p:sp>
    </p:spTree>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Title 1"/>
          <p:cNvSpPr>
            <a:spLocks noGrp="1"/>
          </p:cNvSpPr>
          <p:nvPr>
            <p:ph type="title"/>
          </p:nvPr>
        </p:nvSpPr>
        <p:spPr/>
        <p:txBody>
          <a:bodyPr/>
          <a:lstStyle/>
          <a:p>
            <a:r>
              <a:rPr lang="en-US" smtClean="0"/>
              <a:t>Anthropomorphize</a:t>
            </a:r>
          </a:p>
        </p:txBody>
      </p:sp>
      <p:sp>
        <p:nvSpPr>
          <p:cNvPr id="116739" name="Content Placeholder 2"/>
          <p:cNvSpPr>
            <a:spLocks noGrp="1"/>
          </p:cNvSpPr>
          <p:nvPr>
            <p:ph idx="1"/>
          </p:nvPr>
        </p:nvSpPr>
        <p:spPr/>
        <p:txBody>
          <a:bodyPr/>
          <a:lstStyle/>
          <a:p>
            <a:pPr marL="0" indent="0"/>
            <a:r>
              <a:rPr lang="en-US" dirty="0" smtClean="0"/>
              <a:t>Take the perspective of an instance:</a:t>
            </a:r>
          </a:p>
          <a:p>
            <a:pPr lvl="1"/>
            <a:r>
              <a:rPr lang="en-US" dirty="0" smtClean="0"/>
              <a:t>How do</a:t>
            </a:r>
            <a:r>
              <a:rPr lang="en-US" i="1" dirty="0" smtClean="0"/>
              <a:t> I</a:t>
            </a:r>
            <a:r>
              <a:rPr lang="en-US" dirty="0" smtClean="0"/>
              <a:t> come into existence?</a:t>
            </a:r>
          </a:p>
          <a:p>
            <a:pPr lvl="1"/>
            <a:r>
              <a:rPr lang="en-US" dirty="0" smtClean="0"/>
              <a:t>What happens to </a:t>
            </a:r>
            <a:r>
              <a:rPr lang="en-US" i="1" dirty="0" smtClean="0"/>
              <a:t>me </a:t>
            </a:r>
            <a:r>
              <a:rPr lang="en-US" dirty="0" smtClean="0"/>
              <a:t>to cause</a:t>
            </a:r>
            <a:br>
              <a:rPr lang="en-US" dirty="0" smtClean="0"/>
            </a:br>
            <a:r>
              <a:rPr lang="en-US" i="1" dirty="0" smtClean="0"/>
              <a:t>me </a:t>
            </a:r>
            <a:r>
              <a:rPr lang="en-US" dirty="0" smtClean="0"/>
              <a:t>to change state?</a:t>
            </a:r>
          </a:p>
          <a:p>
            <a:pPr lvl="1"/>
            <a:r>
              <a:rPr lang="en-US" dirty="0" smtClean="0"/>
              <a:t>Where do</a:t>
            </a:r>
            <a:r>
              <a:rPr lang="en-US" i="1" dirty="0" smtClean="0"/>
              <a:t> I </a:t>
            </a:r>
            <a:r>
              <a:rPr lang="en-US" dirty="0" smtClean="0"/>
              <a:t>go from here?</a:t>
            </a:r>
          </a:p>
          <a:p>
            <a:pPr lvl="1"/>
            <a:endParaRPr lang="en-US" dirty="0" smtClean="0"/>
          </a:p>
        </p:txBody>
      </p:sp>
      <p:pic>
        <p:nvPicPr>
          <p:cNvPr id="4" name="Picture 3" descr="open-uri20120707-19387-168llec.jpeg"/>
          <p:cNvPicPr>
            <a:picLocks noChangeAspect="1"/>
          </p:cNvPicPr>
          <p:nvPr/>
        </p:nvPicPr>
        <p:blipFill>
          <a:blip r:embed="rId3"/>
          <a:stretch>
            <a:fillRect/>
          </a:stretch>
        </p:blipFill>
        <p:spPr>
          <a:xfrm>
            <a:off x="5715000" y="1752600"/>
            <a:ext cx="3048000" cy="4156364"/>
          </a:xfrm>
          <a:prstGeom prst="rect">
            <a:avLst/>
          </a:prstGeom>
        </p:spPr>
      </p:pic>
    </p:spTree>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Workshop</a:t>
            </a:r>
            <a:endParaRPr lang="en-US" dirty="0"/>
          </a:p>
        </p:txBody>
      </p:sp>
      <p:sp>
        <p:nvSpPr>
          <p:cNvPr id="3" name="Content Placeholder 2"/>
          <p:cNvSpPr>
            <a:spLocks noGrp="1"/>
          </p:cNvSpPr>
          <p:nvPr>
            <p:ph idx="1"/>
          </p:nvPr>
        </p:nvSpPr>
        <p:spPr/>
        <p:txBody>
          <a:bodyPr/>
          <a:lstStyle/>
          <a:p>
            <a:r>
              <a:rPr lang="en-US" dirty="0" smtClean="0"/>
              <a:t>Find and name the states for the Pub system shown at the beginning of the section on classes.</a:t>
            </a:r>
          </a:p>
          <a:p>
            <a:endParaRPr lang="en-US" dirty="0"/>
          </a:p>
          <a:p>
            <a:r>
              <a:rPr lang="en-US" dirty="0" smtClean="0"/>
              <a:t>Find and draw all the legal transitions.</a:t>
            </a:r>
            <a:endParaRPr lang="en-US" dirty="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Title 1"/>
          <p:cNvSpPr>
            <a:spLocks noGrp="1"/>
          </p:cNvSpPr>
          <p:nvPr>
            <p:ph type="title"/>
          </p:nvPr>
        </p:nvSpPr>
        <p:spPr/>
        <p:txBody>
          <a:bodyPr/>
          <a:lstStyle/>
          <a:p>
            <a:r>
              <a:rPr lang="en-US" smtClean="0"/>
              <a:t>Use Cases</a:t>
            </a:r>
          </a:p>
        </p:txBody>
      </p:sp>
      <p:sp>
        <p:nvSpPr>
          <p:cNvPr id="161795" name="Content Placeholder 2"/>
          <p:cNvSpPr>
            <a:spLocks noGrp="1"/>
          </p:cNvSpPr>
          <p:nvPr>
            <p:ph idx="1"/>
          </p:nvPr>
        </p:nvSpPr>
        <p:spPr/>
        <p:txBody>
          <a:bodyPr/>
          <a:lstStyle/>
          <a:p>
            <a:r>
              <a:rPr lang="en-US" dirty="0" smtClean="0"/>
              <a:t>Each use case shall contain:</a:t>
            </a:r>
          </a:p>
          <a:p>
            <a:pPr lvl="1"/>
            <a:r>
              <a:rPr lang="en-US" dirty="0" smtClean="0"/>
              <a:t>a description</a:t>
            </a:r>
          </a:p>
          <a:p>
            <a:pPr lvl="1"/>
            <a:r>
              <a:rPr lang="en-US" dirty="0" smtClean="0"/>
              <a:t>an activity diagram, and optionally</a:t>
            </a:r>
          </a:p>
          <a:p>
            <a:pPr lvl="1"/>
            <a:r>
              <a:rPr lang="en-US" dirty="0" smtClean="0"/>
              <a:t>a sequence diagram</a:t>
            </a:r>
          </a:p>
          <a:p>
            <a:pPr lvl="1">
              <a:buNone/>
            </a:pPr>
            <a:endParaRPr lang="en-US" dirty="0" smtClean="0"/>
          </a:p>
        </p:txBody>
      </p:sp>
      <p:sp>
        <p:nvSpPr>
          <p:cNvPr id="8" name="Rectangle 7"/>
          <p:cNvSpPr>
            <a:spLocks/>
          </p:cNvSpPr>
          <p:nvPr/>
        </p:nvSpPr>
        <p:spPr bwMode="auto">
          <a:xfrm>
            <a:off x="762000" y="3352800"/>
            <a:ext cx="2520000" cy="25146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541338" indent="-541338"/>
            <a:endParaRPr lang="en-US" sz="1400" dirty="0" smtClean="0"/>
          </a:p>
          <a:p>
            <a:pPr marL="541338" indent="-541338"/>
            <a:r>
              <a:rPr lang="en-US" sz="1400" u="sng" dirty="0" smtClean="0"/>
              <a:t>Use Case Name/Number</a:t>
            </a:r>
          </a:p>
          <a:p>
            <a:pPr marL="541338" indent="-541338"/>
            <a:endParaRPr lang="en-US" sz="1400" dirty="0" smtClean="0"/>
          </a:p>
          <a:p>
            <a:pPr marL="541338" indent="-541338"/>
            <a:r>
              <a:rPr lang="en-US" sz="1400" dirty="0" smtClean="0"/>
              <a:t>Pre-conditions:</a:t>
            </a:r>
          </a:p>
          <a:p>
            <a:pPr marL="541338" indent="-541338"/>
            <a:endParaRPr lang="en-US" sz="1400" dirty="0" smtClean="0"/>
          </a:p>
          <a:p>
            <a:pPr marL="541338" indent="-541338"/>
            <a:r>
              <a:rPr lang="en-US" sz="1400" dirty="0" smtClean="0"/>
              <a:t>Post-conditions:</a:t>
            </a:r>
          </a:p>
          <a:p>
            <a:pPr marL="541338" indent="-541338"/>
            <a:endParaRPr lang="en-US" sz="1400" dirty="0" smtClean="0"/>
          </a:p>
          <a:p>
            <a:pPr marL="541338" indent="-541338"/>
            <a:r>
              <a:rPr lang="en-US" sz="1400" dirty="0" smtClean="0"/>
              <a:t>Scenario:</a:t>
            </a:r>
          </a:p>
          <a:p>
            <a:pPr marL="541338" indent="-541338"/>
            <a:endParaRPr lang="en-US" sz="1400" dirty="0" smtClean="0"/>
          </a:p>
        </p:txBody>
      </p:sp>
      <p:sp>
        <p:nvSpPr>
          <p:cNvPr id="9" name="Rectangle 8"/>
          <p:cNvSpPr>
            <a:spLocks/>
          </p:cNvSpPr>
          <p:nvPr/>
        </p:nvSpPr>
        <p:spPr bwMode="auto">
          <a:xfrm>
            <a:off x="3276600" y="3352800"/>
            <a:ext cx="2520000" cy="25146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10" name="Rectangle 9"/>
          <p:cNvSpPr>
            <a:spLocks/>
          </p:cNvSpPr>
          <p:nvPr/>
        </p:nvSpPr>
        <p:spPr bwMode="auto">
          <a:xfrm>
            <a:off x="5791200" y="3352800"/>
            <a:ext cx="2520000" cy="25146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pic>
        <p:nvPicPr>
          <p:cNvPr id="11" name="Picture 10" descr="Screen Shot 2014-07-13 at 13.56.49.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a:off x="3563602" y="3411202"/>
            <a:ext cx="1904998" cy="2397797"/>
          </a:xfrm>
          <a:prstGeom prst="rect">
            <a:avLst/>
          </a:prstGeom>
        </p:spPr>
      </p:pic>
      <p:pic>
        <p:nvPicPr>
          <p:cNvPr id="14" name="Picture 2" descr="C:\Users\dmcarthu\Google Drive\UC01 - SD - Revised.png"/>
          <p:cNvPicPr>
            <a:picLocks noChangeAspect="1" noChangeArrowheads="1"/>
          </p:cNvPicPr>
          <p:nvPr/>
        </p:nvPicPr>
        <p:blipFill rotWithShape="1">
          <a:blip r:embed="rId3">
            <a:clrChange>
              <a:clrFrom>
                <a:srgbClr val="BFD1D2"/>
              </a:clrFrom>
              <a:clrTo>
                <a:srgbClr val="BFD1D2">
                  <a:alpha val="0"/>
                </a:srgbClr>
              </a:clrTo>
            </a:clrChange>
            <a:biLevel thresh="50000"/>
            <a:extLst>
              <a:ext uri="{28A0092B-C50C-407E-A947-70E740481C1C}">
                <a14:useLocalDpi xmlns:a14="http://schemas.microsoft.com/office/drawing/2010/main" val="0"/>
              </a:ext>
            </a:extLst>
          </a:blip>
          <a:srcRect l="38283" t="33935" r="35833" b="46680"/>
          <a:stretch/>
        </p:blipFill>
        <p:spPr bwMode="auto">
          <a:xfrm>
            <a:off x="5867777" y="3985632"/>
            <a:ext cx="2366846" cy="1248937"/>
          </a:xfrm>
          <a:prstGeom prst="rect">
            <a:avLst/>
          </a:prstGeom>
        </p:spPr>
      </p:pic>
    </p:spTree>
    <p:extLst>
      <p:ext uri="{BB962C8B-B14F-4D97-AF65-F5344CB8AC3E}">
        <p14:creationId xmlns:p14="http://schemas.microsoft.com/office/powerpoint/2010/main" val="3419148239"/>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Title 1"/>
          <p:cNvSpPr>
            <a:spLocks noGrp="1"/>
          </p:cNvSpPr>
          <p:nvPr>
            <p:ph type="title"/>
          </p:nvPr>
        </p:nvSpPr>
        <p:spPr/>
        <p:txBody>
          <a:bodyPr/>
          <a:lstStyle/>
          <a:p>
            <a:r>
              <a:rPr lang="en-GB" smtClean="0"/>
              <a:t>Identify Events</a:t>
            </a:r>
            <a:endParaRPr lang="en-US" smtClean="0"/>
          </a:p>
        </p:txBody>
      </p:sp>
      <p:sp>
        <p:nvSpPr>
          <p:cNvPr id="114691" name="Content Placeholder 2"/>
          <p:cNvSpPr>
            <a:spLocks noGrp="1"/>
          </p:cNvSpPr>
          <p:nvPr>
            <p:ph idx="1"/>
          </p:nvPr>
        </p:nvSpPr>
        <p:spPr/>
        <p:txBody>
          <a:bodyPr/>
          <a:lstStyle/>
          <a:p>
            <a:pPr marL="0" indent="0"/>
            <a:r>
              <a:rPr lang="en-GB" dirty="0" smtClean="0"/>
              <a:t>For each transition, identify the event.</a:t>
            </a:r>
          </a:p>
          <a:p>
            <a:pPr marL="0" indent="0"/>
            <a:endParaRPr lang="en-GB" dirty="0" smtClean="0"/>
          </a:p>
          <a:p>
            <a:pPr lvl="1"/>
            <a:r>
              <a:rPr lang="en-GB" dirty="0" smtClean="0"/>
              <a:t>Propose a name for the event</a:t>
            </a:r>
          </a:p>
          <a:p>
            <a:pPr lvl="1"/>
            <a:r>
              <a:rPr lang="en-GB" dirty="0" smtClean="0"/>
              <a:t>Check all other event names</a:t>
            </a:r>
          </a:p>
          <a:p>
            <a:pPr lvl="2"/>
            <a:r>
              <a:rPr lang="en-GB" dirty="0" smtClean="0"/>
              <a:t>If it’s the same (and means the same), good!</a:t>
            </a:r>
          </a:p>
          <a:p>
            <a:pPr lvl="2"/>
            <a:r>
              <a:rPr lang="en-GB" dirty="0" smtClean="0"/>
              <a:t>If it’s not the same, should it be?</a:t>
            </a:r>
          </a:p>
          <a:p>
            <a:pPr lvl="1"/>
            <a:r>
              <a:rPr lang="en-GB" dirty="0" smtClean="0"/>
              <a:t>Make event names consistent in structure</a:t>
            </a:r>
          </a:p>
        </p:txBody>
      </p:sp>
      <p:sp>
        <p:nvSpPr>
          <p:cNvPr id="114692" name="Cloud Callout 3"/>
          <p:cNvSpPr>
            <a:spLocks noChangeArrowheads="1"/>
          </p:cNvSpPr>
          <p:nvPr/>
        </p:nvSpPr>
        <p:spPr bwMode="auto">
          <a:xfrm>
            <a:off x="5334000" y="1295400"/>
            <a:ext cx="4724400" cy="1600200"/>
          </a:xfrm>
          <a:prstGeom prst="cloudCallout">
            <a:avLst>
              <a:gd name="adj1" fmla="val 25201"/>
              <a:gd name="adj2" fmla="val 93067"/>
            </a:avLst>
          </a:prstGeom>
          <a:solidFill>
            <a:schemeClr val="accent1"/>
          </a:solidFill>
          <a:ln w="12700">
            <a:solidFill>
              <a:schemeClr val="tx1"/>
            </a:solidFill>
            <a:round/>
            <a:headEnd/>
            <a:tailEnd/>
          </a:ln>
        </p:spPr>
        <p:txBody>
          <a:bodyPr>
            <a:prstTxWarp prst="textNoShape">
              <a:avLst/>
            </a:prstTxWarp>
          </a:bodyPr>
          <a:lstStyle/>
          <a:p>
            <a:r>
              <a:rPr lang="en-US" dirty="0"/>
              <a:t>Door opened =</a:t>
            </a:r>
            <a:br>
              <a:rPr lang="en-US" dirty="0"/>
            </a:br>
            <a:r>
              <a:rPr lang="en-US" dirty="0"/>
              <a:t>      Open door =</a:t>
            </a:r>
            <a:br>
              <a:rPr lang="en-US" dirty="0"/>
            </a:br>
            <a:r>
              <a:rPr lang="en-US" dirty="0"/>
              <a:t>           Door open </a:t>
            </a:r>
            <a:r>
              <a:rPr lang="en-US" dirty="0" smtClean="0"/>
              <a:t>=?</a:t>
            </a:r>
            <a:r>
              <a:rPr lang="en-US" dirty="0"/>
              <a:t>????</a:t>
            </a:r>
          </a:p>
          <a:p>
            <a:r>
              <a:rPr lang="en-US" dirty="0"/>
              <a:t>              </a:t>
            </a:r>
          </a:p>
        </p:txBody>
      </p:sp>
      <p:grpSp>
        <p:nvGrpSpPr>
          <p:cNvPr id="5" name="Group 4"/>
          <p:cNvGrpSpPr>
            <a:grpSpLocks noChangeAspect="1"/>
          </p:cNvGrpSpPr>
          <p:nvPr/>
        </p:nvGrpSpPr>
        <p:grpSpPr>
          <a:xfrm>
            <a:off x="956400" y="4174907"/>
            <a:ext cx="4149000" cy="1768693"/>
            <a:chOff x="1752600" y="2514600"/>
            <a:chExt cx="6435000" cy="2743200"/>
          </a:xfrm>
        </p:grpSpPr>
        <p:grpSp>
          <p:nvGrpSpPr>
            <p:cNvPr id="6" name="Group 3"/>
            <p:cNvGrpSpPr/>
            <p:nvPr/>
          </p:nvGrpSpPr>
          <p:grpSpPr>
            <a:xfrm>
              <a:off x="2438400" y="2514600"/>
              <a:ext cx="5410200" cy="2743200"/>
              <a:chOff x="3429000" y="1676400"/>
              <a:chExt cx="5410200" cy="2743200"/>
            </a:xfrm>
          </p:grpSpPr>
          <p:sp>
            <p:nvSpPr>
              <p:cNvPr id="11" name="Rectangle 10"/>
              <p:cNvSpPr/>
              <p:nvPr/>
            </p:nvSpPr>
            <p:spPr bwMode="auto">
              <a:xfrm>
                <a:off x="5334000" y="16764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smtClean="0">
                    <a:ln>
                      <a:noFill/>
                    </a:ln>
                    <a:solidFill>
                      <a:schemeClr val="tx1"/>
                    </a:solidFill>
                    <a:effectLst/>
                    <a:latin typeface="Arial" charset="0"/>
                  </a:rPr>
                  <a:t>Open</a:t>
                </a:r>
              </a:p>
            </p:txBody>
          </p:sp>
          <p:sp>
            <p:nvSpPr>
              <p:cNvPr id="12" name="Rectangle 11"/>
              <p:cNvSpPr/>
              <p:nvPr/>
            </p:nvSpPr>
            <p:spPr bwMode="auto">
              <a:xfrm>
                <a:off x="6858000" y="2743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smtClean="0">
                    <a:ln>
                      <a:noFill/>
                    </a:ln>
                    <a:solidFill>
                      <a:schemeClr val="tx1"/>
                    </a:solidFill>
                    <a:effectLst/>
                    <a:latin typeface="Arial" charset="0"/>
                  </a:rPr>
                  <a:t>Closing</a:t>
                </a:r>
              </a:p>
            </p:txBody>
          </p:sp>
          <p:sp>
            <p:nvSpPr>
              <p:cNvPr id="13" name="Rectangle 12"/>
              <p:cNvSpPr/>
              <p:nvPr/>
            </p:nvSpPr>
            <p:spPr bwMode="auto">
              <a:xfrm>
                <a:off x="3429000" y="2743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smtClean="0">
                    <a:ln>
                      <a:noFill/>
                    </a:ln>
                    <a:solidFill>
                      <a:schemeClr val="tx1"/>
                    </a:solidFill>
                    <a:effectLst/>
                    <a:latin typeface="Arial" charset="0"/>
                  </a:rPr>
                  <a:t>Opening</a:t>
                </a:r>
              </a:p>
            </p:txBody>
          </p:sp>
          <p:sp>
            <p:nvSpPr>
              <p:cNvPr id="14" name="Rectangle 13"/>
              <p:cNvSpPr/>
              <p:nvPr/>
            </p:nvSpPr>
            <p:spPr bwMode="auto">
              <a:xfrm>
                <a:off x="5334000" y="40386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smtClean="0">
                    <a:ln>
                      <a:noFill/>
                    </a:ln>
                    <a:solidFill>
                      <a:schemeClr val="tx1"/>
                    </a:solidFill>
                    <a:effectLst/>
                    <a:latin typeface="Arial" charset="0"/>
                  </a:rPr>
                  <a:t>Closed</a:t>
                </a:r>
              </a:p>
            </p:txBody>
          </p:sp>
          <p:cxnSp>
            <p:nvCxnSpPr>
              <p:cNvPr id="15" name="Shape 14"/>
              <p:cNvCxnSpPr>
                <a:stCxn id="11" idx="3"/>
                <a:endCxn id="12" idx="0"/>
              </p:cNvCxnSpPr>
              <p:nvPr/>
            </p:nvCxnSpPr>
            <p:spPr bwMode="auto">
              <a:xfrm>
                <a:off x="7315200" y="1866900"/>
                <a:ext cx="533400" cy="8763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16" name="Shape 15"/>
              <p:cNvCxnSpPr>
                <a:stCxn id="12" idx="2"/>
                <a:endCxn id="14" idx="3"/>
              </p:cNvCxnSpPr>
              <p:nvPr/>
            </p:nvCxnSpPr>
            <p:spPr bwMode="auto">
              <a:xfrm rot="5400000">
                <a:off x="7029450" y="3409950"/>
                <a:ext cx="1104900" cy="5334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17" name="Elbow Connector 12"/>
              <p:cNvCxnSpPr>
                <a:stCxn id="14" idx="1"/>
                <a:endCxn id="13" idx="2"/>
              </p:cNvCxnSpPr>
              <p:nvPr/>
            </p:nvCxnSpPr>
            <p:spPr bwMode="auto">
              <a:xfrm rot="10800000">
                <a:off x="4419600" y="3124200"/>
                <a:ext cx="914400" cy="11049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18" name="Shape 17"/>
              <p:cNvCxnSpPr>
                <a:stCxn id="13" idx="0"/>
                <a:endCxn id="11" idx="1"/>
              </p:cNvCxnSpPr>
              <p:nvPr/>
            </p:nvCxnSpPr>
            <p:spPr bwMode="auto">
              <a:xfrm rot="5400000" flipH="1" flipV="1">
                <a:off x="4438650" y="1847850"/>
                <a:ext cx="876300" cy="914400"/>
              </a:xfrm>
              <a:prstGeom prst="bentConnector2">
                <a:avLst/>
              </a:prstGeom>
              <a:solidFill>
                <a:schemeClr val="accent1"/>
              </a:solidFill>
              <a:ln w="25400" cap="flat" cmpd="sng" algn="ctr">
                <a:solidFill>
                  <a:schemeClr val="tx1"/>
                </a:solidFill>
                <a:prstDash val="solid"/>
                <a:round/>
                <a:headEnd type="none" w="med" len="med"/>
                <a:tailEnd type="arrow"/>
              </a:ln>
              <a:effectLst/>
            </p:spPr>
          </p:cxnSp>
        </p:grpSp>
        <p:sp>
          <p:nvSpPr>
            <p:cNvPr id="7" name="TextBox 6"/>
            <p:cNvSpPr txBox="1"/>
            <p:nvPr/>
          </p:nvSpPr>
          <p:spPr>
            <a:xfrm>
              <a:off x="7010400" y="2895600"/>
              <a:ext cx="1177200" cy="716031"/>
            </a:xfrm>
            <a:prstGeom prst="rect">
              <a:avLst/>
            </a:prstGeom>
            <a:noFill/>
          </p:spPr>
          <p:txBody>
            <a:bodyPr wrap="square" rtlCol="0">
              <a:spAutoFit/>
            </a:bodyPr>
            <a:lstStyle/>
            <a:p>
              <a:r>
                <a:rPr lang="en-US" sz="1200" dirty="0" smtClean="0"/>
                <a:t>Button pushed</a:t>
              </a:r>
              <a:endParaRPr lang="en-US" sz="1200" dirty="0"/>
            </a:p>
          </p:txBody>
        </p:sp>
        <p:sp>
          <p:nvSpPr>
            <p:cNvPr id="8" name="TextBox 7"/>
            <p:cNvSpPr txBox="1"/>
            <p:nvPr/>
          </p:nvSpPr>
          <p:spPr>
            <a:xfrm>
              <a:off x="7010400" y="4419600"/>
              <a:ext cx="1005803" cy="716031"/>
            </a:xfrm>
            <a:prstGeom prst="rect">
              <a:avLst/>
            </a:prstGeom>
            <a:noFill/>
          </p:spPr>
          <p:txBody>
            <a:bodyPr wrap="square" rtlCol="0">
              <a:spAutoFit/>
            </a:bodyPr>
            <a:lstStyle/>
            <a:p>
              <a:r>
                <a:rPr lang="en-US" sz="1200" dirty="0" smtClean="0"/>
                <a:t>Door closed</a:t>
              </a:r>
              <a:endParaRPr lang="en-US" sz="1200" dirty="0"/>
            </a:p>
          </p:txBody>
        </p:sp>
        <p:sp>
          <p:nvSpPr>
            <p:cNvPr id="9" name="TextBox 8"/>
            <p:cNvSpPr txBox="1"/>
            <p:nvPr/>
          </p:nvSpPr>
          <p:spPr>
            <a:xfrm>
              <a:off x="1752600" y="4419600"/>
              <a:ext cx="1589440" cy="716031"/>
            </a:xfrm>
            <a:prstGeom prst="rect">
              <a:avLst/>
            </a:prstGeom>
            <a:noFill/>
          </p:spPr>
          <p:txBody>
            <a:bodyPr wrap="square" rtlCol="0">
              <a:spAutoFit/>
            </a:bodyPr>
            <a:lstStyle/>
            <a:p>
              <a:r>
                <a:rPr lang="en-US" sz="1200" dirty="0" smtClean="0"/>
                <a:t>Arrive</a:t>
              </a:r>
              <a:endParaRPr lang="en-US" sz="2400" dirty="0" smtClean="0"/>
            </a:p>
            <a:p>
              <a:r>
                <a:rPr lang="en-US" sz="1200" dirty="0" smtClean="0"/>
                <a:t>at floor</a:t>
              </a:r>
              <a:endParaRPr lang="en-US" sz="1200" dirty="0"/>
            </a:p>
          </p:txBody>
        </p:sp>
        <p:sp>
          <p:nvSpPr>
            <p:cNvPr id="10" name="TextBox 9"/>
            <p:cNvSpPr txBox="1"/>
            <p:nvPr/>
          </p:nvSpPr>
          <p:spPr>
            <a:xfrm>
              <a:off x="1906313" y="2895600"/>
              <a:ext cx="1074484" cy="716031"/>
            </a:xfrm>
            <a:prstGeom prst="rect">
              <a:avLst/>
            </a:prstGeom>
            <a:noFill/>
          </p:spPr>
          <p:txBody>
            <a:bodyPr wrap="square" rtlCol="0">
              <a:spAutoFit/>
            </a:bodyPr>
            <a:lstStyle/>
            <a:p>
              <a:r>
                <a:rPr lang="en-US" sz="1200" dirty="0" smtClean="0"/>
                <a:t>Door opened</a:t>
              </a:r>
              <a:endParaRPr lang="en-US" sz="1200" dirty="0"/>
            </a:p>
          </p:txBody>
        </p:sp>
      </p:grpSp>
      <p:sp>
        <p:nvSpPr>
          <p:cNvPr id="20" name="TextBox 19"/>
          <p:cNvSpPr txBox="1"/>
          <p:nvPr/>
        </p:nvSpPr>
        <p:spPr>
          <a:xfrm>
            <a:off x="1401234" y="5345668"/>
            <a:ext cx="351366" cy="369332"/>
          </a:xfrm>
          <a:prstGeom prst="rect">
            <a:avLst/>
          </a:prstGeom>
          <a:noFill/>
        </p:spPr>
        <p:txBody>
          <a:bodyPr wrap="none" rtlCol="0">
            <a:spAutoFit/>
          </a:bodyPr>
          <a:lstStyle/>
          <a:p>
            <a:r>
              <a:rPr lang="en-US" dirty="0" smtClean="0">
                <a:solidFill>
                  <a:srgbClr val="FF0000"/>
                </a:solidFill>
              </a:rPr>
              <a:t>D</a:t>
            </a:r>
            <a:endParaRPr lang="en-US"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3"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1+#ppt_w/2"/>
                                          </p:val>
                                        </p:tav>
                                        <p:tav tm="100000">
                                          <p:val>
                                            <p:strVal val="#ppt_x"/>
                                          </p:val>
                                        </p:tav>
                                      </p:tavLst>
                                    </p:anim>
                                    <p:anim calcmode="lin" valueType="num">
                                      <p:cBhvr additive="base">
                                        <p:cTn id="8" dur="500" fill="hold"/>
                                        <p:tgtEl>
                                          <p:spTgt spid="20"/>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6" presetClass="emph" presetSubtype="0" fill="hold" grpId="1" nodeType="clickEffect">
                                  <p:stCondLst>
                                    <p:cond delay="0"/>
                                  </p:stCondLst>
                                  <p:childTnLst>
                                    <p:animEffect transition="out" filter="fade">
                                      <p:cBhvr>
                                        <p:cTn id="12" dur="500" tmFilter="0, 0; .2, .5; .8, .5; 1, 0"/>
                                        <p:tgtEl>
                                          <p:spTgt spid="20"/>
                                        </p:tgtEl>
                                      </p:cBhvr>
                                    </p:animEffect>
                                    <p:animScale>
                                      <p:cBhvr>
                                        <p:cTn id="13" dur="250" autoRev="1" fill="hold"/>
                                        <p:tgtEl>
                                          <p:spTgt spid="2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0" grpId="1"/>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Event Data</a:t>
            </a:r>
            <a:endParaRPr lang="en-US" dirty="0"/>
          </a:p>
        </p:txBody>
      </p:sp>
      <p:sp>
        <p:nvSpPr>
          <p:cNvPr id="3" name="Content Placeholder 2"/>
          <p:cNvSpPr>
            <a:spLocks noGrp="1"/>
          </p:cNvSpPr>
          <p:nvPr>
            <p:ph idx="1"/>
          </p:nvPr>
        </p:nvSpPr>
        <p:spPr>
          <a:xfrm>
            <a:off x="762000" y="1219200"/>
            <a:ext cx="8077200" cy="762000"/>
          </a:xfrm>
        </p:spPr>
        <p:txBody>
          <a:bodyPr/>
          <a:lstStyle/>
          <a:p>
            <a:r>
              <a:rPr lang="en-US" dirty="0" smtClean="0"/>
              <a:t>Events may carry data with them.</a:t>
            </a:r>
          </a:p>
          <a:p>
            <a:endParaRPr lang="en-US" dirty="0" smtClean="0"/>
          </a:p>
          <a:p>
            <a:endParaRPr lang="en-US" dirty="0" smtClean="0"/>
          </a:p>
          <a:p>
            <a:endParaRPr lang="en-US" dirty="0"/>
          </a:p>
        </p:txBody>
      </p:sp>
      <p:sp>
        <p:nvSpPr>
          <p:cNvPr id="10" name="Rectangle 9"/>
          <p:cNvSpPr/>
          <p:nvPr/>
        </p:nvSpPr>
        <p:spPr bwMode="auto">
          <a:xfrm>
            <a:off x="3341215" y="25908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At floor</a:t>
            </a:r>
          </a:p>
        </p:txBody>
      </p:sp>
      <p:sp>
        <p:nvSpPr>
          <p:cNvPr id="11" name="Rectangle 10"/>
          <p:cNvSpPr/>
          <p:nvPr/>
        </p:nvSpPr>
        <p:spPr bwMode="auto">
          <a:xfrm>
            <a:off x="4865215" y="36576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Moving</a:t>
            </a:r>
          </a:p>
        </p:txBody>
      </p:sp>
      <p:sp>
        <p:nvSpPr>
          <p:cNvPr id="13" name="Rectangle 12"/>
          <p:cNvSpPr/>
          <p:nvPr/>
        </p:nvSpPr>
        <p:spPr bwMode="auto">
          <a:xfrm>
            <a:off x="3341215" y="49530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700" b="0" i="0" u="none" strike="noStrike" cap="none" normalizeH="0" baseline="0" dirty="0" smtClean="0">
                <a:ln>
                  <a:noFill/>
                </a:ln>
                <a:solidFill>
                  <a:schemeClr val="tx1"/>
                </a:solidFill>
                <a:effectLst/>
                <a:latin typeface="Arial" charset="0"/>
              </a:rPr>
              <a:t>Checking</a:t>
            </a:r>
            <a:r>
              <a:rPr kumimoji="0" lang="en-US" sz="1700" b="0" i="0" u="none" strike="noStrike" cap="none" normalizeH="0" dirty="0" smtClean="0">
                <a:ln>
                  <a:noFill/>
                </a:ln>
                <a:solidFill>
                  <a:schemeClr val="tx1"/>
                </a:solidFill>
                <a:effectLst/>
                <a:latin typeface="Arial" charset="0"/>
              </a:rPr>
              <a:t> requests</a:t>
            </a:r>
            <a:endParaRPr kumimoji="0" lang="en-US" sz="1700" b="0" i="0" u="none" strike="noStrike" cap="none" normalizeH="0" baseline="0" dirty="0" smtClean="0">
              <a:ln>
                <a:noFill/>
              </a:ln>
              <a:solidFill>
                <a:schemeClr val="tx1"/>
              </a:solidFill>
              <a:effectLst/>
              <a:latin typeface="Arial" charset="0"/>
            </a:endParaRPr>
          </a:p>
        </p:txBody>
      </p:sp>
      <p:cxnSp>
        <p:nvCxnSpPr>
          <p:cNvPr id="14" name="Shape 13"/>
          <p:cNvCxnSpPr>
            <a:stCxn id="10" idx="3"/>
            <a:endCxn id="11" idx="0"/>
          </p:cNvCxnSpPr>
          <p:nvPr/>
        </p:nvCxnSpPr>
        <p:spPr bwMode="auto">
          <a:xfrm>
            <a:off x="5322415" y="2781300"/>
            <a:ext cx="533400" cy="8763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15" name="Shape 14"/>
          <p:cNvCxnSpPr>
            <a:stCxn id="11" idx="2"/>
            <a:endCxn id="13" idx="3"/>
          </p:cNvCxnSpPr>
          <p:nvPr/>
        </p:nvCxnSpPr>
        <p:spPr bwMode="auto">
          <a:xfrm rot="5400000">
            <a:off x="5036665" y="4324350"/>
            <a:ext cx="1104900" cy="533400"/>
          </a:xfrm>
          <a:prstGeom prst="bentConnector2">
            <a:avLst/>
          </a:prstGeom>
          <a:solidFill>
            <a:schemeClr val="accent1"/>
          </a:solidFill>
          <a:ln w="25400" cap="flat" cmpd="sng" algn="ctr">
            <a:solidFill>
              <a:schemeClr val="tx1"/>
            </a:solidFill>
            <a:prstDash val="solid"/>
            <a:round/>
            <a:headEnd type="none" w="med" len="med"/>
            <a:tailEnd type="arrow"/>
          </a:ln>
          <a:effectLst/>
        </p:spPr>
      </p:cxnSp>
      <p:sp>
        <p:nvSpPr>
          <p:cNvPr id="6" name="TextBox 5"/>
          <p:cNvSpPr txBox="1"/>
          <p:nvPr/>
        </p:nvSpPr>
        <p:spPr>
          <a:xfrm>
            <a:off x="6008215" y="2971800"/>
            <a:ext cx="3058237" cy="369332"/>
          </a:xfrm>
          <a:prstGeom prst="rect">
            <a:avLst/>
          </a:prstGeom>
          <a:noFill/>
        </p:spPr>
        <p:txBody>
          <a:bodyPr wrap="none" rtlCol="0">
            <a:spAutoFit/>
          </a:bodyPr>
          <a:lstStyle/>
          <a:p>
            <a:r>
              <a:rPr lang="en-US" dirty="0" smtClean="0"/>
              <a:t>Floor Request(</a:t>
            </a:r>
            <a:r>
              <a:rPr lang="en-US" dirty="0" err="1" smtClean="0"/>
              <a:t>floorNumber</a:t>
            </a:r>
            <a:r>
              <a:rPr lang="en-US" dirty="0" smtClean="0"/>
              <a:t>)</a:t>
            </a:r>
            <a:endParaRPr lang="en-US" dirty="0"/>
          </a:p>
        </p:txBody>
      </p:sp>
      <p:sp>
        <p:nvSpPr>
          <p:cNvPr id="7" name="TextBox 6"/>
          <p:cNvSpPr txBox="1"/>
          <p:nvPr/>
        </p:nvSpPr>
        <p:spPr>
          <a:xfrm>
            <a:off x="6008215" y="4495800"/>
            <a:ext cx="1698464" cy="369332"/>
          </a:xfrm>
          <a:prstGeom prst="rect">
            <a:avLst/>
          </a:prstGeom>
          <a:noFill/>
        </p:spPr>
        <p:txBody>
          <a:bodyPr wrap="none" rtlCol="0">
            <a:spAutoFit/>
          </a:bodyPr>
          <a:lstStyle/>
          <a:p>
            <a:r>
              <a:rPr lang="en-US" dirty="0" smtClean="0"/>
              <a:t>Arrived at floor</a:t>
            </a:r>
            <a:endParaRPr lang="en-US" dirty="0"/>
          </a:p>
        </p:txBody>
      </p:sp>
      <p:sp>
        <p:nvSpPr>
          <p:cNvPr id="22" name="TextBox 21"/>
          <p:cNvSpPr txBox="1"/>
          <p:nvPr/>
        </p:nvSpPr>
        <p:spPr>
          <a:xfrm>
            <a:off x="2667000" y="4114800"/>
            <a:ext cx="3124200" cy="646331"/>
          </a:xfrm>
          <a:prstGeom prst="rect">
            <a:avLst/>
          </a:prstGeom>
          <a:noFill/>
        </p:spPr>
        <p:txBody>
          <a:bodyPr wrap="square" rtlCol="0">
            <a:spAutoFit/>
          </a:bodyPr>
          <a:lstStyle/>
          <a:p>
            <a:r>
              <a:rPr lang="en-US" dirty="0" smtClean="0"/>
              <a:t>Floor Request(</a:t>
            </a:r>
            <a:br>
              <a:rPr lang="en-US" dirty="0" smtClean="0"/>
            </a:br>
            <a:r>
              <a:rPr lang="en-US" dirty="0" smtClean="0"/>
              <a:t>   </a:t>
            </a:r>
            <a:r>
              <a:rPr lang="en-US" dirty="0" err="1" smtClean="0"/>
              <a:t>SelectedRequest.Floor</a:t>
            </a:r>
            <a:r>
              <a:rPr lang="en-US" dirty="0" smtClean="0"/>
              <a:t>)</a:t>
            </a:r>
            <a:endParaRPr lang="en-US" dirty="0"/>
          </a:p>
        </p:txBody>
      </p:sp>
      <p:cxnSp>
        <p:nvCxnSpPr>
          <p:cNvPr id="21" name="Shape 20"/>
          <p:cNvCxnSpPr>
            <a:stCxn id="13" idx="0"/>
            <a:endCxn id="11" idx="1"/>
          </p:cNvCxnSpPr>
          <p:nvPr/>
        </p:nvCxnSpPr>
        <p:spPr bwMode="auto">
          <a:xfrm rot="5400000" flipH="1" flipV="1">
            <a:off x="4046065" y="4133850"/>
            <a:ext cx="1104900" cy="5334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24" name="Elbow Connector 23"/>
          <p:cNvCxnSpPr>
            <a:stCxn id="13" idx="1"/>
            <a:endCxn id="10" idx="1"/>
          </p:cNvCxnSpPr>
          <p:nvPr/>
        </p:nvCxnSpPr>
        <p:spPr bwMode="auto">
          <a:xfrm rot="10800000">
            <a:off x="3341215" y="2781300"/>
            <a:ext cx="1588" cy="2362200"/>
          </a:xfrm>
          <a:prstGeom prst="bentConnector3">
            <a:avLst>
              <a:gd name="adj1" fmla="val 55590302"/>
            </a:avLst>
          </a:prstGeom>
          <a:solidFill>
            <a:schemeClr val="accent1"/>
          </a:solidFill>
          <a:ln w="25400" cap="flat" cmpd="sng" algn="ctr">
            <a:solidFill>
              <a:schemeClr val="tx1"/>
            </a:solidFill>
            <a:prstDash val="solid"/>
            <a:round/>
            <a:headEnd type="none" w="med" len="med"/>
            <a:tailEnd type="arrow"/>
          </a:ln>
          <a:effectLst/>
        </p:spPr>
      </p:cxnSp>
      <p:sp>
        <p:nvSpPr>
          <p:cNvPr id="26" name="TextBox 25"/>
          <p:cNvSpPr txBox="1"/>
          <p:nvPr/>
        </p:nvSpPr>
        <p:spPr>
          <a:xfrm>
            <a:off x="1072972" y="3200400"/>
            <a:ext cx="1365428" cy="646331"/>
          </a:xfrm>
          <a:prstGeom prst="rect">
            <a:avLst/>
          </a:prstGeom>
          <a:noFill/>
        </p:spPr>
        <p:txBody>
          <a:bodyPr wrap="none" rtlCol="0">
            <a:spAutoFit/>
          </a:bodyPr>
          <a:lstStyle/>
          <a:p>
            <a:r>
              <a:rPr lang="en-US" dirty="0" smtClean="0"/>
              <a:t>No pending</a:t>
            </a:r>
          </a:p>
          <a:p>
            <a:r>
              <a:rPr lang="en-US" dirty="0" smtClean="0"/>
              <a:t>requests</a:t>
            </a:r>
            <a:endParaRPr lang="en-US" dirty="0"/>
          </a:p>
        </p:txBody>
      </p:sp>
    </p:spTree>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Anti-Pattern</a:t>
            </a:r>
            <a:endParaRPr lang="en-US" dirty="0"/>
          </a:p>
        </p:txBody>
      </p:sp>
      <p:sp>
        <p:nvSpPr>
          <p:cNvPr id="4" name="Content Placeholder 3"/>
          <p:cNvSpPr>
            <a:spLocks noGrp="1"/>
          </p:cNvSpPr>
          <p:nvPr>
            <p:ph idx="1"/>
          </p:nvPr>
        </p:nvSpPr>
        <p:spPr>
          <a:xfrm>
            <a:off x="762000" y="1219200"/>
            <a:ext cx="8077200" cy="3200400"/>
          </a:xfrm>
        </p:spPr>
        <p:txBody>
          <a:bodyPr/>
          <a:lstStyle/>
          <a:p>
            <a:r>
              <a:rPr lang="en-US" dirty="0" smtClean="0"/>
              <a:t>The state diagram should reflect a lifecycle, </a:t>
            </a:r>
            <a:br>
              <a:rPr lang="en-US" dirty="0" smtClean="0"/>
            </a:br>
            <a:r>
              <a:rPr lang="en-US" dirty="0" smtClean="0"/>
              <a:t>not a set of things to do.</a:t>
            </a:r>
          </a:p>
          <a:p>
            <a:endParaRPr lang="en-US" dirty="0" smtClean="0"/>
          </a:p>
        </p:txBody>
      </p:sp>
      <p:sp>
        <p:nvSpPr>
          <p:cNvPr id="5" name="Rectangle 4"/>
          <p:cNvSpPr/>
          <p:nvPr/>
        </p:nvSpPr>
        <p:spPr bwMode="auto">
          <a:xfrm>
            <a:off x="2362200" y="3821668"/>
            <a:ext cx="3810000" cy="4572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At rest</a:t>
            </a:r>
          </a:p>
        </p:txBody>
      </p:sp>
      <p:cxnSp>
        <p:nvCxnSpPr>
          <p:cNvPr id="7" name="Elbow Connector 6"/>
          <p:cNvCxnSpPr>
            <a:stCxn id="5" idx="2"/>
            <a:endCxn id="5" idx="3"/>
          </p:cNvCxnSpPr>
          <p:nvPr/>
        </p:nvCxnSpPr>
        <p:spPr bwMode="auto">
          <a:xfrm rot="5400000" flipH="1" flipV="1">
            <a:off x="5105400" y="3212068"/>
            <a:ext cx="228600" cy="1905000"/>
          </a:xfrm>
          <a:prstGeom prst="bentConnector4">
            <a:avLst>
              <a:gd name="adj1" fmla="val -445142"/>
              <a:gd name="adj2" fmla="val 112000"/>
            </a:avLst>
          </a:prstGeom>
          <a:solidFill>
            <a:schemeClr val="accent1"/>
          </a:solidFill>
          <a:ln w="12700" cap="flat" cmpd="sng" algn="ctr">
            <a:solidFill>
              <a:schemeClr val="tx1"/>
            </a:solidFill>
            <a:prstDash val="solid"/>
            <a:round/>
            <a:headEnd type="none" w="med" len="med"/>
            <a:tailEnd type="arrow"/>
          </a:ln>
          <a:effectLst/>
        </p:spPr>
      </p:cxnSp>
      <p:cxnSp>
        <p:nvCxnSpPr>
          <p:cNvPr id="15" name="Elbow Connector 6"/>
          <p:cNvCxnSpPr/>
          <p:nvPr/>
        </p:nvCxnSpPr>
        <p:spPr bwMode="auto">
          <a:xfrm rot="16200000" flipH="1" flipV="1">
            <a:off x="2762250" y="3421618"/>
            <a:ext cx="190500" cy="990600"/>
          </a:xfrm>
          <a:prstGeom prst="bentConnector4">
            <a:avLst>
              <a:gd name="adj1" fmla="val -433153"/>
              <a:gd name="adj2" fmla="val 123077"/>
            </a:avLst>
          </a:prstGeom>
          <a:solidFill>
            <a:schemeClr val="accent1"/>
          </a:solidFill>
          <a:ln w="12700" cap="flat" cmpd="sng" algn="ctr">
            <a:solidFill>
              <a:schemeClr val="tx1"/>
            </a:solidFill>
            <a:prstDash val="solid"/>
            <a:round/>
            <a:headEnd type="none" w="med" len="med"/>
            <a:tailEnd type="arrow"/>
          </a:ln>
          <a:effectLst/>
        </p:spPr>
      </p:cxnSp>
      <p:cxnSp>
        <p:nvCxnSpPr>
          <p:cNvPr id="27" name="Elbow Connector 6"/>
          <p:cNvCxnSpPr/>
          <p:nvPr/>
        </p:nvCxnSpPr>
        <p:spPr bwMode="auto">
          <a:xfrm rot="5400000" flipV="1">
            <a:off x="5581650" y="3383518"/>
            <a:ext cx="190500" cy="990600"/>
          </a:xfrm>
          <a:prstGeom prst="bentConnector4">
            <a:avLst>
              <a:gd name="adj1" fmla="val -433153"/>
              <a:gd name="adj2" fmla="val 123077"/>
            </a:avLst>
          </a:prstGeom>
          <a:solidFill>
            <a:schemeClr val="accent1"/>
          </a:solidFill>
          <a:ln w="12700" cap="flat" cmpd="sng" algn="ctr">
            <a:solidFill>
              <a:schemeClr val="tx1"/>
            </a:solidFill>
            <a:prstDash val="solid"/>
            <a:round/>
            <a:headEnd type="none" w="med" len="med"/>
            <a:tailEnd type="arrow"/>
          </a:ln>
          <a:effectLst/>
        </p:spPr>
      </p:cxnSp>
      <p:cxnSp>
        <p:nvCxnSpPr>
          <p:cNvPr id="31" name="Elbow Connector 6"/>
          <p:cNvCxnSpPr/>
          <p:nvPr/>
        </p:nvCxnSpPr>
        <p:spPr bwMode="auto">
          <a:xfrm rot="5400000" flipH="1">
            <a:off x="2762250" y="3764518"/>
            <a:ext cx="190500" cy="990600"/>
          </a:xfrm>
          <a:prstGeom prst="bentConnector4">
            <a:avLst>
              <a:gd name="adj1" fmla="val -433153"/>
              <a:gd name="adj2" fmla="val 123077"/>
            </a:avLst>
          </a:prstGeom>
          <a:solidFill>
            <a:schemeClr val="accent1"/>
          </a:solidFill>
          <a:ln w="12700" cap="flat" cmpd="sng" algn="ctr">
            <a:solidFill>
              <a:schemeClr val="tx1"/>
            </a:solidFill>
            <a:prstDash val="solid"/>
            <a:round/>
            <a:headEnd type="arrow" w="med" len="med"/>
            <a:tailEnd type="none"/>
          </a:ln>
          <a:effectLst/>
        </p:spPr>
      </p:cxnSp>
      <p:sp>
        <p:nvSpPr>
          <p:cNvPr id="33" name="TextBox 32"/>
          <p:cNvSpPr txBox="1"/>
          <p:nvPr/>
        </p:nvSpPr>
        <p:spPr>
          <a:xfrm>
            <a:off x="6556133" y="3135868"/>
            <a:ext cx="1673467" cy="369332"/>
          </a:xfrm>
          <a:prstGeom prst="rect">
            <a:avLst/>
          </a:prstGeom>
          <a:noFill/>
        </p:spPr>
        <p:txBody>
          <a:bodyPr wrap="none" rtlCol="0">
            <a:spAutoFit/>
          </a:bodyPr>
          <a:lstStyle/>
          <a:p>
            <a:r>
              <a:rPr lang="en-US" dirty="0" smtClean="0"/>
              <a:t>Button pushed</a:t>
            </a:r>
            <a:endParaRPr lang="en-US" dirty="0"/>
          </a:p>
        </p:txBody>
      </p:sp>
      <p:sp>
        <p:nvSpPr>
          <p:cNvPr id="34" name="TextBox 33"/>
          <p:cNvSpPr txBox="1"/>
          <p:nvPr/>
        </p:nvSpPr>
        <p:spPr>
          <a:xfrm>
            <a:off x="4800600" y="5498068"/>
            <a:ext cx="1416373" cy="369332"/>
          </a:xfrm>
          <a:prstGeom prst="rect">
            <a:avLst/>
          </a:prstGeom>
          <a:noFill/>
        </p:spPr>
        <p:txBody>
          <a:bodyPr wrap="none" rtlCol="0">
            <a:spAutoFit/>
          </a:bodyPr>
          <a:lstStyle/>
          <a:p>
            <a:r>
              <a:rPr lang="en-US" dirty="0" smtClean="0"/>
              <a:t>Door closed</a:t>
            </a:r>
            <a:endParaRPr lang="en-US" dirty="0"/>
          </a:p>
        </p:txBody>
      </p:sp>
      <p:sp>
        <p:nvSpPr>
          <p:cNvPr id="35" name="TextBox 34"/>
          <p:cNvSpPr txBox="1"/>
          <p:nvPr/>
        </p:nvSpPr>
        <p:spPr>
          <a:xfrm>
            <a:off x="457200" y="4659868"/>
            <a:ext cx="1570086" cy="369332"/>
          </a:xfrm>
          <a:prstGeom prst="rect">
            <a:avLst/>
          </a:prstGeom>
          <a:noFill/>
        </p:spPr>
        <p:txBody>
          <a:bodyPr wrap="none" rtlCol="0">
            <a:spAutoFit/>
          </a:bodyPr>
          <a:lstStyle/>
          <a:p>
            <a:r>
              <a:rPr lang="en-US" dirty="0" smtClean="0"/>
              <a:t>Arrive at floor</a:t>
            </a:r>
            <a:endParaRPr lang="en-US" dirty="0"/>
          </a:p>
        </p:txBody>
      </p:sp>
      <p:sp>
        <p:nvSpPr>
          <p:cNvPr id="36" name="TextBox 35"/>
          <p:cNvSpPr txBox="1"/>
          <p:nvPr/>
        </p:nvSpPr>
        <p:spPr>
          <a:xfrm>
            <a:off x="457200" y="2983468"/>
            <a:ext cx="1519391" cy="369332"/>
          </a:xfrm>
          <a:prstGeom prst="rect">
            <a:avLst/>
          </a:prstGeom>
          <a:noFill/>
        </p:spPr>
        <p:txBody>
          <a:bodyPr wrap="none" rtlCol="0">
            <a:spAutoFit/>
          </a:bodyPr>
          <a:lstStyle/>
          <a:p>
            <a:r>
              <a:rPr lang="en-US" dirty="0" smtClean="0"/>
              <a:t>Door opened</a:t>
            </a:r>
            <a:endParaRPr lang="en-US" dirty="0"/>
          </a:p>
        </p:txBody>
      </p:sp>
      <p:grpSp>
        <p:nvGrpSpPr>
          <p:cNvPr id="13" name="Group 12"/>
          <p:cNvGrpSpPr/>
          <p:nvPr/>
        </p:nvGrpSpPr>
        <p:grpSpPr>
          <a:xfrm>
            <a:off x="2286000" y="2526268"/>
            <a:ext cx="3733800" cy="2971800"/>
            <a:chOff x="7620000" y="2209800"/>
            <a:chExt cx="457200" cy="457200"/>
          </a:xfrm>
        </p:grpSpPr>
        <p:cxnSp>
          <p:nvCxnSpPr>
            <p:cNvPr id="14" name="Straight Connector 13"/>
            <p:cNvCxnSpPr/>
            <p:nvPr/>
          </p:nvCxnSpPr>
          <p:spPr bwMode="auto">
            <a:xfrm rot="16200000" flipH="1">
              <a:off x="7620000" y="2209800"/>
              <a:ext cx="457200" cy="457200"/>
            </a:xfrm>
            <a:prstGeom prst="line">
              <a:avLst/>
            </a:prstGeom>
            <a:solidFill>
              <a:schemeClr val="accent1"/>
            </a:solidFill>
            <a:ln w="63500" cap="flat" cmpd="sng" algn="ctr">
              <a:solidFill>
                <a:srgbClr val="FF0000"/>
              </a:solidFill>
              <a:prstDash val="solid"/>
              <a:round/>
              <a:headEnd type="none" w="med" len="med"/>
              <a:tailEnd type="none" w="med" len="med"/>
            </a:ln>
            <a:effectLst/>
          </p:spPr>
        </p:cxnSp>
        <p:cxnSp>
          <p:nvCxnSpPr>
            <p:cNvPr id="16" name="Straight Connector 15"/>
            <p:cNvCxnSpPr/>
            <p:nvPr/>
          </p:nvCxnSpPr>
          <p:spPr bwMode="auto">
            <a:xfrm flipH="1">
              <a:off x="7620000" y="2209800"/>
              <a:ext cx="457200" cy="457200"/>
            </a:xfrm>
            <a:prstGeom prst="line">
              <a:avLst/>
            </a:prstGeom>
            <a:solidFill>
              <a:schemeClr val="accent1"/>
            </a:solidFill>
            <a:ln w="63500" cap="flat" cmpd="sng" algn="ctr">
              <a:solidFill>
                <a:srgbClr val="FF0000"/>
              </a:solidFill>
              <a:prstDash val="solid"/>
              <a:round/>
              <a:headEnd type="none" w="med" len="med"/>
              <a:tailEnd type="none" w="med" len="med"/>
            </a:ln>
            <a:effectLst/>
          </p:spPr>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Title 1"/>
          <p:cNvSpPr>
            <a:spLocks noGrp="1"/>
          </p:cNvSpPr>
          <p:nvPr>
            <p:ph type="title"/>
          </p:nvPr>
        </p:nvSpPr>
        <p:spPr/>
        <p:txBody>
          <a:bodyPr/>
          <a:lstStyle/>
          <a:p>
            <a:r>
              <a:rPr lang="en-US" dirty="0" smtClean="0"/>
              <a:t>Garage Door State Model</a:t>
            </a:r>
          </a:p>
        </p:txBody>
      </p:sp>
      <p:sp>
        <p:nvSpPr>
          <p:cNvPr id="111619" name="Content Placeholder 2"/>
          <p:cNvSpPr>
            <a:spLocks noGrp="1"/>
          </p:cNvSpPr>
          <p:nvPr>
            <p:ph idx="1"/>
          </p:nvPr>
        </p:nvSpPr>
        <p:spPr/>
        <p:txBody>
          <a:bodyPr/>
          <a:lstStyle/>
          <a:p>
            <a:pPr marL="0" indent="0"/>
            <a:r>
              <a:rPr lang="en-US" dirty="0" smtClean="0"/>
              <a:t>«Insert reference state model»</a:t>
            </a:r>
          </a:p>
        </p:txBody>
      </p:sp>
      <p:pic>
        <p:nvPicPr>
          <p:cNvPr id="4" name="Picture 4"/>
          <p:cNvPicPr>
            <a:picLocks noChangeAspect="1" noChangeArrowheads="1"/>
          </p:cNvPicPr>
          <p:nvPr/>
        </p:nvPicPr>
        <p:blipFill>
          <a:blip r:embed="rId2"/>
          <a:srcRect/>
          <a:stretch>
            <a:fillRect/>
          </a:stretch>
        </p:blipFill>
        <p:spPr bwMode="auto">
          <a:xfrm>
            <a:off x="381000" y="1146175"/>
            <a:ext cx="8382000" cy="5102225"/>
          </a:xfrm>
          <a:prstGeom prst="rect">
            <a:avLst/>
          </a:prstGeom>
          <a:noFill/>
          <a:ln w="9525">
            <a:noFill/>
            <a:round/>
            <a:headEnd/>
            <a:tailEnd/>
          </a:ln>
        </p:spPr>
      </p:pic>
    </p:spTree>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State Models</a:t>
            </a:r>
            <a:endParaRPr lang="en-US" dirty="0"/>
          </a:p>
        </p:txBody>
      </p:sp>
      <p:sp>
        <p:nvSpPr>
          <p:cNvPr id="3" name="Content Placeholder 2"/>
          <p:cNvSpPr>
            <a:spLocks noGrp="1"/>
          </p:cNvSpPr>
          <p:nvPr>
            <p:ph idx="1"/>
          </p:nvPr>
        </p:nvSpPr>
        <p:spPr/>
        <p:txBody>
          <a:bodyPr/>
          <a:lstStyle/>
          <a:p>
            <a:pPr lvl="0"/>
            <a:r>
              <a:rPr lang="en-US" dirty="0"/>
              <a:t>T</a:t>
            </a:r>
            <a:r>
              <a:rPr lang="en-US" dirty="0" smtClean="0"/>
              <a:t>he </a:t>
            </a:r>
            <a:r>
              <a:rPr lang="en-US" dirty="0"/>
              <a:t>process for building state models:</a:t>
            </a:r>
          </a:p>
          <a:p>
            <a:pPr lvl="1"/>
            <a:r>
              <a:rPr lang="en-US" dirty="0"/>
              <a:t>Enumerate, name, and describe as necessary the states.</a:t>
            </a:r>
          </a:p>
          <a:p>
            <a:pPr lvl="1"/>
            <a:r>
              <a:rPr lang="en-US" dirty="0"/>
              <a:t>Define the legal transitions through exhaustive enumeration.</a:t>
            </a:r>
          </a:p>
          <a:p>
            <a:pPr lvl="1"/>
            <a:r>
              <a:rPr lang="en-US" dirty="0"/>
              <a:t>Define an event for each transition, reusing existing events as appropriate.</a:t>
            </a:r>
          </a:p>
          <a:p>
            <a:pPr lvl="1"/>
            <a:r>
              <a:rPr lang="en-US" dirty="0"/>
              <a:t>Use comments to describe activities.</a:t>
            </a:r>
          </a:p>
          <a:p>
            <a:endParaRPr lang="en-US" dirty="0"/>
          </a:p>
        </p:txBody>
      </p:sp>
    </p:spTree>
    <p:extLst>
      <p:ext uri="{BB962C8B-B14F-4D97-AF65-F5344CB8AC3E}">
        <p14:creationId xmlns:p14="http://schemas.microsoft.com/office/powerpoint/2010/main" val="493266941"/>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Workshop</a:t>
            </a:r>
            <a:endParaRPr lang="en-US" dirty="0"/>
          </a:p>
        </p:txBody>
      </p:sp>
      <p:sp>
        <p:nvSpPr>
          <p:cNvPr id="4" name="Content Placeholder 3"/>
          <p:cNvSpPr>
            <a:spLocks noGrp="1"/>
          </p:cNvSpPr>
          <p:nvPr>
            <p:ph idx="1"/>
          </p:nvPr>
        </p:nvSpPr>
        <p:spPr/>
        <p:txBody>
          <a:bodyPr/>
          <a:lstStyle/>
          <a:p>
            <a:r>
              <a:rPr lang="en-US" dirty="0" smtClean="0"/>
              <a:t>For each transition in the Pub system:</a:t>
            </a:r>
          </a:p>
          <a:p>
            <a:pPr lvl="1"/>
            <a:r>
              <a:rPr lang="en-US" dirty="0" smtClean="0"/>
              <a:t>pick a name for the event</a:t>
            </a:r>
            <a:r>
              <a:rPr lang="en-US" dirty="0"/>
              <a:t> </a:t>
            </a:r>
            <a:r>
              <a:rPr lang="en-US" dirty="0" smtClean="0"/>
              <a:t>that drives the transition</a:t>
            </a:r>
          </a:p>
          <a:p>
            <a:pPr lvl="1"/>
            <a:r>
              <a:rPr lang="en-US" dirty="0" smtClean="0"/>
              <a:t>add it to the diagram</a:t>
            </a:r>
          </a:p>
          <a:p>
            <a:pPr lvl="1"/>
            <a:endParaRPr lang="en-US" dirty="0"/>
          </a:p>
          <a:p>
            <a:r>
              <a:rPr lang="en-US" dirty="0" smtClean="0"/>
              <a:t>Don’t forget to check the list of existing events.</a:t>
            </a:r>
          </a:p>
          <a:p>
            <a:endParaRPr lang="en-US" dirty="0"/>
          </a:p>
          <a:p>
            <a:endParaRPr lang="en-US" dirty="0"/>
          </a:p>
          <a:p>
            <a:endParaRPr lang="en-US" dirty="0"/>
          </a:p>
        </p:txBody>
      </p:sp>
    </p:spTree>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Title 1"/>
          <p:cNvSpPr>
            <a:spLocks noGrp="1"/>
          </p:cNvSpPr>
          <p:nvPr>
            <p:ph type="title"/>
          </p:nvPr>
        </p:nvSpPr>
        <p:spPr/>
        <p:txBody>
          <a:bodyPr/>
          <a:lstStyle/>
          <a:p>
            <a:r>
              <a:rPr lang="en-US" dirty="0" smtClean="0"/>
              <a:t>Testing the State Model</a:t>
            </a:r>
          </a:p>
        </p:txBody>
      </p:sp>
      <p:sp>
        <p:nvSpPr>
          <p:cNvPr id="128003" name="Content Placeholder 2"/>
          <p:cNvSpPr>
            <a:spLocks noGrp="1"/>
          </p:cNvSpPr>
          <p:nvPr>
            <p:ph idx="1"/>
          </p:nvPr>
        </p:nvSpPr>
        <p:spPr/>
        <p:txBody>
          <a:bodyPr/>
          <a:lstStyle/>
          <a:p>
            <a:pPr marL="0" indent="0"/>
            <a:r>
              <a:rPr lang="en-US" dirty="0" smtClean="0"/>
              <a:t>A </a:t>
            </a:r>
            <a:r>
              <a:rPr lang="en-US" i="1" dirty="0" smtClean="0"/>
              <a:t>state-event matrix </a:t>
            </a:r>
            <a:r>
              <a:rPr lang="en-US" dirty="0" smtClean="0"/>
              <a:t>is used to check for completeness of a state diagram.  </a:t>
            </a:r>
          </a:p>
          <a:p>
            <a:pPr marL="0" indent="0"/>
            <a:endParaRPr lang="en-US" dirty="0" smtClean="0"/>
          </a:p>
          <a:p>
            <a:pPr marL="0" indent="0"/>
            <a:r>
              <a:rPr lang="en-US" dirty="0" smtClean="0"/>
              <a:t>It has:</a:t>
            </a:r>
          </a:p>
          <a:p>
            <a:pPr lvl="1"/>
            <a:r>
              <a:rPr lang="en-US" dirty="0" smtClean="0"/>
              <a:t>columns for events</a:t>
            </a:r>
          </a:p>
          <a:p>
            <a:pPr lvl="1"/>
            <a:r>
              <a:rPr lang="en-US" dirty="0" smtClean="0"/>
              <a:t>rows for states</a:t>
            </a:r>
          </a:p>
          <a:p>
            <a:pPr marL="0" indent="0"/>
            <a:endParaRPr lang="en-US" dirty="0" smtClean="0"/>
          </a:p>
          <a:p>
            <a:pPr marL="0" indent="0"/>
            <a:r>
              <a:rPr lang="en-US" dirty="0" smtClean="0"/>
              <a:t>Each cell contains:</a:t>
            </a:r>
          </a:p>
          <a:p>
            <a:pPr lvl="1"/>
            <a:r>
              <a:rPr lang="en-US" dirty="0"/>
              <a:t>the name of the new </a:t>
            </a:r>
            <a:r>
              <a:rPr lang="en-US" dirty="0" smtClean="0"/>
              <a:t>state</a:t>
            </a:r>
          </a:p>
          <a:p>
            <a:pPr lvl="1"/>
            <a:r>
              <a:rPr lang="en-US" dirty="0"/>
              <a:t>l</a:t>
            </a:r>
            <a:r>
              <a:rPr lang="en-US" dirty="0" smtClean="0"/>
              <a:t>inks to the activities</a:t>
            </a:r>
          </a:p>
          <a:p>
            <a:pPr marL="0" indent="0"/>
            <a:endParaRPr lang="en-US" dirty="0" smtClean="0"/>
          </a:p>
        </p:txBody>
      </p:sp>
      <p:pic>
        <p:nvPicPr>
          <p:cNvPr id="4" name="Picture 3"/>
          <p:cNvPicPr>
            <a:picLocks noChangeAspect="1" noChangeArrowheads="1"/>
          </p:cNvPicPr>
          <p:nvPr/>
        </p:nvPicPr>
        <p:blipFill>
          <a:blip r:embed="rId2"/>
          <a:srcRect r="16869"/>
          <a:stretch>
            <a:fillRect/>
          </a:stretch>
        </p:blipFill>
        <p:spPr bwMode="auto">
          <a:xfrm>
            <a:off x="4419600" y="2855412"/>
            <a:ext cx="3962400" cy="1259388"/>
          </a:xfrm>
          <a:prstGeom prst="rect">
            <a:avLst/>
          </a:prstGeom>
          <a:noFill/>
          <a:ln w="9525">
            <a:noFill/>
            <a:round/>
            <a:headEnd/>
            <a:tailEnd/>
          </a:ln>
        </p:spPr>
      </p:pic>
    </p:spTree>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Testing the State Model</a:t>
            </a:r>
            <a:endParaRPr lang="en-US" dirty="0"/>
          </a:p>
        </p:txBody>
      </p:sp>
      <p:sp>
        <p:nvSpPr>
          <p:cNvPr id="3" name="Content Placeholder 2"/>
          <p:cNvSpPr>
            <a:spLocks noGrp="1"/>
          </p:cNvSpPr>
          <p:nvPr>
            <p:ph idx="1"/>
          </p:nvPr>
        </p:nvSpPr>
        <p:spPr/>
        <p:txBody>
          <a:bodyPr/>
          <a:lstStyle/>
          <a:p>
            <a:r>
              <a:rPr lang="en-US" dirty="0" smtClean="0"/>
              <a:t>Establish whether there is a transition from each state to </a:t>
            </a:r>
            <a:br>
              <a:rPr lang="en-US" dirty="0" smtClean="0"/>
            </a:br>
            <a:r>
              <a:rPr lang="en-US" i="1" dirty="0" smtClean="0"/>
              <a:t>every other state</a:t>
            </a:r>
            <a:r>
              <a:rPr lang="en-US" dirty="0" smtClean="0"/>
              <a:t>.</a:t>
            </a:r>
            <a:endParaRPr lang="en-US" dirty="0"/>
          </a:p>
        </p:txBody>
      </p:sp>
      <p:pic>
        <p:nvPicPr>
          <p:cNvPr id="4" name="Picture 2"/>
          <p:cNvPicPr>
            <a:picLocks noChangeAspect="1" noChangeArrowheads="1"/>
          </p:cNvPicPr>
          <p:nvPr/>
        </p:nvPicPr>
        <p:blipFill>
          <a:blip r:embed="rId2"/>
          <a:srcRect r="16794"/>
          <a:stretch>
            <a:fillRect/>
          </a:stretch>
        </p:blipFill>
        <p:spPr bwMode="auto">
          <a:xfrm>
            <a:off x="914400" y="2906713"/>
            <a:ext cx="6972300" cy="2501900"/>
          </a:xfrm>
          <a:prstGeom prst="rect">
            <a:avLst/>
          </a:prstGeom>
          <a:noFill/>
          <a:ln w="9525">
            <a:noFill/>
            <a:round/>
            <a:headEnd/>
            <a:tailEnd/>
          </a:ln>
        </p:spPr>
      </p:pic>
      <p:sp>
        <p:nvSpPr>
          <p:cNvPr id="5" name="Text Box 4"/>
          <p:cNvSpPr txBox="1">
            <a:spLocks noChangeArrowheads="1"/>
          </p:cNvSpPr>
          <p:nvPr/>
        </p:nvSpPr>
        <p:spPr bwMode="auto">
          <a:xfrm>
            <a:off x="1000125" y="6121400"/>
            <a:ext cx="1141413" cy="431800"/>
          </a:xfrm>
          <a:prstGeom prst="rect">
            <a:avLst/>
          </a:prstGeom>
          <a:noFill/>
          <a:ln w="9525">
            <a:noFill/>
            <a:round/>
            <a:headEnd/>
            <a:tailEnd/>
          </a:ln>
        </p:spPr>
        <p:txBody>
          <a:bodyPr lIns="81639" tIns="40820" rIns="81639" bIns="40820">
            <a:prstTxWarp prst="textNoShape">
              <a:avLst/>
            </a:prstTxWarp>
          </a:bodyPr>
          <a:lstStyle/>
          <a:p>
            <a:pPr defTabSz="414338" eaLnBrk="1">
              <a:lnSpc>
                <a:spcPct val="62000"/>
              </a:lnSpc>
              <a:buClr>
                <a:srgbClr val="000000"/>
              </a:buClr>
              <a:buSzPct val="45000"/>
              <a:buFont typeface="Wingdings" charset="2"/>
              <a:buNone/>
              <a:tabLst>
                <a:tab pos="0" algn="l"/>
                <a:tab pos="414338" algn="l"/>
                <a:tab pos="828675" algn="l"/>
                <a:tab pos="1244600" algn="l"/>
                <a:tab pos="1658938" algn="l"/>
                <a:tab pos="2073275" algn="l"/>
                <a:tab pos="2487613" algn="l"/>
                <a:tab pos="2903538" algn="l"/>
                <a:tab pos="3317875" algn="l"/>
                <a:tab pos="3732213" algn="l"/>
                <a:tab pos="4146550" algn="l"/>
                <a:tab pos="4562475" algn="l"/>
                <a:tab pos="4976813" algn="l"/>
                <a:tab pos="5391150" algn="l"/>
                <a:tab pos="5805488" algn="l"/>
                <a:tab pos="6221413" algn="l"/>
                <a:tab pos="6635750" algn="l"/>
                <a:tab pos="7050088" algn="l"/>
                <a:tab pos="7464425" algn="l"/>
                <a:tab pos="7880350" algn="l"/>
                <a:tab pos="8294688" algn="l"/>
              </a:tabLst>
            </a:pPr>
            <a:r>
              <a:rPr lang="en-GB" sz="2200" b="1" dirty="0">
                <a:solidFill>
                  <a:srgbClr val="000000"/>
                </a:solidFill>
                <a:latin typeface="Comic Sans MS"/>
                <a:ea typeface="MS PGothic" pitchFamily="34" charset="-128"/>
                <a:cs typeface="Comic Sans MS"/>
              </a:rPr>
              <a:t>States</a:t>
            </a:r>
          </a:p>
        </p:txBody>
      </p:sp>
      <p:sp>
        <p:nvSpPr>
          <p:cNvPr id="6" name="Line 5"/>
          <p:cNvSpPr>
            <a:spLocks noChangeShapeType="1"/>
          </p:cNvSpPr>
          <p:nvPr/>
        </p:nvSpPr>
        <p:spPr bwMode="auto">
          <a:xfrm flipV="1">
            <a:off x="1484313" y="5419725"/>
            <a:ext cx="1587" cy="660400"/>
          </a:xfrm>
          <a:prstGeom prst="line">
            <a:avLst/>
          </a:prstGeom>
          <a:noFill/>
          <a:ln w="9360">
            <a:solidFill>
              <a:srgbClr val="000000"/>
            </a:solidFill>
            <a:round/>
            <a:headEnd/>
            <a:tailEnd type="triangle" w="med" len="med"/>
          </a:ln>
        </p:spPr>
        <p:txBody>
          <a:bodyPr>
            <a:prstTxWarp prst="textNoShape">
              <a:avLst/>
            </a:prstTxWarp>
          </a:bodyPr>
          <a:lstStyle/>
          <a:p>
            <a:endParaRPr lang="en-US"/>
          </a:p>
        </p:txBody>
      </p:sp>
      <p:sp>
        <p:nvSpPr>
          <p:cNvPr id="7" name="Text Box 6"/>
          <p:cNvSpPr txBox="1">
            <a:spLocks noChangeArrowheads="1"/>
          </p:cNvSpPr>
          <p:nvPr/>
        </p:nvSpPr>
        <p:spPr bwMode="auto">
          <a:xfrm>
            <a:off x="966788" y="2095500"/>
            <a:ext cx="1139825" cy="431800"/>
          </a:xfrm>
          <a:prstGeom prst="rect">
            <a:avLst/>
          </a:prstGeom>
          <a:noFill/>
          <a:ln w="9525">
            <a:noFill/>
            <a:round/>
            <a:headEnd/>
            <a:tailEnd/>
          </a:ln>
        </p:spPr>
        <p:txBody>
          <a:bodyPr lIns="81639" tIns="40820" rIns="81639" bIns="40820">
            <a:prstTxWarp prst="textNoShape">
              <a:avLst/>
            </a:prstTxWarp>
          </a:bodyPr>
          <a:lstStyle/>
          <a:p>
            <a:pPr defTabSz="414338" eaLnBrk="1">
              <a:lnSpc>
                <a:spcPct val="62000"/>
              </a:lnSpc>
              <a:buClr>
                <a:srgbClr val="000000"/>
              </a:buClr>
              <a:buSzPct val="45000"/>
              <a:buFont typeface="Wingdings" charset="2"/>
              <a:buNone/>
              <a:tabLst>
                <a:tab pos="0" algn="l"/>
                <a:tab pos="414338" algn="l"/>
                <a:tab pos="828675" algn="l"/>
                <a:tab pos="1244600" algn="l"/>
                <a:tab pos="1658938" algn="l"/>
                <a:tab pos="2073275" algn="l"/>
                <a:tab pos="2487613" algn="l"/>
                <a:tab pos="2903538" algn="l"/>
                <a:tab pos="3317875" algn="l"/>
                <a:tab pos="3732213" algn="l"/>
                <a:tab pos="4146550" algn="l"/>
                <a:tab pos="4562475" algn="l"/>
                <a:tab pos="4976813" algn="l"/>
                <a:tab pos="5391150" algn="l"/>
                <a:tab pos="5805488" algn="l"/>
                <a:tab pos="6221413" algn="l"/>
                <a:tab pos="6635750" algn="l"/>
                <a:tab pos="7050088" algn="l"/>
                <a:tab pos="7464425" algn="l"/>
                <a:tab pos="7880350" algn="l"/>
                <a:tab pos="8294688" algn="l"/>
              </a:tabLst>
            </a:pPr>
            <a:r>
              <a:rPr lang="en-GB" sz="2200" b="1" dirty="0">
                <a:latin typeface="Comic Sans MS"/>
                <a:ea typeface="MS PGothic" pitchFamily="34" charset="-128"/>
                <a:cs typeface="Comic Sans MS"/>
              </a:rPr>
              <a:t>Events</a:t>
            </a:r>
          </a:p>
        </p:txBody>
      </p:sp>
      <p:sp>
        <p:nvSpPr>
          <p:cNvPr id="8" name="Line 7"/>
          <p:cNvSpPr>
            <a:spLocks noChangeShapeType="1"/>
          </p:cNvSpPr>
          <p:nvPr/>
        </p:nvSpPr>
        <p:spPr bwMode="auto">
          <a:xfrm>
            <a:off x="1951038" y="2422525"/>
            <a:ext cx="777875" cy="501650"/>
          </a:xfrm>
          <a:prstGeom prst="line">
            <a:avLst/>
          </a:prstGeom>
          <a:noFill/>
          <a:ln w="9360">
            <a:solidFill>
              <a:srgbClr val="000000"/>
            </a:solidFill>
            <a:round/>
            <a:headEnd/>
            <a:tailEnd type="triangle" w="med" len="med"/>
          </a:ln>
        </p:spPr>
        <p:txBody>
          <a:bodyPr>
            <a:prstTxWarp prst="textNoShape">
              <a:avLst/>
            </a:prstTxWarp>
          </a:bodyPr>
          <a:lstStyle/>
          <a:p>
            <a:endParaRPr lang="en-US"/>
          </a:p>
        </p:txBody>
      </p:sp>
    </p:spTree>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22" name="Picture 2"/>
          <p:cNvPicPr>
            <a:picLocks noChangeAspect="1" noChangeArrowheads="1"/>
          </p:cNvPicPr>
          <p:nvPr/>
        </p:nvPicPr>
        <p:blipFill>
          <a:blip r:embed="rId2"/>
          <a:srcRect r="16794"/>
          <a:stretch>
            <a:fillRect/>
          </a:stretch>
        </p:blipFill>
        <p:spPr bwMode="auto">
          <a:xfrm>
            <a:off x="838200" y="2603500"/>
            <a:ext cx="6972300" cy="2501900"/>
          </a:xfrm>
          <a:prstGeom prst="rect">
            <a:avLst/>
          </a:prstGeom>
          <a:noFill/>
          <a:ln w="9525">
            <a:noFill/>
            <a:round/>
            <a:headEnd/>
            <a:tailEnd/>
          </a:ln>
        </p:spPr>
      </p:pic>
      <p:sp>
        <p:nvSpPr>
          <p:cNvPr id="133123" name="Title 1"/>
          <p:cNvSpPr>
            <a:spLocks noGrp="1"/>
          </p:cNvSpPr>
          <p:nvPr>
            <p:ph type="title"/>
          </p:nvPr>
        </p:nvSpPr>
        <p:spPr/>
        <p:txBody>
          <a:bodyPr/>
          <a:lstStyle/>
          <a:p>
            <a:r>
              <a:rPr lang="en-US" dirty="0" smtClean="0"/>
              <a:t>Fill in the State-Event Matrix</a:t>
            </a:r>
          </a:p>
        </p:txBody>
      </p:sp>
      <p:sp>
        <p:nvSpPr>
          <p:cNvPr id="3" name="Content Placeholder 2"/>
          <p:cNvSpPr>
            <a:spLocks noGrp="1"/>
          </p:cNvSpPr>
          <p:nvPr>
            <p:ph idx="1"/>
          </p:nvPr>
        </p:nvSpPr>
        <p:spPr/>
        <p:txBody>
          <a:bodyPr/>
          <a:lstStyle/>
          <a:p>
            <a:pPr marL="0" indent="0"/>
            <a:r>
              <a:rPr lang="en-US" dirty="0" smtClean="0"/>
              <a:t>Examine each cell and fill in the destination state.</a:t>
            </a:r>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pPr marL="0" indent="0"/>
            <a:r>
              <a:rPr lang="en-US" dirty="0" smtClean="0"/>
              <a:t>			What about the empty cells?</a:t>
            </a:r>
          </a:p>
          <a:p>
            <a:pPr marL="0" indent="0"/>
            <a:endParaRPr lang="en-US" dirty="0" smtClean="0"/>
          </a:p>
        </p:txBody>
      </p:sp>
      <p:grpSp>
        <p:nvGrpSpPr>
          <p:cNvPr id="2" name="Group 6"/>
          <p:cNvGrpSpPr>
            <a:grpSpLocks/>
          </p:cNvGrpSpPr>
          <p:nvPr/>
        </p:nvGrpSpPr>
        <p:grpSpPr bwMode="auto">
          <a:xfrm>
            <a:off x="1676400" y="1981200"/>
            <a:ext cx="6311900" cy="4198938"/>
            <a:chOff x="1688535" y="280744"/>
            <a:chExt cx="6845865" cy="7042150"/>
          </a:xfrm>
        </p:grpSpPr>
        <p:sp>
          <p:nvSpPr>
            <p:cNvPr id="133126" name="Lightning Bolt 6"/>
            <p:cNvSpPr>
              <a:spLocks noChangeAspect="1" noChangeArrowheads="1"/>
            </p:cNvSpPr>
            <p:nvPr/>
          </p:nvSpPr>
          <p:spPr bwMode="auto">
            <a:xfrm rot="-3093238">
              <a:off x="949700" y="1019579"/>
              <a:ext cx="7042150" cy="5564480"/>
            </a:xfrm>
            <a:prstGeom prst="lightningBolt">
              <a:avLst/>
            </a:prstGeom>
            <a:solidFill>
              <a:srgbClr val="FF0000"/>
            </a:solidFill>
            <a:ln w="12700">
              <a:solidFill>
                <a:schemeClr val="tx1"/>
              </a:solidFill>
              <a:round/>
              <a:headEnd/>
              <a:tailEnd/>
            </a:ln>
          </p:spPr>
          <p:txBody>
            <a:bodyPr>
              <a:prstTxWarp prst="textNoShape">
                <a:avLst/>
              </a:prstTxWarp>
            </a:bodyPr>
            <a:lstStyle/>
            <a:p>
              <a:endParaRPr lang="en-US"/>
            </a:p>
          </p:txBody>
        </p:sp>
        <p:sp>
          <p:nvSpPr>
            <p:cNvPr id="133127" name="TextBox 7"/>
            <p:cNvSpPr txBox="1">
              <a:spLocks noChangeArrowheads="1"/>
            </p:cNvSpPr>
            <p:nvPr/>
          </p:nvSpPr>
          <p:spPr bwMode="auto">
            <a:xfrm>
              <a:off x="1828800" y="3352800"/>
              <a:ext cx="6705600" cy="671035"/>
            </a:xfrm>
            <a:prstGeom prst="rect">
              <a:avLst/>
            </a:prstGeom>
            <a:noFill/>
            <a:ln w="9525">
              <a:noFill/>
              <a:miter lim="800000"/>
              <a:headEnd/>
              <a:tailEnd/>
            </a:ln>
          </p:spPr>
          <p:txBody>
            <a:bodyPr wrap="square">
              <a:prstTxWarp prst="textNoShape">
                <a:avLst/>
              </a:prstTxWarp>
              <a:spAutoFit/>
            </a:bodyPr>
            <a:lstStyle/>
            <a:p>
              <a:r>
                <a:rPr lang="en-US" sz="2000">
                  <a:solidFill>
                    <a:srgbClr val="FFFFFF"/>
                  </a:solidFill>
                </a:rPr>
                <a:t>WARNING: Do </a:t>
              </a:r>
              <a:r>
                <a:rPr lang="en-US" sz="2000" i="1">
                  <a:solidFill>
                    <a:srgbClr val="FFFFFF"/>
                  </a:solidFill>
                </a:rPr>
                <a:t>NOT </a:t>
              </a:r>
              <a:r>
                <a:rPr lang="en-US" sz="2000">
                  <a:solidFill>
                    <a:srgbClr val="FFFFFF"/>
                  </a:solidFill>
                </a:rPr>
                <a:t>look at the diagram</a:t>
              </a:r>
              <a:r>
                <a:rPr lang="en-US" sz="2000" i="1">
                  <a:solidFill>
                    <a:srgbClr val="FFFFFF"/>
                  </a:solidFill>
                </a:rPr>
                <a:t> </a:t>
              </a:r>
              <a:endParaRPr lang="en-US" sz="2000" i="1">
                <a:solidFill>
                  <a:schemeClr val="bg1"/>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accel="50000" decel="5000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Title 1"/>
          <p:cNvSpPr>
            <a:spLocks noGrp="1"/>
          </p:cNvSpPr>
          <p:nvPr>
            <p:ph type="title"/>
          </p:nvPr>
        </p:nvSpPr>
        <p:spPr/>
        <p:txBody>
          <a:bodyPr/>
          <a:lstStyle/>
          <a:p>
            <a:r>
              <a:rPr lang="en-US" smtClean="0"/>
              <a:t>Empty Cells</a:t>
            </a:r>
          </a:p>
        </p:txBody>
      </p:sp>
      <p:sp>
        <p:nvSpPr>
          <p:cNvPr id="134147" name="Content Placeholder 2"/>
          <p:cNvSpPr>
            <a:spLocks noGrp="1"/>
          </p:cNvSpPr>
          <p:nvPr>
            <p:ph idx="1"/>
          </p:nvPr>
        </p:nvSpPr>
        <p:spPr/>
        <p:txBody>
          <a:bodyPr/>
          <a:lstStyle/>
          <a:p>
            <a:pPr marL="0" indent="0"/>
            <a:r>
              <a:rPr lang="en-US" dirty="0" smtClean="0"/>
              <a:t>The empty cells can be:</a:t>
            </a:r>
          </a:p>
          <a:p>
            <a:pPr lvl="1"/>
            <a:r>
              <a:rPr lang="en-US" dirty="0" smtClean="0"/>
              <a:t>A transition you forgot </a:t>
            </a:r>
            <a:r>
              <a:rPr lang="en-US" dirty="0" smtClean="0">
                <a:sym typeface="Wingdings" charset="2"/>
              </a:rPr>
              <a:t></a:t>
            </a:r>
            <a:br>
              <a:rPr lang="en-US" dirty="0" smtClean="0">
                <a:sym typeface="Wingdings" charset="2"/>
              </a:rPr>
            </a:br>
            <a:r>
              <a:rPr lang="en-US" dirty="0" smtClean="0">
                <a:sym typeface="Wingdings" charset="2"/>
              </a:rPr>
              <a:t>	Fill in the destination state</a:t>
            </a:r>
            <a:br>
              <a:rPr lang="en-US" dirty="0" smtClean="0">
                <a:sym typeface="Wingdings" charset="2"/>
              </a:rPr>
            </a:br>
            <a:r>
              <a:rPr lang="en-US" dirty="0" smtClean="0">
                <a:sym typeface="Wingdings" charset="2"/>
              </a:rPr>
              <a:t>	Go back the diagram and fix it too</a:t>
            </a:r>
          </a:p>
          <a:p>
            <a:pPr lvl="1"/>
            <a:r>
              <a:rPr lang="en-US" dirty="0" smtClean="0">
                <a:sym typeface="Wingdings" charset="2"/>
              </a:rPr>
              <a:t>An event that occurs, but you don’t care </a:t>
            </a:r>
            <a:br>
              <a:rPr lang="en-US" dirty="0" smtClean="0">
                <a:sym typeface="Wingdings" charset="2"/>
              </a:rPr>
            </a:br>
            <a:r>
              <a:rPr lang="en-US" dirty="0" smtClean="0">
                <a:sym typeface="Wingdings" charset="2"/>
              </a:rPr>
              <a:t>	Ignore it  (“Event Ignored”)</a:t>
            </a:r>
          </a:p>
          <a:p>
            <a:pPr lvl="1"/>
            <a:r>
              <a:rPr lang="en-US" dirty="0" smtClean="0">
                <a:sym typeface="Wingdings" charset="2"/>
              </a:rPr>
              <a:t>A logical impossibility </a:t>
            </a:r>
            <a:br>
              <a:rPr lang="en-US" dirty="0" smtClean="0">
                <a:sym typeface="Wingdings" charset="2"/>
              </a:rPr>
            </a:br>
            <a:r>
              <a:rPr lang="en-US" dirty="0" smtClean="0">
                <a:sym typeface="Wingdings" charset="2"/>
              </a:rPr>
              <a:t>	Something has gone horribly wrong (“Can’t Happen”)</a:t>
            </a: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Title 1"/>
          <p:cNvSpPr>
            <a:spLocks noGrp="1"/>
          </p:cNvSpPr>
          <p:nvPr>
            <p:ph type="title"/>
          </p:nvPr>
        </p:nvSpPr>
        <p:spPr/>
        <p:txBody>
          <a:bodyPr/>
          <a:lstStyle/>
          <a:p>
            <a:r>
              <a:rPr lang="en-US" dirty="0" smtClean="0"/>
              <a:t>Use Case Definition</a:t>
            </a:r>
          </a:p>
        </p:txBody>
      </p:sp>
      <p:sp>
        <p:nvSpPr>
          <p:cNvPr id="101379" name="Content Placeholder 2"/>
          <p:cNvSpPr>
            <a:spLocks noGrp="1"/>
          </p:cNvSpPr>
          <p:nvPr>
            <p:ph idx="1"/>
          </p:nvPr>
        </p:nvSpPr>
        <p:spPr/>
        <p:txBody>
          <a:bodyPr/>
          <a:lstStyle/>
          <a:p>
            <a:r>
              <a:rPr lang="en-US" dirty="0" smtClean="0"/>
              <a:t>Each use case follows this pattern:</a:t>
            </a:r>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r>
              <a:rPr lang="en-US" dirty="0" smtClean="0"/>
              <a:t>These are again in natural language.</a:t>
            </a:r>
          </a:p>
          <a:p>
            <a:endParaRPr lang="en-US" dirty="0"/>
          </a:p>
          <a:p>
            <a:r>
              <a:rPr lang="en-US" dirty="0" smtClean="0"/>
              <a:t>Read them.</a:t>
            </a:r>
          </a:p>
        </p:txBody>
      </p:sp>
      <p:sp>
        <p:nvSpPr>
          <p:cNvPr id="101380" name="Rectangle 3"/>
          <p:cNvSpPr>
            <a:spLocks noChangeArrowheads="1"/>
          </p:cNvSpPr>
          <p:nvPr/>
        </p:nvSpPr>
        <p:spPr bwMode="auto">
          <a:xfrm>
            <a:off x="1676400" y="1828800"/>
            <a:ext cx="4876800" cy="2895600"/>
          </a:xfrm>
          <a:prstGeom prst="rect">
            <a:avLst/>
          </a:prstGeom>
          <a:solidFill>
            <a:schemeClr val="accent1"/>
          </a:solidFill>
          <a:ln w="12700">
            <a:solidFill>
              <a:schemeClr val="tx1"/>
            </a:solidFill>
            <a:round/>
            <a:headEnd/>
            <a:tailEnd/>
          </a:ln>
        </p:spPr>
        <p:txBody>
          <a:bodyPr>
            <a:prstTxWarp prst="textNoShape">
              <a:avLst/>
            </a:prstTxWarp>
          </a:bodyPr>
          <a:lstStyle/>
          <a:p>
            <a:pPr marL="541338" indent="-541338"/>
            <a:r>
              <a:rPr lang="en-US" u="sng" dirty="0" smtClean="0"/>
              <a:t>&lt;Use Case Number&gt;: &lt;Use Case Name&gt;</a:t>
            </a:r>
          </a:p>
          <a:p>
            <a:pPr marL="541338" indent="-541338"/>
            <a:endParaRPr lang="en-US" dirty="0"/>
          </a:p>
          <a:p>
            <a:pPr marL="541338" indent="-541338"/>
            <a:r>
              <a:rPr lang="en-US" dirty="0"/>
              <a:t>Pre-conditions: What must be true before the</a:t>
            </a:r>
            <a:r>
              <a:rPr lang="en-US" dirty="0" smtClean="0"/>
              <a:t> use case </a:t>
            </a:r>
            <a:r>
              <a:rPr lang="en-US" dirty="0"/>
              <a:t>can execute </a:t>
            </a:r>
          </a:p>
          <a:p>
            <a:pPr marL="541338" indent="-541338"/>
            <a:endParaRPr lang="en-US" dirty="0"/>
          </a:p>
          <a:p>
            <a:pPr marL="541338" indent="-541338"/>
            <a:r>
              <a:rPr lang="en-US" dirty="0"/>
              <a:t>Post-conditions: What must be true after the</a:t>
            </a:r>
            <a:r>
              <a:rPr lang="en-US" dirty="0" smtClean="0"/>
              <a:t> use case </a:t>
            </a:r>
            <a:r>
              <a:rPr lang="en-US" dirty="0"/>
              <a:t>has executed</a:t>
            </a:r>
          </a:p>
          <a:p>
            <a:pPr marL="541338" indent="-541338"/>
            <a:endParaRPr lang="en-US" dirty="0"/>
          </a:p>
          <a:p>
            <a:pPr marL="541338" indent="-541338"/>
            <a:r>
              <a:rPr lang="en-US" dirty="0"/>
              <a:t>Scenario: A description of just what </a:t>
            </a:r>
            <a:r>
              <a:rPr lang="en-US" dirty="0" smtClean="0"/>
              <a:t>happens</a:t>
            </a:r>
          </a:p>
          <a:p>
            <a:pPr marL="541338" indent="-541338"/>
            <a:endParaRPr lang="en-US" dirty="0" smtClean="0"/>
          </a:p>
          <a:p>
            <a:pPr marL="541338" indent="-541338"/>
            <a:endParaRPr lang="en-US" dirty="0" smtClean="0"/>
          </a:p>
          <a:p>
            <a:pPr marL="541338" indent="-541338"/>
            <a:endParaRPr lang="en-US" dirty="0"/>
          </a:p>
        </p:txBody>
      </p:sp>
    </p:spTree>
    <p:extLst>
      <p:ext uri="{BB962C8B-B14F-4D97-AF65-F5344CB8AC3E}">
        <p14:creationId xmlns:p14="http://schemas.microsoft.com/office/powerpoint/2010/main" val="817849455"/>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Title 1"/>
          <p:cNvSpPr>
            <a:spLocks noGrp="1"/>
          </p:cNvSpPr>
          <p:nvPr>
            <p:ph type="title"/>
          </p:nvPr>
        </p:nvSpPr>
        <p:spPr/>
        <p:txBody>
          <a:bodyPr/>
          <a:lstStyle/>
          <a:p>
            <a:r>
              <a:rPr lang="en-US" smtClean="0"/>
              <a:t>Event Ignored</a:t>
            </a:r>
          </a:p>
        </p:txBody>
      </p:sp>
      <p:sp>
        <p:nvSpPr>
          <p:cNvPr id="135171" name="Content Placeholder 2"/>
          <p:cNvSpPr>
            <a:spLocks noGrp="1"/>
          </p:cNvSpPr>
          <p:nvPr>
            <p:ph idx="1"/>
          </p:nvPr>
        </p:nvSpPr>
        <p:spPr/>
        <p:txBody>
          <a:bodyPr/>
          <a:lstStyle/>
          <a:p>
            <a:pPr marL="0" indent="0"/>
            <a:r>
              <a:rPr lang="en-US" dirty="0" smtClean="0"/>
              <a:t>An event can occur that you simply ignore.</a:t>
            </a:r>
          </a:p>
          <a:p>
            <a:pPr marL="0" indent="0"/>
            <a:endParaRPr lang="en-US" dirty="0" smtClean="0"/>
          </a:p>
        </p:txBody>
      </p:sp>
      <p:pic>
        <p:nvPicPr>
          <p:cNvPr id="4" name="Picture 3" descr="pushIt.jpg"/>
          <p:cNvPicPr>
            <a:picLocks noChangeAspect="1"/>
          </p:cNvPicPr>
          <p:nvPr/>
        </p:nvPicPr>
        <p:blipFill>
          <a:blip r:embed="rId2"/>
          <a:stretch>
            <a:fillRect/>
          </a:stretch>
        </p:blipFill>
        <p:spPr>
          <a:xfrm>
            <a:off x="838200" y="2063749"/>
            <a:ext cx="5670550" cy="3997273"/>
          </a:xfrm>
          <a:prstGeom prst="rect">
            <a:avLst/>
          </a:prstGeom>
        </p:spPr>
      </p:pic>
    </p:spTree>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Title 1"/>
          <p:cNvSpPr>
            <a:spLocks noGrp="1"/>
          </p:cNvSpPr>
          <p:nvPr>
            <p:ph type="title"/>
          </p:nvPr>
        </p:nvSpPr>
        <p:spPr/>
        <p:txBody>
          <a:bodyPr/>
          <a:lstStyle/>
          <a:p>
            <a:r>
              <a:rPr lang="en-US" smtClean="0"/>
              <a:t>Can’t Happen</a:t>
            </a:r>
          </a:p>
        </p:txBody>
      </p:sp>
      <p:sp>
        <p:nvSpPr>
          <p:cNvPr id="3" name="Content Placeholder 2"/>
          <p:cNvSpPr>
            <a:spLocks noGrp="1"/>
          </p:cNvSpPr>
          <p:nvPr>
            <p:ph idx="1"/>
          </p:nvPr>
        </p:nvSpPr>
        <p:spPr/>
        <p:txBody>
          <a:bodyPr/>
          <a:lstStyle/>
          <a:p>
            <a:r>
              <a:rPr lang="en-US" sz="2400" dirty="0"/>
              <a:t>An unexpected </a:t>
            </a:r>
            <a:r>
              <a:rPr lang="en-US" sz="2400" dirty="0" smtClean="0"/>
              <a:t>event </a:t>
            </a:r>
            <a:r>
              <a:rPr lang="en-US" sz="2400" dirty="0"/>
              <a:t>can occur </a:t>
            </a:r>
            <a:r>
              <a:rPr lang="en-US" sz="2400" dirty="0" smtClean="0"/>
              <a:t>that likely </a:t>
            </a:r>
            <a:r>
              <a:rPr lang="en-US" sz="2400" dirty="0"/>
              <a:t>indicates a:</a:t>
            </a:r>
          </a:p>
          <a:p>
            <a:pPr lvl="1"/>
            <a:r>
              <a:rPr lang="en-US" dirty="0" smtClean="0"/>
              <a:t>a software fault</a:t>
            </a:r>
          </a:p>
          <a:p>
            <a:pPr lvl="1"/>
            <a:r>
              <a:rPr lang="en-US" dirty="0" smtClean="0"/>
              <a:t>a hardware fault</a:t>
            </a:r>
          </a:p>
          <a:p>
            <a:pPr marL="0" indent="0"/>
            <a:r>
              <a:rPr lang="en-US" dirty="0" smtClean="0"/>
              <a:t>You can’t do anything about it.</a:t>
            </a:r>
          </a:p>
          <a:p>
            <a:pPr marL="0" indent="0"/>
            <a:endParaRPr lang="en-US" dirty="0"/>
          </a:p>
          <a:p>
            <a:r>
              <a:rPr lang="en-US" dirty="0"/>
              <a:t>Use “Can’t Happen” for situations from that cannot be recovered or handled by the application models. </a:t>
            </a:r>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pPr marL="0" indent="0"/>
            <a:r>
              <a:rPr lang="en-US" dirty="0" smtClean="0"/>
              <a:t>	  </a:t>
            </a:r>
          </a:p>
          <a:p>
            <a:pPr marL="0" indent="0"/>
            <a:r>
              <a:rPr lang="en-US" dirty="0" smtClean="0"/>
              <a:t>If an undesirable event occurs, you have to handle it.</a:t>
            </a:r>
          </a:p>
        </p:txBody>
      </p:sp>
      <p:grpSp>
        <p:nvGrpSpPr>
          <p:cNvPr id="2" name="Group 5"/>
          <p:cNvGrpSpPr>
            <a:grpSpLocks/>
          </p:cNvGrpSpPr>
          <p:nvPr/>
        </p:nvGrpSpPr>
        <p:grpSpPr bwMode="auto">
          <a:xfrm>
            <a:off x="2133600" y="2597150"/>
            <a:ext cx="3657600" cy="4565650"/>
            <a:chOff x="2819400" y="1782342"/>
            <a:chExt cx="6858000" cy="6972907"/>
          </a:xfrm>
        </p:grpSpPr>
        <p:sp>
          <p:nvSpPr>
            <p:cNvPr id="136197" name="Lightning Bolt 6"/>
            <p:cNvSpPr>
              <a:spLocks noChangeAspect="1" noChangeArrowheads="1"/>
            </p:cNvSpPr>
            <p:nvPr/>
          </p:nvSpPr>
          <p:spPr bwMode="auto">
            <a:xfrm rot="-3093238">
              <a:off x="2283981" y="2423323"/>
              <a:ext cx="6972907" cy="5690945"/>
            </a:xfrm>
            <a:prstGeom prst="lightningBolt">
              <a:avLst/>
            </a:prstGeom>
            <a:solidFill>
              <a:srgbClr val="FF0000"/>
            </a:solidFill>
            <a:ln w="12700">
              <a:solidFill>
                <a:schemeClr val="tx1"/>
              </a:solidFill>
              <a:round/>
              <a:headEnd/>
              <a:tailEnd/>
            </a:ln>
          </p:spPr>
          <p:txBody>
            <a:bodyPr>
              <a:prstTxWarp prst="textNoShape">
                <a:avLst/>
              </a:prstTxWarp>
            </a:bodyPr>
            <a:lstStyle/>
            <a:p>
              <a:endParaRPr lang="en-US"/>
            </a:p>
          </p:txBody>
        </p:sp>
        <p:sp>
          <p:nvSpPr>
            <p:cNvPr id="136198" name="TextBox 7"/>
            <p:cNvSpPr txBox="1">
              <a:spLocks noChangeArrowheads="1"/>
            </p:cNvSpPr>
            <p:nvPr/>
          </p:nvSpPr>
          <p:spPr bwMode="auto">
            <a:xfrm>
              <a:off x="2819400" y="4509588"/>
              <a:ext cx="6858000" cy="987112"/>
            </a:xfrm>
            <a:prstGeom prst="rect">
              <a:avLst/>
            </a:prstGeom>
            <a:noFill/>
            <a:ln w="9525">
              <a:noFill/>
              <a:miter lim="800000"/>
              <a:headEnd/>
              <a:tailEnd/>
            </a:ln>
          </p:spPr>
          <p:txBody>
            <a:bodyPr>
              <a:prstTxWarp prst="textNoShape">
                <a:avLst/>
              </a:prstTxWarp>
              <a:spAutoFit/>
            </a:bodyPr>
            <a:lstStyle/>
            <a:p>
              <a:r>
                <a:rPr lang="en-US" dirty="0">
                  <a:solidFill>
                    <a:srgbClr val="FFFFFF"/>
                  </a:solidFill>
                </a:rPr>
                <a:t>WARNING: </a:t>
              </a:r>
              <a:r>
                <a:rPr lang="en-US" dirty="0">
                  <a:solidFill>
                    <a:schemeClr val="bg1"/>
                  </a:solidFill>
                </a:rPr>
                <a:t>“Can’t Happen” ≠ “Shouldn’t Happen”</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accel="50000" decel="5000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Title 1"/>
          <p:cNvSpPr>
            <a:spLocks noGrp="1"/>
          </p:cNvSpPr>
          <p:nvPr>
            <p:ph type="title"/>
          </p:nvPr>
        </p:nvSpPr>
        <p:spPr/>
        <p:txBody>
          <a:bodyPr/>
          <a:lstStyle/>
          <a:p>
            <a:r>
              <a:rPr lang="en-US" dirty="0" smtClean="0"/>
              <a:t>Filling the State Event Matrix</a:t>
            </a:r>
          </a:p>
        </p:txBody>
      </p:sp>
      <p:sp>
        <p:nvSpPr>
          <p:cNvPr id="138243" name="Content Placeholder 2"/>
          <p:cNvSpPr>
            <a:spLocks noGrp="1"/>
          </p:cNvSpPr>
          <p:nvPr>
            <p:ph idx="1"/>
          </p:nvPr>
        </p:nvSpPr>
        <p:spPr/>
        <p:txBody>
          <a:bodyPr/>
          <a:lstStyle/>
          <a:p>
            <a:pPr marL="0" indent="0"/>
            <a:endParaRPr lang="en-US"/>
          </a:p>
        </p:txBody>
      </p:sp>
      <p:pic>
        <p:nvPicPr>
          <p:cNvPr id="138244" name="Picture 3"/>
          <p:cNvPicPr>
            <a:picLocks noChangeAspect="1" noChangeArrowheads="1"/>
          </p:cNvPicPr>
          <p:nvPr/>
        </p:nvPicPr>
        <p:blipFill>
          <a:blip r:embed="rId2"/>
          <a:srcRect r="16869"/>
          <a:stretch>
            <a:fillRect/>
          </a:stretch>
        </p:blipFill>
        <p:spPr bwMode="auto">
          <a:xfrm>
            <a:off x="933450" y="2209800"/>
            <a:ext cx="7067550" cy="2246313"/>
          </a:xfrm>
          <a:prstGeom prst="rect">
            <a:avLst/>
          </a:prstGeom>
          <a:noFill/>
          <a:ln w="9525">
            <a:noFill/>
            <a:round/>
            <a:headEnd/>
            <a:tailEnd/>
          </a:ln>
        </p:spPr>
      </p:pic>
    </p:spTree>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2"/>
          <p:cNvSpPr>
            <a:spLocks noGrp="1" noChangeArrowheads="1"/>
          </p:cNvSpPr>
          <p:nvPr>
            <p:ph type="title"/>
          </p:nvPr>
        </p:nvSpPr>
        <p:spPr/>
        <p:txBody>
          <a:bodyPr/>
          <a:lstStyle/>
          <a:p>
            <a:r>
              <a:rPr lang="en-US" dirty="0"/>
              <a:t>Completed Diagram</a:t>
            </a:r>
          </a:p>
        </p:txBody>
      </p:sp>
      <p:pic>
        <p:nvPicPr>
          <p:cNvPr id="141315" name="Picture 2"/>
          <p:cNvPicPr>
            <a:picLocks noChangeAspect="1" noChangeArrowheads="1"/>
          </p:cNvPicPr>
          <p:nvPr/>
        </p:nvPicPr>
        <p:blipFill>
          <a:blip r:embed="rId3"/>
          <a:srcRect/>
          <a:stretch>
            <a:fillRect/>
          </a:stretch>
        </p:blipFill>
        <p:spPr bwMode="auto">
          <a:xfrm>
            <a:off x="914400" y="2371725"/>
            <a:ext cx="6324600" cy="3267075"/>
          </a:xfrm>
          <a:prstGeom prst="rect">
            <a:avLst/>
          </a:prstGeom>
          <a:noFill/>
          <a:ln w="9525">
            <a:solidFill>
              <a:schemeClr val="tx1"/>
            </a:solidFill>
            <a:round/>
            <a:headEnd/>
            <a:tailEnd/>
          </a:ln>
        </p:spPr>
      </p:pic>
      <p:sp>
        <p:nvSpPr>
          <p:cNvPr id="141316" name="Oval 14"/>
          <p:cNvSpPr>
            <a:spLocks noChangeArrowheads="1"/>
          </p:cNvSpPr>
          <p:nvPr/>
        </p:nvSpPr>
        <p:spPr bwMode="auto">
          <a:xfrm>
            <a:off x="3124200" y="3505200"/>
            <a:ext cx="1905000" cy="457200"/>
          </a:xfrm>
          <a:prstGeom prst="ellipse">
            <a:avLst/>
          </a:prstGeom>
          <a:noFill/>
          <a:ln w="12700">
            <a:solidFill>
              <a:srgbClr val="950728"/>
            </a:solidFill>
            <a:round/>
            <a:headEnd/>
            <a:tailEnd/>
          </a:ln>
        </p:spPr>
        <p:txBody>
          <a:bodyPr wrap="none" anchor="ctr">
            <a:prstTxWarp prst="textNoShape">
              <a:avLst/>
            </a:prstTxWarp>
          </a:bodyPr>
          <a:lstStyle/>
          <a:p>
            <a:endParaRPr lang="en-US"/>
          </a:p>
        </p:txBody>
      </p:sp>
      <p:sp>
        <p:nvSpPr>
          <p:cNvPr id="141317" name="Oval 15"/>
          <p:cNvSpPr>
            <a:spLocks noChangeArrowheads="1"/>
          </p:cNvSpPr>
          <p:nvPr/>
        </p:nvSpPr>
        <p:spPr bwMode="auto">
          <a:xfrm>
            <a:off x="3124200" y="4038600"/>
            <a:ext cx="1905000" cy="457200"/>
          </a:xfrm>
          <a:prstGeom prst="ellipse">
            <a:avLst/>
          </a:prstGeom>
          <a:noFill/>
          <a:ln w="12700">
            <a:solidFill>
              <a:srgbClr val="950728"/>
            </a:solidFill>
            <a:round/>
            <a:headEnd/>
            <a:tailEnd/>
          </a:ln>
        </p:spPr>
        <p:txBody>
          <a:bodyPr wrap="none" anchor="ctr">
            <a:prstTxWarp prst="textNoShape">
              <a:avLst/>
            </a:prstTxWarp>
          </a:bodyPr>
          <a:lstStyle/>
          <a:p>
            <a:endParaRPr lang="en-US"/>
          </a:p>
        </p:txBody>
      </p:sp>
      <p:sp>
        <p:nvSpPr>
          <p:cNvPr id="6" name="Content Placeholder 2"/>
          <p:cNvSpPr>
            <a:spLocks noGrp="1"/>
          </p:cNvSpPr>
          <p:nvPr>
            <p:ph idx="1"/>
          </p:nvPr>
        </p:nvSpPr>
        <p:spPr>
          <a:xfrm>
            <a:off x="762000" y="1219200"/>
            <a:ext cx="8077200" cy="5105400"/>
          </a:xfrm>
        </p:spPr>
        <p:txBody>
          <a:bodyPr/>
          <a:lstStyle/>
          <a:p>
            <a:pPr marL="0" indent="0"/>
            <a:r>
              <a:rPr lang="en-US" dirty="0" smtClean="0"/>
              <a:t>You may add descriptions to any model element that relate the model element to the subject matter under study.</a:t>
            </a:r>
            <a:endParaRPr lang="en-US" dirty="0"/>
          </a:p>
        </p:txBody>
      </p:sp>
    </p:spTree>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Title 1"/>
          <p:cNvSpPr>
            <a:spLocks noGrp="1"/>
          </p:cNvSpPr>
          <p:nvPr>
            <p:ph type="title"/>
          </p:nvPr>
        </p:nvSpPr>
        <p:spPr/>
        <p:txBody>
          <a:bodyPr/>
          <a:lstStyle/>
          <a:p>
            <a:r>
              <a:rPr lang="en-US" dirty="0" smtClean="0"/>
              <a:t>Workshop</a:t>
            </a:r>
          </a:p>
        </p:txBody>
      </p:sp>
      <p:sp>
        <p:nvSpPr>
          <p:cNvPr id="144387" name="Content Placeholder 2"/>
          <p:cNvSpPr>
            <a:spLocks noGrp="1"/>
          </p:cNvSpPr>
          <p:nvPr>
            <p:ph idx="1"/>
          </p:nvPr>
        </p:nvSpPr>
        <p:spPr/>
        <p:txBody>
          <a:bodyPr/>
          <a:lstStyle/>
          <a:p>
            <a:pPr marL="0" indent="0"/>
            <a:r>
              <a:rPr lang="en-US" dirty="0" smtClean="0"/>
              <a:t>Fill in the state-event matrix for a state model that you constructed.</a:t>
            </a:r>
          </a:p>
          <a:p>
            <a:pPr marL="0" indent="0"/>
            <a:endParaRPr lang="en-US" dirty="0"/>
          </a:p>
          <a:p>
            <a:pPr marL="0" indent="0"/>
            <a:r>
              <a:rPr lang="en-US" dirty="0" smtClean="0"/>
              <a:t>For each cell (state </a:t>
            </a:r>
            <a:r>
              <a:rPr lang="en-US" sz="2400" b="1" dirty="0" smtClean="0"/>
              <a:t>x</a:t>
            </a:r>
            <a:r>
              <a:rPr lang="en-US" dirty="0" smtClean="0"/>
              <a:t> event), indicate whether it’s a:</a:t>
            </a:r>
          </a:p>
          <a:p>
            <a:pPr marL="538163" lvl="1" indent="-365125"/>
            <a:r>
              <a:rPr lang="en-US" dirty="0" smtClean="0"/>
              <a:t>Transition to another (named) state,</a:t>
            </a:r>
          </a:p>
          <a:p>
            <a:pPr marL="538163" lvl="1" indent="-365125"/>
            <a:r>
              <a:rPr lang="en-US" dirty="0" smtClean="0"/>
              <a:t>Ignore,</a:t>
            </a:r>
          </a:p>
          <a:p>
            <a:pPr marL="538163" lvl="1" indent="-365125"/>
            <a:r>
              <a:rPr lang="en-US" dirty="0" smtClean="0"/>
              <a:t>can’t happen or</a:t>
            </a:r>
          </a:p>
          <a:p>
            <a:pPr marL="538163" lvl="1" indent="-365125"/>
            <a:r>
              <a:rPr lang="en-US" dirty="0" smtClean="0"/>
              <a:t>shouldn’t happen</a:t>
            </a:r>
          </a:p>
          <a:p>
            <a:pPr marL="538163" lvl="1" indent="-365125"/>
            <a:endParaRPr lang="en-US" dirty="0" smtClean="0"/>
          </a:p>
        </p:txBody>
      </p:sp>
    </p:spTree>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1848487664"/>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Title 1"/>
          <p:cNvSpPr>
            <a:spLocks noGrp="1"/>
          </p:cNvSpPr>
          <p:nvPr>
            <p:ph type="title"/>
          </p:nvPr>
        </p:nvSpPr>
        <p:spPr/>
        <p:txBody>
          <a:bodyPr/>
          <a:lstStyle/>
          <a:p>
            <a:r>
              <a:rPr lang="en-US" dirty="0"/>
              <a:t>7</a:t>
            </a:r>
            <a:r>
              <a:rPr lang="en-US" dirty="0" smtClean="0"/>
              <a:t>. Activities</a:t>
            </a:r>
          </a:p>
        </p:txBody>
      </p:sp>
      <p:sp>
        <p:nvSpPr>
          <p:cNvPr id="153603" name="Content Placeholder 2"/>
          <p:cNvSpPr>
            <a:spLocks noGrp="1"/>
          </p:cNvSpPr>
          <p:nvPr>
            <p:ph idx="1"/>
          </p:nvPr>
        </p:nvSpPr>
        <p:spPr/>
        <p:txBody>
          <a:bodyPr/>
          <a:lstStyle/>
          <a:p>
            <a:pPr marL="0" indent="0"/>
            <a:endParaRPr lang="en-US"/>
          </a:p>
        </p:txBody>
      </p:sp>
      <p:sp>
        <p:nvSpPr>
          <p:cNvPr id="153604" name="Rectangle 3"/>
          <p:cNvSpPr>
            <a:spLocks noChangeArrowheads="1"/>
          </p:cNvSpPr>
          <p:nvPr/>
        </p:nvSpPr>
        <p:spPr bwMode="auto">
          <a:xfrm>
            <a:off x="4343400" y="3110180"/>
            <a:ext cx="755335" cy="1323439"/>
          </a:xfrm>
          <a:prstGeom prst="rect">
            <a:avLst/>
          </a:prstGeom>
          <a:noFill/>
          <a:ln w="9525">
            <a:noFill/>
            <a:miter lim="800000"/>
            <a:headEnd/>
            <a:tailEnd/>
          </a:ln>
        </p:spPr>
        <p:txBody>
          <a:bodyPr wrap="none">
            <a:prstTxWarp prst="textNoShape">
              <a:avLst/>
            </a:prstTxWarp>
            <a:spAutoFit/>
          </a:bodyPr>
          <a:lstStyle/>
          <a:p>
            <a:r>
              <a:rPr lang="en-US" sz="8000" dirty="0">
                <a:solidFill>
                  <a:srgbClr val="FF0000"/>
                </a:solidFill>
              </a:rPr>
              <a:t>7</a:t>
            </a:r>
          </a:p>
        </p:txBody>
      </p:sp>
    </p:spTree>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idx="4294967295"/>
          </p:nvPr>
        </p:nvSpPr>
        <p:spPr>
          <a:xfrm>
            <a:off x="0" y="0"/>
            <a:ext cx="9144000" cy="1123950"/>
          </a:xfrm>
        </p:spPr>
        <p:txBody>
          <a:bodyPr/>
          <a:lstStyle/>
          <a:p>
            <a:r>
              <a:rPr lang="en-US" dirty="0"/>
              <a:t>Executable Model Hierarchy</a:t>
            </a:r>
            <a:endParaRPr lang="en-US" dirty="0" smtClean="0">
              <a:ea typeface="ＭＳ Ｐゴシック"/>
            </a:endParaRPr>
          </a:p>
        </p:txBody>
      </p:sp>
      <p:pic>
        <p:nvPicPr>
          <p:cNvPr id="77827" name="Picture 5"/>
          <p:cNvPicPr>
            <a:picLocks noChangeAspect="1" noChangeArrowheads="1"/>
          </p:cNvPicPr>
          <p:nvPr/>
        </p:nvPicPr>
        <p:blipFill>
          <a:blip r:embed="rId2"/>
          <a:srcRect l="36957" t="18387" r="1086" b="38274"/>
          <a:stretch>
            <a:fillRect/>
          </a:stretch>
        </p:blipFill>
        <p:spPr bwMode="auto">
          <a:xfrm>
            <a:off x="914400" y="1295400"/>
            <a:ext cx="4343400" cy="2200275"/>
          </a:xfrm>
          <a:prstGeom prst="rect">
            <a:avLst/>
          </a:prstGeom>
          <a:noFill/>
          <a:ln w="9525" algn="ctr">
            <a:noFill/>
            <a:miter lim="800000"/>
            <a:headEnd/>
            <a:tailEnd/>
          </a:ln>
        </p:spPr>
      </p:pic>
      <p:pic>
        <p:nvPicPr>
          <p:cNvPr id="95238" name="Picture 6"/>
          <p:cNvPicPr>
            <a:picLocks noChangeAspect="1" noChangeArrowheads="1"/>
          </p:cNvPicPr>
          <p:nvPr/>
        </p:nvPicPr>
        <p:blipFill>
          <a:blip r:embed="rId3"/>
          <a:srcRect l="36957" t="18387" r="1222" b="38086"/>
          <a:stretch>
            <a:fillRect/>
          </a:stretch>
        </p:blipFill>
        <p:spPr bwMode="auto">
          <a:xfrm>
            <a:off x="1381125" y="2254250"/>
            <a:ext cx="4333875" cy="2209800"/>
          </a:xfrm>
          <a:prstGeom prst="rect">
            <a:avLst/>
          </a:prstGeom>
          <a:noFill/>
          <a:ln w="9525" algn="ctr">
            <a:noFill/>
            <a:miter lim="800000"/>
            <a:headEnd/>
            <a:tailEnd/>
          </a:ln>
        </p:spPr>
      </p:pic>
      <p:pic>
        <p:nvPicPr>
          <p:cNvPr id="95239" name="Picture 7"/>
          <p:cNvPicPr>
            <a:picLocks noChangeAspect="1" noChangeArrowheads="1"/>
          </p:cNvPicPr>
          <p:nvPr/>
        </p:nvPicPr>
        <p:blipFill>
          <a:blip r:embed="rId4"/>
          <a:srcRect l="37093" t="18387" r="1222" b="38086"/>
          <a:stretch>
            <a:fillRect/>
          </a:stretch>
        </p:blipFill>
        <p:spPr bwMode="auto">
          <a:xfrm>
            <a:off x="1838325" y="3222625"/>
            <a:ext cx="4324350" cy="2209800"/>
          </a:xfrm>
          <a:prstGeom prst="rect">
            <a:avLst/>
          </a:prstGeom>
          <a:noFill/>
          <a:ln w="9525" algn="ctr">
            <a:noFill/>
            <a:miter lim="800000"/>
            <a:headEnd/>
            <a:tailEnd/>
          </a:ln>
        </p:spPr>
      </p:pic>
      <p:pic>
        <p:nvPicPr>
          <p:cNvPr id="95240" name="Picture 8"/>
          <p:cNvPicPr>
            <a:picLocks noChangeAspect="1" noChangeArrowheads="1"/>
          </p:cNvPicPr>
          <p:nvPr/>
        </p:nvPicPr>
        <p:blipFill>
          <a:blip r:embed="rId5"/>
          <a:srcRect l="36957" t="18387" r="1222" b="38086"/>
          <a:stretch>
            <a:fillRect/>
          </a:stretch>
        </p:blipFill>
        <p:spPr bwMode="auto">
          <a:xfrm>
            <a:off x="2286000" y="4191000"/>
            <a:ext cx="4333875" cy="2209800"/>
          </a:xfrm>
          <a:prstGeom prst="rect">
            <a:avLst/>
          </a:prstGeom>
          <a:noFill/>
          <a:ln w="9525" algn="ctr">
            <a:noFill/>
            <a:miter lim="800000"/>
            <a:headEnd/>
            <a:tailEnd/>
          </a:ln>
        </p:spPr>
      </p:pic>
      <p:sp>
        <p:nvSpPr>
          <p:cNvPr id="13" name="TextBox 12"/>
          <p:cNvSpPr txBox="1"/>
          <p:nvPr/>
        </p:nvSpPr>
        <p:spPr>
          <a:xfrm>
            <a:off x="5486400" y="1219200"/>
            <a:ext cx="3352800" cy="954107"/>
          </a:xfrm>
          <a:prstGeom prst="rect">
            <a:avLst/>
          </a:prstGeom>
          <a:noFill/>
          <a:ln>
            <a:solidFill>
              <a:schemeClr val="tx1"/>
            </a:solidFill>
          </a:ln>
        </p:spPr>
        <p:txBody>
          <a:bodyPr wrap="square">
            <a:spAutoFit/>
          </a:bodyPr>
          <a:lstStyle/>
          <a:p>
            <a:pPr eaLnBrk="0" hangingPunct="0"/>
            <a:r>
              <a:rPr lang="en-US" sz="2000" dirty="0">
                <a:latin typeface="Arial" charset="0"/>
              </a:rPr>
              <a:t>Component Diagram </a:t>
            </a:r>
          </a:p>
          <a:p>
            <a:pPr marL="271463" indent="-271463" eaLnBrk="0" hangingPunct="0">
              <a:buFont typeface="Arial" charset="0"/>
              <a:buChar char="•"/>
            </a:pPr>
            <a:r>
              <a:rPr lang="en-US" sz="1800" dirty="0">
                <a:latin typeface="Arial" charset="0"/>
              </a:rPr>
              <a:t>Decompose the application</a:t>
            </a:r>
          </a:p>
          <a:p>
            <a:pPr marL="271463" indent="-271463" eaLnBrk="0" hangingPunct="0">
              <a:buFont typeface="Arial" charset="0"/>
              <a:buChar char="•"/>
            </a:pPr>
            <a:r>
              <a:rPr lang="en-US" sz="1800" dirty="0">
                <a:latin typeface="Arial" charset="0"/>
              </a:rPr>
              <a:t>Define Interfaces</a:t>
            </a:r>
          </a:p>
        </p:txBody>
      </p:sp>
      <p:sp>
        <p:nvSpPr>
          <p:cNvPr id="14" name="TextBox 13"/>
          <p:cNvSpPr txBox="1"/>
          <p:nvPr/>
        </p:nvSpPr>
        <p:spPr>
          <a:xfrm>
            <a:off x="6019800" y="2330450"/>
            <a:ext cx="2819400" cy="946150"/>
          </a:xfrm>
          <a:prstGeom prst="rect">
            <a:avLst/>
          </a:prstGeom>
          <a:noFill/>
          <a:ln>
            <a:solidFill>
              <a:schemeClr val="tx1"/>
            </a:solidFill>
          </a:ln>
        </p:spPr>
        <p:txBody>
          <a:bodyPr wrap="square">
            <a:spAutoFit/>
          </a:bodyPr>
          <a:lstStyle/>
          <a:p>
            <a:pPr eaLnBrk="0" hangingPunct="0"/>
            <a:r>
              <a:rPr lang="en-US" sz="2000" dirty="0">
                <a:latin typeface="Arial" charset="0"/>
              </a:rPr>
              <a:t>Class Diagram </a:t>
            </a:r>
          </a:p>
          <a:p>
            <a:pPr marL="271463" indent="-271463" eaLnBrk="0" hangingPunct="0">
              <a:buFont typeface="Arial" charset="0"/>
              <a:buChar char="•"/>
            </a:pPr>
            <a:r>
              <a:rPr lang="en-US" sz="1800" dirty="0" smtClean="0">
                <a:latin typeface="Arial" charset="0"/>
              </a:rPr>
              <a:t>Abstractions</a:t>
            </a:r>
            <a:endParaRPr lang="en-US" sz="1800" dirty="0">
              <a:latin typeface="Arial" charset="0"/>
            </a:endParaRPr>
          </a:p>
          <a:p>
            <a:pPr marL="271463" indent="-271463" eaLnBrk="0" hangingPunct="0">
              <a:buFont typeface="Arial" charset="0"/>
              <a:buChar char="•"/>
            </a:pPr>
            <a:r>
              <a:rPr lang="en-US" sz="1800" dirty="0">
                <a:latin typeface="Arial" charset="0"/>
              </a:rPr>
              <a:t>Operations </a:t>
            </a:r>
          </a:p>
        </p:txBody>
      </p:sp>
      <p:sp>
        <p:nvSpPr>
          <p:cNvPr id="15" name="TextBox 14"/>
          <p:cNvSpPr txBox="1"/>
          <p:nvPr/>
        </p:nvSpPr>
        <p:spPr>
          <a:xfrm>
            <a:off x="6831013" y="3505200"/>
            <a:ext cx="2008187" cy="954107"/>
          </a:xfrm>
          <a:prstGeom prst="rect">
            <a:avLst/>
          </a:prstGeom>
          <a:noFill/>
          <a:ln>
            <a:solidFill>
              <a:schemeClr val="tx1"/>
            </a:solidFill>
          </a:ln>
        </p:spPr>
        <p:txBody>
          <a:bodyPr wrap="square">
            <a:spAutoFit/>
          </a:bodyPr>
          <a:lstStyle/>
          <a:p>
            <a:pPr eaLnBrk="0" hangingPunct="0">
              <a:defRPr/>
            </a:pPr>
            <a:r>
              <a:rPr lang="en-US" sz="2000" dirty="0">
                <a:latin typeface="+mn-lt"/>
                <a:ea typeface="ＭＳ Ｐゴシック" pitchFamily="34" charset="-128"/>
                <a:cs typeface="+mn-cs"/>
              </a:rPr>
              <a:t>State Diagram </a:t>
            </a:r>
          </a:p>
          <a:p>
            <a:pPr marL="179388" indent="-179388" eaLnBrk="0" hangingPunct="0">
              <a:buFont typeface="Arial" pitchFamily="34" charset="0"/>
              <a:buChar char="•"/>
              <a:defRPr/>
            </a:pPr>
            <a:r>
              <a:rPr lang="en-US" sz="1800">
                <a:latin typeface="+mn-lt"/>
                <a:ea typeface="ＭＳ Ｐゴシック" pitchFamily="34" charset="-128"/>
                <a:cs typeface="+mn-cs"/>
              </a:rPr>
              <a:t>L</a:t>
            </a:r>
            <a:r>
              <a:rPr lang="en-US" sz="1800" smtClean="0">
                <a:latin typeface="+mn-lt"/>
                <a:ea typeface="ＭＳ Ｐゴシック" pitchFamily="34" charset="-128"/>
                <a:cs typeface="+mn-cs"/>
              </a:rPr>
              <a:t>ifecycle</a:t>
            </a:r>
            <a:endParaRPr lang="en-US" sz="1800" dirty="0">
              <a:latin typeface="+mn-lt"/>
              <a:ea typeface="ＭＳ Ｐゴシック" pitchFamily="34" charset="-128"/>
              <a:cs typeface="+mn-cs"/>
            </a:endParaRPr>
          </a:p>
          <a:p>
            <a:pPr marL="179388" indent="-179388" eaLnBrk="0" hangingPunct="0">
              <a:buFont typeface="Arial" pitchFamily="34" charset="0"/>
              <a:buChar char="•"/>
              <a:defRPr/>
            </a:pPr>
            <a:r>
              <a:rPr lang="en-US" sz="1800" dirty="0">
                <a:latin typeface="+mn-lt"/>
                <a:ea typeface="ＭＳ Ｐゴシック" pitchFamily="34" charset="-128"/>
                <a:cs typeface="+mn-cs"/>
              </a:rPr>
              <a:t>Event handling</a:t>
            </a:r>
          </a:p>
        </p:txBody>
      </p:sp>
      <p:sp>
        <p:nvSpPr>
          <p:cNvPr id="16" name="TextBox 15"/>
          <p:cNvSpPr txBox="1"/>
          <p:nvPr/>
        </p:nvSpPr>
        <p:spPr>
          <a:xfrm>
            <a:off x="7010400" y="5029200"/>
            <a:ext cx="1828800" cy="976312"/>
          </a:xfrm>
          <a:prstGeom prst="rect">
            <a:avLst/>
          </a:prstGeom>
          <a:noFill/>
          <a:ln>
            <a:solidFill>
              <a:schemeClr val="tx1"/>
            </a:solidFill>
          </a:ln>
        </p:spPr>
        <p:txBody>
          <a:bodyPr wrap="square">
            <a:spAutoFit/>
          </a:bodyPr>
          <a:lstStyle/>
          <a:p>
            <a:pPr eaLnBrk="0" hangingPunct="0"/>
            <a:r>
              <a:rPr lang="en-US" sz="2000" dirty="0" smtClean="0">
                <a:latin typeface="Arial" charset="0"/>
              </a:rPr>
              <a:t>Activities</a:t>
            </a:r>
            <a:endParaRPr lang="en-US" sz="2000" dirty="0">
              <a:latin typeface="Arial" charset="0"/>
            </a:endParaRPr>
          </a:p>
          <a:p>
            <a:pPr marL="271463" indent="-271463" eaLnBrk="0" hangingPunct="0">
              <a:buFont typeface="Arial" charset="0"/>
              <a:buChar char="•"/>
            </a:pPr>
            <a:r>
              <a:rPr lang="en-US" sz="1800" dirty="0">
                <a:latin typeface="Arial" charset="0"/>
              </a:rPr>
              <a:t>Processing</a:t>
            </a:r>
          </a:p>
          <a:p>
            <a:pPr eaLnBrk="0" hangingPunct="0">
              <a:buFont typeface="Arial" charset="0"/>
              <a:buChar char="•"/>
            </a:pPr>
            <a:endParaRPr lang="en-US" sz="2000" dirty="0">
              <a:latin typeface="Arial" charset="0"/>
            </a:endParaRPr>
          </a:p>
        </p:txBody>
      </p:sp>
      <p:sp>
        <p:nvSpPr>
          <p:cNvPr id="17" name="Line 18"/>
          <p:cNvSpPr>
            <a:spLocks noChangeShapeType="1"/>
          </p:cNvSpPr>
          <p:nvPr/>
        </p:nvSpPr>
        <p:spPr bwMode="auto">
          <a:xfrm>
            <a:off x="512762" y="1905000"/>
            <a:ext cx="0" cy="3810000"/>
          </a:xfrm>
          <a:prstGeom prst="line">
            <a:avLst/>
          </a:prstGeom>
          <a:noFill/>
          <a:ln w="25400">
            <a:solidFill>
              <a:schemeClr val="tx1"/>
            </a:solidFill>
            <a:round/>
            <a:headEnd type="oval" w="med" len="med"/>
            <a:tailEnd type="triangle" w="med" len="med"/>
          </a:ln>
        </p:spPr>
        <p:txBody>
          <a:bodyPr>
            <a:prstTxWarp prst="textNoShape">
              <a:avLst/>
            </a:prstTxWarp>
          </a:bodyPr>
          <a:lstStyle/>
          <a:p>
            <a:endParaRPr lang="en-US"/>
          </a:p>
        </p:txBody>
      </p:sp>
      <p:sp>
        <p:nvSpPr>
          <p:cNvPr id="18" name="Text Box 19"/>
          <p:cNvSpPr txBox="1">
            <a:spLocks noChangeArrowheads="1"/>
          </p:cNvSpPr>
          <p:nvPr/>
        </p:nvSpPr>
        <p:spPr bwMode="auto">
          <a:xfrm>
            <a:off x="-73025" y="1111250"/>
            <a:ext cx="1042987" cy="768350"/>
          </a:xfrm>
          <a:prstGeom prst="rect">
            <a:avLst/>
          </a:prstGeom>
          <a:noFill/>
          <a:ln w="9525">
            <a:noFill/>
            <a:miter lim="800000"/>
            <a:headEnd/>
            <a:tailEnd/>
          </a:ln>
        </p:spPr>
        <p:txBody>
          <a:bodyPr>
            <a:prstTxWarp prst="textNoShape">
              <a:avLst/>
            </a:prstTxWarp>
            <a:spAutoFit/>
          </a:bodyPr>
          <a:lstStyle/>
          <a:p>
            <a:pPr algn="ctr" eaLnBrk="1" hangingPunct="1">
              <a:defRPr/>
            </a:pPr>
            <a:r>
              <a:rPr lang="en-US" sz="2200" dirty="0">
                <a:latin typeface="+mn-lt"/>
                <a:ea typeface="MS PGothic" pitchFamily="34" charset="-128"/>
                <a:cs typeface="MS PGothic" pitchFamily="34" charset="-128"/>
              </a:rPr>
              <a:t>High level</a:t>
            </a:r>
          </a:p>
        </p:txBody>
      </p:sp>
      <p:sp>
        <p:nvSpPr>
          <p:cNvPr id="19" name="Text Box 20"/>
          <p:cNvSpPr txBox="1">
            <a:spLocks noChangeArrowheads="1"/>
          </p:cNvSpPr>
          <p:nvPr/>
        </p:nvSpPr>
        <p:spPr bwMode="auto">
          <a:xfrm>
            <a:off x="55562" y="5638800"/>
            <a:ext cx="935038" cy="769938"/>
          </a:xfrm>
          <a:prstGeom prst="rect">
            <a:avLst/>
          </a:prstGeom>
          <a:noFill/>
          <a:ln w="9525">
            <a:noFill/>
            <a:miter lim="800000"/>
            <a:headEnd/>
            <a:tailEnd/>
          </a:ln>
        </p:spPr>
        <p:txBody>
          <a:bodyPr>
            <a:prstTxWarp prst="textNoShape">
              <a:avLst/>
            </a:prstTxWarp>
            <a:spAutoFit/>
          </a:bodyPr>
          <a:lstStyle/>
          <a:p>
            <a:pPr algn="ctr" eaLnBrk="1" hangingPunct="1">
              <a:defRPr/>
            </a:pPr>
            <a:r>
              <a:rPr lang="en-US" sz="2200" dirty="0">
                <a:latin typeface="+mn-lt"/>
                <a:ea typeface="MS PGothic" pitchFamily="34" charset="-128"/>
                <a:cs typeface="MS PGothic" pitchFamily="34" charset="-128"/>
              </a:rPr>
              <a:t>Low level</a:t>
            </a:r>
          </a:p>
        </p:txBody>
      </p:sp>
    </p:spTree>
    <p:extLst>
      <p:ext uri="{BB962C8B-B14F-4D97-AF65-F5344CB8AC3E}">
        <p14:creationId xmlns:p14="http://schemas.microsoft.com/office/powerpoint/2010/main" val="984175521"/>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2000"/>
                                        <p:tgtEl>
                                          <p:spTgt spid="13"/>
                                        </p:tgtEl>
                                      </p:cBhvr>
                                    </p:animEffect>
                                  </p:childTnLst>
                                </p:cTn>
                              </p:par>
                            </p:childTnLst>
                          </p:cTn>
                        </p:par>
                        <p:par>
                          <p:cTn id="8" fill="hold">
                            <p:stCondLst>
                              <p:cond delay="2000"/>
                            </p:stCondLst>
                            <p:childTnLst>
                              <p:par>
                                <p:cTn id="9" presetID="23" presetClass="entr" presetSubtype="16" fill="hold" nodeType="afterEffect">
                                  <p:stCondLst>
                                    <p:cond delay="0"/>
                                  </p:stCondLst>
                                  <p:childTnLst>
                                    <p:set>
                                      <p:cBhvr>
                                        <p:cTn id="10" dur="1" fill="hold">
                                          <p:stCondLst>
                                            <p:cond delay="0"/>
                                          </p:stCondLst>
                                        </p:cTn>
                                        <p:tgtEl>
                                          <p:spTgt spid="95238"/>
                                        </p:tgtEl>
                                        <p:attrNameLst>
                                          <p:attrName>style.visibility</p:attrName>
                                        </p:attrNameLst>
                                      </p:cBhvr>
                                      <p:to>
                                        <p:strVal val="visible"/>
                                      </p:to>
                                    </p:set>
                                    <p:anim calcmode="lin" valueType="num">
                                      <p:cBhvr>
                                        <p:cTn id="11" dur="2000" fill="hold"/>
                                        <p:tgtEl>
                                          <p:spTgt spid="95238"/>
                                        </p:tgtEl>
                                        <p:attrNameLst>
                                          <p:attrName>ppt_w</p:attrName>
                                        </p:attrNameLst>
                                      </p:cBhvr>
                                      <p:tavLst>
                                        <p:tav tm="0">
                                          <p:val>
                                            <p:fltVal val="0"/>
                                          </p:val>
                                        </p:tav>
                                        <p:tav tm="100000">
                                          <p:val>
                                            <p:strVal val="#ppt_w"/>
                                          </p:val>
                                        </p:tav>
                                      </p:tavLst>
                                    </p:anim>
                                    <p:anim calcmode="lin" valueType="num">
                                      <p:cBhvr>
                                        <p:cTn id="12" dur="2000" fill="hold"/>
                                        <p:tgtEl>
                                          <p:spTgt spid="95238"/>
                                        </p:tgtEl>
                                        <p:attrNameLst>
                                          <p:attrName>ppt_h</p:attrName>
                                        </p:attrNameLst>
                                      </p:cBhvr>
                                      <p:tavLst>
                                        <p:tav tm="0">
                                          <p:val>
                                            <p:fltVal val="0"/>
                                          </p:val>
                                        </p:tav>
                                        <p:tav tm="100000">
                                          <p:val>
                                            <p:strVal val="#ppt_h"/>
                                          </p:val>
                                        </p:tav>
                                      </p:tavLst>
                                    </p:anim>
                                  </p:childTnLst>
                                </p:cTn>
                              </p:par>
                              <p:par>
                                <p:cTn id="13" presetID="56" presetClass="path" presetSubtype="0" accel="50000" decel="50000" fill="hold" nodeType="withEffect">
                                  <p:stCondLst>
                                    <p:cond delay="0"/>
                                  </p:stCondLst>
                                  <p:childTnLst>
                                    <p:animMotion origin="layout" path="M -0.075 -0.08889 L 3.33333E-6 -1.11111E-6 " pathEditMode="relative" rAng="0" ptsTypes="AA">
                                      <p:cBhvr>
                                        <p:cTn id="14" dur="2000" fill="hold"/>
                                        <p:tgtEl>
                                          <p:spTgt spid="95238"/>
                                        </p:tgtEl>
                                        <p:attrNameLst>
                                          <p:attrName>ppt_x</p:attrName>
                                          <p:attrName>ppt_y</p:attrName>
                                        </p:attrNameLst>
                                      </p:cBhvr>
                                      <p:rCtr x="3800" y="4400"/>
                                    </p:animMotion>
                                  </p:childTnLst>
                                </p:cTn>
                              </p:par>
                            </p:childTnLst>
                          </p:cTn>
                        </p:par>
                        <p:par>
                          <p:cTn id="15" fill="hold">
                            <p:stCondLst>
                              <p:cond delay="4000"/>
                            </p:stCondLst>
                            <p:childTnLst>
                              <p:par>
                                <p:cTn id="16" presetID="10" presetClass="entr" presetSubtype="0" fill="hold" grpId="0" nodeType="after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2000"/>
                                        <p:tgtEl>
                                          <p:spTgt spid="14"/>
                                        </p:tgtEl>
                                      </p:cBhvr>
                                    </p:animEffect>
                                  </p:childTnLst>
                                </p:cTn>
                              </p:par>
                            </p:childTnLst>
                          </p:cTn>
                        </p:par>
                        <p:par>
                          <p:cTn id="19" fill="hold">
                            <p:stCondLst>
                              <p:cond delay="6000"/>
                            </p:stCondLst>
                            <p:childTnLst>
                              <p:par>
                                <p:cTn id="20" presetID="23" presetClass="entr" presetSubtype="16" fill="hold" nodeType="afterEffect">
                                  <p:stCondLst>
                                    <p:cond delay="0"/>
                                  </p:stCondLst>
                                  <p:childTnLst>
                                    <p:set>
                                      <p:cBhvr>
                                        <p:cTn id="21" dur="1" fill="hold">
                                          <p:stCondLst>
                                            <p:cond delay="0"/>
                                          </p:stCondLst>
                                        </p:cTn>
                                        <p:tgtEl>
                                          <p:spTgt spid="95239"/>
                                        </p:tgtEl>
                                        <p:attrNameLst>
                                          <p:attrName>style.visibility</p:attrName>
                                        </p:attrNameLst>
                                      </p:cBhvr>
                                      <p:to>
                                        <p:strVal val="visible"/>
                                      </p:to>
                                    </p:set>
                                    <p:anim calcmode="lin" valueType="num">
                                      <p:cBhvr>
                                        <p:cTn id="22" dur="2000" fill="hold"/>
                                        <p:tgtEl>
                                          <p:spTgt spid="95239"/>
                                        </p:tgtEl>
                                        <p:attrNameLst>
                                          <p:attrName>ppt_w</p:attrName>
                                        </p:attrNameLst>
                                      </p:cBhvr>
                                      <p:tavLst>
                                        <p:tav tm="0">
                                          <p:val>
                                            <p:fltVal val="0"/>
                                          </p:val>
                                        </p:tav>
                                        <p:tav tm="100000">
                                          <p:val>
                                            <p:strVal val="#ppt_w"/>
                                          </p:val>
                                        </p:tav>
                                      </p:tavLst>
                                    </p:anim>
                                    <p:anim calcmode="lin" valueType="num">
                                      <p:cBhvr>
                                        <p:cTn id="23" dur="2000" fill="hold"/>
                                        <p:tgtEl>
                                          <p:spTgt spid="95239"/>
                                        </p:tgtEl>
                                        <p:attrNameLst>
                                          <p:attrName>ppt_h</p:attrName>
                                        </p:attrNameLst>
                                      </p:cBhvr>
                                      <p:tavLst>
                                        <p:tav tm="0">
                                          <p:val>
                                            <p:fltVal val="0"/>
                                          </p:val>
                                        </p:tav>
                                        <p:tav tm="100000">
                                          <p:val>
                                            <p:strVal val="#ppt_h"/>
                                          </p:val>
                                        </p:tav>
                                      </p:tavLst>
                                    </p:anim>
                                  </p:childTnLst>
                                </p:cTn>
                              </p:par>
                              <p:par>
                                <p:cTn id="24" presetID="49" presetClass="path" presetSubtype="0" accel="50000" decel="50000" fill="hold" nodeType="withEffect">
                                  <p:stCondLst>
                                    <p:cond delay="0"/>
                                  </p:stCondLst>
                                  <p:childTnLst>
                                    <p:animMotion origin="layout" path="M -0.19167 -0.16666 L 3.33333E-6 -3.33333E-6 " pathEditMode="relative" rAng="0" ptsTypes="AA">
                                      <p:cBhvr>
                                        <p:cTn id="25" dur="2000" fill="hold"/>
                                        <p:tgtEl>
                                          <p:spTgt spid="95239"/>
                                        </p:tgtEl>
                                        <p:attrNameLst>
                                          <p:attrName>ppt_x</p:attrName>
                                          <p:attrName>ppt_y</p:attrName>
                                        </p:attrNameLst>
                                      </p:cBhvr>
                                      <p:rCtr x="9600" y="8300"/>
                                    </p:animMotion>
                                  </p:childTnLst>
                                </p:cTn>
                              </p:par>
                            </p:childTnLst>
                          </p:cTn>
                        </p:par>
                        <p:par>
                          <p:cTn id="26" fill="hold">
                            <p:stCondLst>
                              <p:cond delay="8000"/>
                            </p:stCondLst>
                            <p:childTnLst>
                              <p:par>
                                <p:cTn id="27" presetID="10" presetClass="entr" presetSubtype="0" fill="hold" grpId="0" nodeType="after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fade">
                                      <p:cBhvr>
                                        <p:cTn id="29" dur="2000"/>
                                        <p:tgtEl>
                                          <p:spTgt spid="15"/>
                                        </p:tgtEl>
                                      </p:cBhvr>
                                    </p:animEffect>
                                  </p:childTnLst>
                                </p:cTn>
                              </p:par>
                            </p:childTnLst>
                          </p:cTn>
                        </p:par>
                      </p:childTnLst>
                    </p:cTn>
                  </p:par>
                  <p:par>
                    <p:cTn id="30" fill="hold">
                      <p:stCondLst>
                        <p:cond delay="indefinite"/>
                      </p:stCondLst>
                      <p:childTnLst>
                        <p:par>
                          <p:cTn id="31" fill="hold">
                            <p:stCondLst>
                              <p:cond delay="0"/>
                            </p:stCondLst>
                            <p:childTnLst>
                              <p:par>
                                <p:cTn id="32" presetID="23" presetClass="entr" presetSubtype="16" fill="hold" nodeType="clickEffect">
                                  <p:stCondLst>
                                    <p:cond delay="0"/>
                                  </p:stCondLst>
                                  <p:childTnLst>
                                    <p:set>
                                      <p:cBhvr>
                                        <p:cTn id="33" dur="1" fill="hold">
                                          <p:stCondLst>
                                            <p:cond delay="0"/>
                                          </p:stCondLst>
                                        </p:cTn>
                                        <p:tgtEl>
                                          <p:spTgt spid="95240"/>
                                        </p:tgtEl>
                                        <p:attrNameLst>
                                          <p:attrName>style.visibility</p:attrName>
                                        </p:attrNameLst>
                                      </p:cBhvr>
                                      <p:to>
                                        <p:strVal val="visible"/>
                                      </p:to>
                                    </p:set>
                                    <p:anim calcmode="lin" valueType="num">
                                      <p:cBhvr>
                                        <p:cTn id="34" dur="2000" fill="hold"/>
                                        <p:tgtEl>
                                          <p:spTgt spid="95240"/>
                                        </p:tgtEl>
                                        <p:attrNameLst>
                                          <p:attrName>ppt_w</p:attrName>
                                        </p:attrNameLst>
                                      </p:cBhvr>
                                      <p:tavLst>
                                        <p:tav tm="0">
                                          <p:val>
                                            <p:fltVal val="0"/>
                                          </p:val>
                                        </p:tav>
                                        <p:tav tm="100000">
                                          <p:val>
                                            <p:strVal val="#ppt_w"/>
                                          </p:val>
                                        </p:tav>
                                      </p:tavLst>
                                    </p:anim>
                                    <p:anim calcmode="lin" valueType="num">
                                      <p:cBhvr>
                                        <p:cTn id="35" dur="2000" fill="hold"/>
                                        <p:tgtEl>
                                          <p:spTgt spid="95240"/>
                                        </p:tgtEl>
                                        <p:attrNameLst>
                                          <p:attrName>ppt_h</p:attrName>
                                        </p:attrNameLst>
                                      </p:cBhvr>
                                      <p:tavLst>
                                        <p:tav tm="0">
                                          <p:val>
                                            <p:fltVal val="0"/>
                                          </p:val>
                                        </p:tav>
                                        <p:tav tm="100000">
                                          <p:val>
                                            <p:strVal val="#ppt_h"/>
                                          </p:val>
                                        </p:tav>
                                      </p:tavLst>
                                    </p:anim>
                                  </p:childTnLst>
                                </p:cTn>
                              </p:par>
                              <p:par>
                                <p:cTn id="36" presetID="49" presetClass="path" presetSubtype="0" accel="50000" decel="50000" fill="hold" nodeType="withEffect">
                                  <p:stCondLst>
                                    <p:cond delay="0"/>
                                  </p:stCondLst>
                                  <p:childTnLst>
                                    <p:animMotion origin="layout" path="M -0.05 -0.2 L -3.33333E-6 1.11111E-6 " pathEditMode="relative" rAng="0" ptsTypes="AA">
                                      <p:cBhvr>
                                        <p:cTn id="37" dur="2000" fill="hold"/>
                                        <p:tgtEl>
                                          <p:spTgt spid="95240"/>
                                        </p:tgtEl>
                                        <p:attrNameLst>
                                          <p:attrName>ppt_x</p:attrName>
                                          <p:attrName>ppt_y</p:attrName>
                                        </p:attrNameLst>
                                      </p:cBhvr>
                                      <p:rCtr x="2500" y="10000"/>
                                    </p:animMotion>
                                  </p:childTnLst>
                                </p:cTn>
                              </p:par>
                            </p:childTnLst>
                          </p:cTn>
                        </p:par>
                        <p:par>
                          <p:cTn id="38" fill="hold">
                            <p:stCondLst>
                              <p:cond delay="2000"/>
                            </p:stCondLst>
                            <p:childTnLst>
                              <p:par>
                                <p:cTn id="39" presetID="10" presetClass="entr" presetSubtype="0" fill="hold" grpId="0" nodeType="afterEffect">
                                  <p:stCondLst>
                                    <p:cond delay="0"/>
                                  </p:stCondLst>
                                  <p:childTnLst>
                                    <p:set>
                                      <p:cBhvr>
                                        <p:cTn id="40" dur="1" fill="hold">
                                          <p:stCondLst>
                                            <p:cond delay="0"/>
                                          </p:stCondLst>
                                        </p:cTn>
                                        <p:tgtEl>
                                          <p:spTgt spid="16"/>
                                        </p:tgtEl>
                                        <p:attrNameLst>
                                          <p:attrName>style.visibility</p:attrName>
                                        </p:attrNameLst>
                                      </p:cBhvr>
                                      <p:to>
                                        <p:strVal val="visible"/>
                                      </p:to>
                                    </p:set>
                                    <p:animEffect transition="in" filter="fade">
                                      <p:cBhvr>
                                        <p:cTn id="41" dur="2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Title 1"/>
          <p:cNvSpPr>
            <a:spLocks noGrp="1"/>
          </p:cNvSpPr>
          <p:nvPr>
            <p:ph type="title"/>
          </p:nvPr>
        </p:nvSpPr>
        <p:spPr/>
        <p:txBody>
          <a:bodyPr/>
          <a:lstStyle/>
          <a:p>
            <a:r>
              <a:rPr lang="en-US" smtClean="0"/>
              <a:t>Activities</a:t>
            </a:r>
          </a:p>
        </p:txBody>
      </p:sp>
      <p:sp>
        <p:nvSpPr>
          <p:cNvPr id="3" name="Content Placeholder 2"/>
          <p:cNvSpPr>
            <a:spLocks noGrp="1"/>
          </p:cNvSpPr>
          <p:nvPr>
            <p:ph idx="1"/>
          </p:nvPr>
        </p:nvSpPr>
        <p:spPr/>
        <p:txBody>
          <a:bodyPr/>
          <a:lstStyle/>
          <a:p>
            <a:r>
              <a:rPr lang="en-US" dirty="0" smtClean="0"/>
              <a:t>An activity is a block of </a:t>
            </a:r>
            <a:r>
              <a:rPr lang="en-US" i="1" dirty="0" smtClean="0"/>
              <a:t>model-level logic </a:t>
            </a:r>
            <a:r>
              <a:rPr lang="en-US" dirty="0" smtClean="0"/>
              <a:t>comprising a collection of actions that can:</a:t>
            </a:r>
          </a:p>
          <a:p>
            <a:pPr lvl="1"/>
            <a:r>
              <a:rPr lang="en-GB" dirty="0" smtClean="0"/>
              <a:t>Create and delete instances</a:t>
            </a:r>
          </a:p>
          <a:p>
            <a:pPr lvl="1"/>
            <a:r>
              <a:rPr lang="en-GB" dirty="0" smtClean="0"/>
              <a:t>Read </a:t>
            </a:r>
            <a:r>
              <a:rPr lang="en-GB" dirty="0"/>
              <a:t>and write </a:t>
            </a:r>
            <a:br>
              <a:rPr lang="en-GB" dirty="0"/>
            </a:br>
            <a:r>
              <a:rPr lang="en-GB" dirty="0"/>
              <a:t>attribute values</a:t>
            </a:r>
          </a:p>
          <a:p>
            <a:pPr lvl="1"/>
            <a:r>
              <a:rPr lang="en-GB" dirty="0"/>
              <a:t>Compute new values</a:t>
            </a:r>
          </a:p>
          <a:p>
            <a:pPr lvl="1"/>
            <a:r>
              <a:rPr lang="en-GB" dirty="0"/>
              <a:t>Generate events</a:t>
            </a:r>
          </a:p>
          <a:p>
            <a:pPr lvl="1"/>
            <a:r>
              <a:rPr lang="en-GB" dirty="0" smtClean="0"/>
              <a:t>Link and unlink associations</a:t>
            </a:r>
            <a:br>
              <a:rPr lang="en-GB" dirty="0" smtClean="0"/>
            </a:br>
            <a:r>
              <a:rPr lang="en-GB" dirty="0" smtClean="0"/>
              <a:t>between instances</a:t>
            </a:r>
          </a:p>
          <a:p>
            <a:pPr lvl="1"/>
            <a:r>
              <a:rPr lang="en-GB" dirty="0" smtClean="0"/>
              <a:t>Select instances across </a:t>
            </a:r>
            <a:br>
              <a:rPr lang="en-GB" dirty="0" smtClean="0"/>
            </a:br>
            <a:r>
              <a:rPr lang="en-GB" dirty="0" smtClean="0"/>
              <a:t>associations</a:t>
            </a:r>
          </a:p>
          <a:p>
            <a:pPr lvl="1"/>
            <a:r>
              <a:rPr lang="en-GB" dirty="0"/>
              <a:t>Find instances based </a:t>
            </a:r>
            <a:r>
              <a:rPr lang="en-GB" dirty="0" smtClean="0"/>
              <a:t>on attribute values</a:t>
            </a:r>
          </a:p>
          <a:p>
            <a:pPr lvl="1"/>
            <a:r>
              <a:rPr lang="en-US" dirty="0" smtClean="0"/>
              <a:t>Communicate with the outside world</a:t>
            </a:r>
          </a:p>
          <a:p>
            <a:pPr lvl="1"/>
            <a:endParaRPr lang="en-US" dirty="0" smtClean="0"/>
          </a:p>
          <a:p>
            <a:endParaRPr lang="en-US" dirty="0" smtClean="0"/>
          </a:p>
          <a:p>
            <a:pPr lvl="1"/>
            <a:endParaRPr lang="en-US" dirty="0" smtClean="0"/>
          </a:p>
          <a:p>
            <a:endParaRPr lang="en-US" dirty="0" smtClean="0"/>
          </a:p>
          <a:p>
            <a:endParaRPr lang="en-US" dirty="0" smtClean="0"/>
          </a:p>
          <a:p>
            <a:endParaRPr lang="en-US" dirty="0"/>
          </a:p>
        </p:txBody>
      </p:sp>
      <p:pic>
        <p:nvPicPr>
          <p:cNvPr id="4" name="Picture 3" descr="IBM7090.jpg"/>
          <p:cNvPicPr>
            <a:picLocks noChangeAspect="1"/>
          </p:cNvPicPr>
          <p:nvPr/>
        </p:nvPicPr>
        <p:blipFill>
          <a:blip r:embed="rId3"/>
          <a:stretch>
            <a:fillRect/>
          </a:stretch>
        </p:blipFill>
        <p:spPr>
          <a:xfrm>
            <a:off x="5486400" y="2514600"/>
            <a:ext cx="2980267" cy="2438400"/>
          </a:xfrm>
          <a:prstGeom prst="rect">
            <a:avLst/>
          </a:prstGeom>
        </p:spPr>
      </p:pic>
    </p:spTree>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Title 1"/>
          <p:cNvSpPr>
            <a:spLocks noGrp="1"/>
          </p:cNvSpPr>
          <p:nvPr>
            <p:ph type="title"/>
          </p:nvPr>
        </p:nvSpPr>
        <p:spPr/>
        <p:txBody>
          <a:bodyPr/>
          <a:lstStyle/>
          <a:p>
            <a:r>
              <a:rPr lang="en-US" smtClean="0"/>
              <a:t>Activities</a:t>
            </a:r>
          </a:p>
        </p:txBody>
      </p:sp>
      <p:sp>
        <p:nvSpPr>
          <p:cNvPr id="110595" name="Content Placeholder 2"/>
          <p:cNvSpPr>
            <a:spLocks noGrp="1"/>
          </p:cNvSpPr>
          <p:nvPr>
            <p:ph idx="1"/>
          </p:nvPr>
        </p:nvSpPr>
        <p:spPr/>
        <p:txBody>
          <a:bodyPr/>
          <a:lstStyle/>
          <a:p>
            <a:r>
              <a:rPr lang="en-US" dirty="0" smtClean="0"/>
              <a:t>You can place an activity pretty much anywhere.  </a:t>
            </a:r>
          </a:p>
          <a:p>
            <a:endParaRPr lang="en-US" dirty="0" smtClean="0"/>
          </a:p>
          <a:p>
            <a:r>
              <a:rPr lang="en-US" dirty="0" smtClean="0"/>
              <a:t>In the context of a state model, that means</a:t>
            </a:r>
          </a:p>
          <a:p>
            <a:pPr lvl="1"/>
            <a:r>
              <a:rPr lang="en-US" dirty="0" smtClean="0"/>
              <a:t>on a transition</a:t>
            </a:r>
          </a:p>
          <a:p>
            <a:pPr lvl="1"/>
            <a:r>
              <a:rPr lang="en-US" dirty="0" smtClean="0"/>
              <a:t>on entry to a state</a:t>
            </a:r>
          </a:p>
          <a:p>
            <a:endParaRPr lang="en-US" dirty="0" smtClean="0"/>
          </a:p>
          <a:p>
            <a:endParaRPr lang="en-US" dirty="0" smtClean="0"/>
          </a:p>
          <a:p>
            <a:pPr lvl="1"/>
            <a:endParaRPr lang="en-US" dirty="0" smtClean="0"/>
          </a:p>
          <a:p>
            <a:pPr lvl="1">
              <a:buNone/>
            </a:pPr>
            <a:r>
              <a:rPr lang="en-US" dirty="0" smtClean="0"/>
              <a:t/>
            </a:r>
            <a:br>
              <a:rPr lang="en-US" dirty="0" smtClean="0"/>
            </a:br>
            <a:endParaRPr lang="en-US" dirty="0" smtClean="0"/>
          </a:p>
          <a:p>
            <a:endParaRPr lang="en-US" dirty="0" smtClean="0"/>
          </a:p>
        </p:txBody>
      </p:sp>
      <p:sp>
        <p:nvSpPr>
          <p:cNvPr id="5" name="TextBox 4"/>
          <p:cNvSpPr txBox="1"/>
          <p:nvPr/>
        </p:nvSpPr>
        <p:spPr>
          <a:xfrm>
            <a:off x="6172200" y="3990201"/>
            <a:ext cx="693055" cy="276999"/>
          </a:xfrm>
          <a:prstGeom prst="rect">
            <a:avLst/>
          </a:prstGeom>
          <a:solidFill>
            <a:srgbClr val="CCFFCC"/>
          </a:solidFill>
          <a:ln>
            <a:solidFill>
              <a:schemeClr val="tx1"/>
            </a:solidFill>
          </a:ln>
        </p:spPr>
        <p:txBody>
          <a:bodyPr wrap="none" rtlCol="0">
            <a:spAutoFit/>
          </a:bodyPr>
          <a:lstStyle/>
          <a:p>
            <a:r>
              <a:rPr lang="en-US" sz="1200" i="1" dirty="0" smtClean="0"/>
              <a:t>activity </a:t>
            </a:r>
            <a:endParaRPr lang="en-US" sz="1200" dirty="0"/>
          </a:p>
        </p:txBody>
      </p:sp>
      <p:grpSp>
        <p:nvGrpSpPr>
          <p:cNvPr id="7" name="Group 3"/>
          <p:cNvGrpSpPr/>
          <p:nvPr/>
        </p:nvGrpSpPr>
        <p:grpSpPr>
          <a:xfrm>
            <a:off x="2175419" y="3609201"/>
            <a:ext cx="3936709" cy="1996078"/>
            <a:chOff x="3429000" y="1676400"/>
            <a:chExt cx="5410200" cy="2743200"/>
          </a:xfrm>
        </p:grpSpPr>
        <p:sp>
          <p:nvSpPr>
            <p:cNvPr id="12" name="Rectangle 11"/>
            <p:cNvSpPr/>
            <p:nvPr/>
          </p:nvSpPr>
          <p:spPr bwMode="auto">
            <a:xfrm>
              <a:off x="5334000" y="16764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smtClean="0">
                  <a:ln>
                    <a:noFill/>
                  </a:ln>
                  <a:solidFill>
                    <a:schemeClr val="tx1"/>
                  </a:solidFill>
                  <a:effectLst/>
                  <a:latin typeface="Arial" charset="0"/>
                </a:rPr>
                <a:t>Open</a:t>
              </a:r>
            </a:p>
          </p:txBody>
        </p:sp>
        <p:sp>
          <p:nvSpPr>
            <p:cNvPr id="13" name="Rectangle 12"/>
            <p:cNvSpPr/>
            <p:nvPr/>
          </p:nvSpPr>
          <p:spPr bwMode="auto">
            <a:xfrm>
              <a:off x="6858000" y="2743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smtClean="0">
                  <a:ln>
                    <a:noFill/>
                  </a:ln>
                  <a:solidFill>
                    <a:schemeClr val="tx1"/>
                  </a:solidFill>
                  <a:effectLst/>
                  <a:latin typeface="Arial" charset="0"/>
                </a:rPr>
                <a:t>Closing</a:t>
              </a:r>
            </a:p>
          </p:txBody>
        </p:sp>
        <p:sp>
          <p:nvSpPr>
            <p:cNvPr id="14" name="Rectangle 13"/>
            <p:cNvSpPr/>
            <p:nvPr/>
          </p:nvSpPr>
          <p:spPr bwMode="auto">
            <a:xfrm>
              <a:off x="3429000" y="2743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smtClean="0">
                  <a:ln>
                    <a:noFill/>
                  </a:ln>
                  <a:solidFill>
                    <a:schemeClr val="tx1"/>
                  </a:solidFill>
                  <a:effectLst/>
                  <a:latin typeface="Arial" charset="0"/>
                </a:rPr>
                <a:t>Opening</a:t>
              </a:r>
            </a:p>
          </p:txBody>
        </p:sp>
        <p:sp>
          <p:nvSpPr>
            <p:cNvPr id="15" name="Rectangle 14"/>
            <p:cNvSpPr/>
            <p:nvPr/>
          </p:nvSpPr>
          <p:spPr bwMode="auto">
            <a:xfrm>
              <a:off x="5334000" y="40386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smtClean="0">
                  <a:ln>
                    <a:noFill/>
                  </a:ln>
                  <a:solidFill>
                    <a:schemeClr val="tx1"/>
                  </a:solidFill>
                  <a:effectLst/>
                  <a:latin typeface="Arial" charset="0"/>
                </a:rPr>
                <a:t>Closed</a:t>
              </a:r>
            </a:p>
          </p:txBody>
        </p:sp>
        <p:cxnSp>
          <p:nvCxnSpPr>
            <p:cNvPr id="16" name="Shape 15"/>
            <p:cNvCxnSpPr>
              <a:stCxn id="12" idx="3"/>
              <a:endCxn id="13" idx="0"/>
            </p:cNvCxnSpPr>
            <p:nvPr/>
          </p:nvCxnSpPr>
          <p:spPr bwMode="auto">
            <a:xfrm>
              <a:off x="7315200" y="1866900"/>
              <a:ext cx="533400" cy="8763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17" name="Shape 16"/>
            <p:cNvCxnSpPr>
              <a:stCxn id="13" idx="2"/>
              <a:endCxn id="15" idx="3"/>
            </p:cNvCxnSpPr>
            <p:nvPr/>
          </p:nvCxnSpPr>
          <p:spPr bwMode="auto">
            <a:xfrm rot="5400000">
              <a:off x="7029450" y="3409950"/>
              <a:ext cx="1104900" cy="5334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18" name="Elbow Connector 12"/>
            <p:cNvCxnSpPr>
              <a:stCxn id="15" idx="1"/>
              <a:endCxn id="14" idx="2"/>
            </p:cNvCxnSpPr>
            <p:nvPr/>
          </p:nvCxnSpPr>
          <p:spPr bwMode="auto">
            <a:xfrm rot="10800000">
              <a:off x="4419600" y="3124200"/>
              <a:ext cx="914400" cy="11049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19" name="Shape 18"/>
            <p:cNvCxnSpPr>
              <a:stCxn id="14" idx="0"/>
              <a:endCxn id="12" idx="1"/>
            </p:cNvCxnSpPr>
            <p:nvPr/>
          </p:nvCxnSpPr>
          <p:spPr bwMode="auto">
            <a:xfrm rot="5400000" flipH="1" flipV="1">
              <a:off x="4438650" y="1847850"/>
              <a:ext cx="876300" cy="914400"/>
            </a:xfrm>
            <a:prstGeom prst="bentConnector2">
              <a:avLst/>
            </a:prstGeom>
            <a:solidFill>
              <a:schemeClr val="accent1"/>
            </a:solidFill>
            <a:ln w="25400" cap="flat" cmpd="sng" algn="ctr">
              <a:solidFill>
                <a:schemeClr val="tx1"/>
              </a:solidFill>
              <a:prstDash val="solid"/>
              <a:round/>
              <a:headEnd type="none" w="med" len="med"/>
              <a:tailEnd type="arrow"/>
            </a:ln>
            <a:effectLst/>
          </p:spPr>
        </p:cxnSp>
      </p:grpSp>
      <p:sp>
        <p:nvSpPr>
          <p:cNvPr id="8" name="TextBox 7"/>
          <p:cNvSpPr txBox="1"/>
          <p:nvPr/>
        </p:nvSpPr>
        <p:spPr>
          <a:xfrm>
            <a:off x="5502215" y="3886434"/>
            <a:ext cx="856585" cy="461665"/>
          </a:xfrm>
          <a:prstGeom prst="rect">
            <a:avLst/>
          </a:prstGeom>
          <a:noFill/>
        </p:spPr>
        <p:txBody>
          <a:bodyPr wrap="square" rtlCol="0">
            <a:spAutoFit/>
          </a:bodyPr>
          <a:lstStyle/>
          <a:p>
            <a:r>
              <a:rPr lang="en-US" sz="1200" dirty="0" smtClean="0"/>
              <a:t>Button pushed</a:t>
            </a:r>
            <a:endParaRPr lang="en-US" sz="1200" dirty="0"/>
          </a:p>
        </p:txBody>
      </p:sp>
      <p:sp>
        <p:nvSpPr>
          <p:cNvPr id="9" name="TextBox 8"/>
          <p:cNvSpPr txBox="1"/>
          <p:nvPr/>
        </p:nvSpPr>
        <p:spPr>
          <a:xfrm>
            <a:off x="5502215" y="4995366"/>
            <a:ext cx="731869" cy="461665"/>
          </a:xfrm>
          <a:prstGeom prst="rect">
            <a:avLst/>
          </a:prstGeom>
          <a:noFill/>
        </p:spPr>
        <p:txBody>
          <a:bodyPr wrap="square" rtlCol="0">
            <a:spAutoFit/>
          </a:bodyPr>
          <a:lstStyle/>
          <a:p>
            <a:r>
              <a:rPr lang="en-US" sz="1200" dirty="0" smtClean="0"/>
              <a:t>Door closed</a:t>
            </a:r>
            <a:endParaRPr lang="en-US" sz="1200" dirty="0"/>
          </a:p>
        </p:txBody>
      </p:sp>
      <p:sp>
        <p:nvSpPr>
          <p:cNvPr id="10" name="TextBox 9"/>
          <p:cNvSpPr txBox="1"/>
          <p:nvPr/>
        </p:nvSpPr>
        <p:spPr>
          <a:xfrm>
            <a:off x="1676400" y="4995366"/>
            <a:ext cx="809545" cy="461665"/>
          </a:xfrm>
          <a:prstGeom prst="rect">
            <a:avLst/>
          </a:prstGeom>
          <a:noFill/>
        </p:spPr>
        <p:txBody>
          <a:bodyPr wrap="square" rtlCol="0">
            <a:spAutoFit/>
          </a:bodyPr>
          <a:lstStyle/>
          <a:p>
            <a:r>
              <a:rPr lang="en-US" sz="1200" dirty="0" smtClean="0"/>
              <a:t>Arrive at floor</a:t>
            </a:r>
            <a:endParaRPr lang="en-US" sz="1200" dirty="0"/>
          </a:p>
        </p:txBody>
      </p:sp>
      <p:sp>
        <p:nvSpPr>
          <p:cNvPr id="11" name="TextBox 10"/>
          <p:cNvSpPr txBox="1"/>
          <p:nvPr/>
        </p:nvSpPr>
        <p:spPr>
          <a:xfrm>
            <a:off x="1788247" y="3886434"/>
            <a:ext cx="781843" cy="461665"/>
          </a:xfrm>
          <a:prstGeom prst="rect">
            <a:avLst/>
          </a:prstGeom>
          <a:noFill/>
        </p:spPr>
        <p:txBody>
          <a:bodyPr wrap="square" rtlCol="0">
            <a:spAutoFit/>
          </a:bodyPr>
          <a:lstStyle/>
          <a:p>
            <a:r>
              <a:rPr lang="en-US" sz="1200" dirty="0" smtClean="0"/>
              <a:t>Door opened</a:t>
            </a:r>
            <a:endParaRPr lang="en-US" sz="1200" dirty="0"/>
          </a:p>
        </p:txBody>
      </p:sp>
      <p:sp>
        <p:nvSpPr>
          <p:cNvPr id="21" name="TextBox 20"/>
          <p:cNvSpPr txBox="1"/>
          <p:nvPr/>
        </p:nvSpPr>
        <p:spPr>
          <a:xfrm>
            <a:off x="6172200" y="5361801"/>
            <a:ext cx="693055" cy="276999"/>
          </a:xfrm>
          <a:prstGeom prst="rect">
            <a:avLst/>
          </a:prstGeom>
          <a:solidFill>
            <a:srgbClr val="CCFFCC"/>
          </a:solidFill>
          <a:ln>
            <a:solidFill>
              <a:schemeClr val="tx1"/>
            </a:solidFill>
          </a:ln>
        </p:spPr>
        <p:txBody>
          <a:bodyPr wrap="none" rtlCol="0">
            <a:spAutoFit/>
          </a:bodyPr>
          <a:lstStyle/>
          <a:p>
            <a:r>
              <a:rPr lang="en-US" sz="1200" i="1" dirty="0" smtClean="0"/>
              <a:t>activity </a:t>
            </a:r>
            <a:endParaRPr lang="en-US" sz="1200" dirty="0"/>
          </a:p>
        </p:txBody>
      </p:sp>
      <p:sp>
        <p:nvSpPr>
          <p:cNvPr id="24" name="TextBox 23"/>
          <p:cNvSpPr txBox="1"/>
          <p:nvPr/>
        </p:nvSpPr>
        <p:spPr>
          <a:xfrm>
            <a:off x="2133600" y="5389602"/>
            <a:ext cx="693055" cy="276999"/>
          </a:xfrm>
          <a:prstGeom prst="rect">
            <a:avLst/>
          </a:prstGeom>
          <a:solidFill>
            <a:srgbClr val="CCFFCC"/>
          </a:solidFill>
          <a:ln>
            <a:solidFill>
              <a:schemeClr val="tx1"/>
            </a:solidFill>
          </a:ln>
        </p:spPr>
        <p:txBody>
          <a:bodyPr wrap="none" rtlCol="0">
            <a:spAutoFit/>
          </a:bodyPr>
          <a:lstStyle/>
          <a:p>
            <a:r>
              <a:rPr lang="en-US" sz="1200" i="1" dirty="0" smtClean="0"/>
              <a:t>activity </a:t>
            </a:r>
            <a:endParaRPr lang="en-US" sz="1200" dirty="0"/>
          </a:p>
        </p:txBody>
      </p:sp>
      <p:sp>
        <p:nvSpPr>
          <p:cNvPr id="4" name="TextBox 3"/>
          <p:cNvSpPr txBox="1"/>
          <p:nvPr/>
        </p:nvSpPr>
        <p:spPr>
          <a:xfrm>
            <a:off x="4336145" y="3914001"/>
            <a:ext cx="693055" cy="276999"/>
          </a:xfrm>
          <a:prstGeom prst="rect">
            <a:avLst/>
          </a:prstGeom>
          <a:solidFill>
            <a:srgbClr val="CCFFCC"/>
          </a:solidFill>
          <a:ln>
            <a:solidFill>
              <a:schemeClr val="tx1"/>
            </a:solidFill>
          </a:ln>
        </p:spPr>
        <p:txBody>
          <a:bodyPr wrap="none" rtlCol="0">
            <a:spAutoFit/>
          </a:bodyPr>
          <a:lstStyle/>
          <a:p>
            <a:r>
              <a:rPr lang="en-US" sz="1200" i="1" dirty="0" smtClean="0"/>
              <a:t>activity </a:t>
            </a:r>
            <a:endParaRPr lang="en-US" sz="1200" dirty="0"/>
          </a:p>
        </p:txBody>
      </p:sp>
      <p:sp>
        <p:nvSpPr>
          <p:cNvPr id="20" name="TextBox 19"/>
          <p:cNvSpPr txBox="1"/>
          <p:nvPr/>
        </p:nvSpPr>
        <p:spPr>
          <a:xfrm>
            <a:off x="5410200" y="4752201"/>
            <a:ext cx="693055" cy="276999"/>
          </a:xfrm>
          <a:prstGeom prst="rect">
            <a:avLst/>
          </a:prstGeom>
          <a:solidFill>
            <a:srgbClr val="CCFFCC"/>
          </a:solidFill>
          <a:ln>
            <a:solidFill>
              <a:schemeClr val="tx1"/>
            </a:solidFill>
          </a:ln>
        </p:spPr>
        <p:txBody>
          <a:bodyPr wrap="none" rtlCol="0">
            <a:spAutoFit/>
          </a:bodyPr>
          <a:lstStyle/>
          <a:p>
            <a:r>
              <a:rPr lang="en-US" sz="1200" i="1" dirty="0" smtClean="0"/>
              <a:t>activity </a:t>
            </a:r>
            <a:endParaRPr lang="en-US" sz="1200" dirty="0"/>
          </a:p>
        </p:txBody>
      </p:sp>
      <p:sp>
        <p:nvSpPr>
          <p:cNvPr id="22" name="TextBox 21"/>
          <p:cNvSpPr txBox="1"/>
          <p:nvPr/>
        </p:nvSpPr>
        <p:spPr>
          <a:xfrm>
            <a:off x="4336145" y="5666601"/>
            <a:ext cx="693055" cy="276999"/>
          </a:xfrm>
          <a:prstGeom prst="rect">
            <a:avLst/>
          </a:prstGeom>
          <a:solidFill>
            <a:srgbClr val="CCFFCC"/>
          </a:solidFill>
          <a:ln>
            <a:solidFill>
              <a:schemeClr val="tx1"/>
            </a:solidFill>
          </a:ln>
        </p:spPr>
        <p:txBody>
          <a:bodyPr wrap="none" rtlCol="0">
            <a:spAutoFit/>
          </a:bodyPr>
          <a:lstStyle/>
          <a:p>
            <a:r>
              <a:rPr lang="en-US" sz="1200" i="1" dirty="0" smtClean="0"/>
              <a:t>activity </a:t>
            </a:r>
            <a:endParaRPr lang="en-US" sz="1200" dirty="0"/>
          </a:p>
        </p:txBody>
      </p:sp>
      <p:sp>
        <p:nvSpPr>
          <p:cNvPr id="25" name="TextBox 24"/>
          <p:cNvSpPr txBox="1"/>
          <p:nvPr/>
        </p:nvSpPr>
        <p:spPr>
          <a:xfrm>
            <a:off x="2971800" y="4703802"/>
            <a:ext cx="693055" cy="276999"/>
          </a:xfrm>
          <a:prstGeom prst="rect">
            <a:avLst/>
          </a:prstGeom>
          <a:solidFill>
            <a:srgbClr val="CCFFCC"/>
          </a:solidFill>
          <a:ln>
            <a:solidFill>
              <a:schemeClr val="tx1"/>
            </a:solidFill>
          </a:ln>
        </p:spPr>
        <p:txBody>
          <a:bodyPr wrap="none" rtlCol="0">
            <a:spAutoFit/>
          </a:bodyPr>
          <a:lstStyle/>
          <a:p>
            <a:r>
              <a:rPr lang="en-US" sz="1200" i="1" dirty="0" smtClean="0"/>
              <a:t>activity </a:t>
            </a:r>
            <a:endParaRPr lang="en-US" sz="1200" dirty="0"/>
          </a:p>
        </p:txBody>
      </p:sp>
      <p:sp>
        <p:nvSpPr>
          <p:cNvPr id="26" name="TextBox 25"/>
          <p:cNvSpPr txBox="1"/>
          <p:nvPr/>
        </p:nvSpPr>
        <p:spPr>
          <a:xfrm>
            <a:off x="2133600" y="3637002"/>
            <a:ext cx="693055" cy="276999"/>
          </a:xfrm>
          <a:prstGeom prst="rect">
            <a:avLst/>
          </a:prstGeom>
          <a:solidFill>
            <a:srgbClr val="CCFFCC"/>
          </a:solidFill>
          <a:ln>
            <a:solidFill>
              <a:schemeClr val="tx1"/>
            </a:solidFill>
          </a:ln>
        </p:spPr>
        <p:txBody>
          <a:bodyPr wrap="none" rtlCol="0">
            <a:spAutoFit/>
          </a:bodyPr>
          <a:lstStyle/>
          <a:p>
            <a:r>
              <a:rPr lang="en-US" sz="1200" i="1" dirty="0" smtClean="0"/>
              <a:t>activity </a:t>
            </a:r>
            <a:endParaRPr lang="en-US" sz="12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p:bldP spid="9" grpId="0"/>
      <p:bldP spid="21" grpId="0" animBg="1"/>
      <p:bldP spid="24" grpId="0" animBg="1"/>
      <p:bldP spid="20" grpId="0" animBg="1"/>
      <p:bldP spid="22" grpId="0" animBg="1"/>
      <p:bldP spid="25" grpId="0" animBg="1"/>
      <p:bldP spid="26"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Activity Diagram</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clrChange>
              <a:clrFrom>
                <a:srgbClr val="C0D0D1"/>
              </a:clrFrom>
              <a:clrTo>
                <a:srgbClr val="C0D0D1">
                  <a:alpha val="0"/>
                </a:srgbClr>
              </a:clrTo>
            </a:clrChange>
            <a:extLst>
              <a:ext uri="{28A0092B-C50C-407E-A947-70E740481C1C}">
                <a14:useLocalDpi xmlns:a14="http://schemas.microsoft.com/office/drawing/2010/main" val="0"/>
              </a:ext>
            </a:extLst>
          </a:blip>
          <a:stretch>
            <a:fillRect/>
          </a:stretch>
        </p:blipFill>
        <p:spPr>
          <a:xfrm>
            <a:off x="228600" y="990600"/>
            <a:ext cx="8610600" cy="5531312"/>
          </a:xfrm>
          <a:prstGeom prst="rect">
            <a:avLst/>
          </a:prstGeom>
        </p:spPr>
      </p:pic>
      <p:grpSp>
        <p:nvGrpSpPr>
          <p:cNvPr id="5" name="Group 41"/>
          <p:cNvGrpSpPr>
            <a:grpSpLocks noChangeAspect="1"/>
          </p:cNvGrpSpPr>
          <p:nvPr/>
        </p:nvGrpSpPr>
        <p:grpSpPr bwMode="auto">
          <a:xfrm rot="7137510" flipH="1" flipV="1">
            <a:off x="5312746" y="2179306"/>
            <a:ext cx="609645" cy="174394"/>
            <a:chOff x="3433" y="1097"/>
            <a:chExt cx="636" cy="175"/>
          </a:xfrm>
        </p:grpSpPr>
        <p:sp>
          <p:nvSpPr>
            <p:cNvPr id="6" name="Freeform 42"/>
            <p:cNvSpPr>
              <a:spLocks noChangeAspect="1"/>
            </p:cNvSpPr>
            <p:nvPr/>
          </p:nvSpPr>
          <p:spPr bwMode="auto">
            <a:xfrm>
              <a:off x="3458" y="1097"/>
              <a:ext cx="611" cy="175"/>
            </a:xfrm>
            <a:custGeom>
              <a:avLst/>
              <a:gdLst>
                <a:gd name="T0" fmla="*/ 1461 w 560"/>
                <a:gd name="T1" fmla="*/ 2178 h 136"/>
                <a:gd name="T2" fmla="*/ 1433 w 560"/>
                <a:gd name="T3" fmla="*/ 2078 h 136"/>
                <a:gd name="T4" fmla="*/ 1370 w 560"/>
                <a:gd name="T5" fmla="*/ 1992 h 136"/>
                <a:gd name="T6" fmla="*/ 767 w 560"/>
                <a:gd name="T7" fmla="*/ 268 h 136"/>
                <a:gd name="T8" fmla="*/ 681 w 560"/>
                <a:gd name="T9" fmla="*/ 109 h 136"/>
                <a:gd name="T10" fmla="*/ 603 w 560"/>
                <a:gd name="T11" fmla="*/ 126 h 136"/>
                <a:gd name="T12" fmla="*/ 626 w 560"/>
                <a:gd name="T13" fmla="*/ 972 h 136"/>
                <a:gd name="T14" fmla="*/ 793 w 560"/>
                <a:gd name="T15" fmla="*/ 1340 h 136"/>
                <a:gd name="T16" fmla="*/ 819 w 560"/>
                <a:gd name="T17" fmla="*/ 1566 h 136"/>
                <a:gd name="T18" fmla="*/ 578 w 560"/>
                <a:gd name="T19" fmla="*/ 1808 h 136"/>
                <a:gd name="T20" fmla="*/ 384 w 560"/>
                <a:gd name="T21" fmla="*/ 1610 h 136"/>
                <a:gd name="T22" fmla="*/ 265 w 560"/>
                <a:gd name="T23" fmla="*/ 1426 h 136"/>
                <a:gd name="T24" fmla="*/ 134 w 560"/>
                <a:gd name="T25" fmla="*/ 1092 h 136"/>
                <a:gd name="T26" fmla="*/ 0 w 560"/>
                <a:gd name="T27" fmla="*/ 444 h 1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60"/>
                <a:gd name="T43" fmla="*/ 0 h 136"/>
                <a:gd name="T44" fmla="*/ 560 w 560"/>
                <a:gd name="T45" fmla="*/ 136 h 1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60" h="136">
                  <a:moveTo>
                    <a:pt x="560" y="136"/>
                  </a:moveTo>
                  <a:cubicBezTo>
                    <a:pt x="556" y="134"/>
                    <a:pt x="553" y="131"/>
                    <a:pt x="549" y="130"/>
                  </a:cubicBezTo>
                  <a:cubicBezTo>
                    <a:pt x="541" y="127"/>
                    <a:pt x="532" y="127"/>
                    <a:pt x="525" y="124"/>
                  </a:cubicBezTo>
                  <a:cubicBezTo>
                    <a:pt x="447" y="88"/>
                    <a:pt x="377" y="39"/>
                    <a:pt x="294" y="17"/>
                  </a:cubicBezTo>
                  <a:cubicBezTo>
                    <a:pt x="283" y="11"/>
                    <a:pt x="272" y="9"/>
                    <a:pt x="260" y="7"/>
                  </a:cubicBezTo>
                  <a:cubicBezTo>
                    <a:pt x="250" y="7"/>
                    <a:pt x="237" y="0"/>
                    <a:pt x="231" y="8"/>
                  </a:cubicBezTo>
                  <a:cubicBezTo>
                    <a:pt x="226" y="14"/>
                    <a:pt x="226" y="53"/>
                    <a:pt x="240" y="61"/>
                  </a:cubicBezTo>
                  <a:cubicBezTo>
                    <a:pt x="258" y="71"/>
                    <a:pt x="283" y="77"/>
                    <a:pt x="303" y="83"/>
                  </a:cubicBezTo>
                  <a:cubicBezTo>
                    <a:pt x="308" y="88"/>
                    <a:pt x="310" y="93"/>
                    <a:pt x="314" y="98"/>
                  </a:cubicBezTo>
                  <a:cubicBezTo>
                    <a:pt x="301" y="135"/>
                    <a:pt x="265" y="114"/>
                    <a:pt x="222" y="113"/>
                  </a:cubicBezTo>
                  <a:cubicBezTo>
                    <a:pt x="196" y="111"/>
                    <a:pt x="172" y="107"/>
                    <a:pt x="147" y="100"/>
                  </a:cubicBezTo>
                  <a:cubicBezTo>
                    <a:pt x="132" y="96"/>
                    <a:pt x="102" y="89"/>
                    <a:pt x="102" y="89"/>
                  </a:cubicBezTo>
                  <a:cubicBezTo>
                    <a:pt x="87" y="79"/>
                    <a:pt x="68" y="75"/>
                    <a:pt x="51" y="68"/>
                  </a:cubicBezTo>
                  <a:cubicBezTo>
                    <a:pt x="36" y="53"/>
                    <a:pt x="24" y="28"/>
                    <a:pt x="0" y="28"/>
                  </a:cubicBezTo>
                </a:path>
              </a:pathLst>
            </a:custGeom>
            <a:noFill/>
            <a:ln w="28575">
              <a:solidFill>
                <a:srgbClr val="063DE8"/>
              </a:solidFill>
              <a:round/>
              <a:headEnd/>
              <a:tailEnd/>
            </a:ln>
          </p:spPr>
          <p:txBody>
            <a:bodyPr wrap="none" anchor="ctr">
              <a:prstTxWarp prst="textNoShape">
                <a:avLst/>
              </a:prstTxWarp>
            </a:bodyPr>
            <a:lstStyle/>
            <a:p>
              <a:endParaRPr lang="en-US"/>
            </a:p>
          </p:txBody>
        </p:sp>
        <p:sp>
          <p:nvSpPr>
            <p:cNvPr id="7" name="Line 43"/>
            <p:cNvSpPr>
              <a:spLocks noChangeAspect="1" noChangeShapeType="1"/>
            </p:cNvSpPr>
            <p:nvPr/>
          </p:nvSpPr>
          <p:spPr bwMode="auto">
            <a:xfrm>
              <a:off x="3433" y="1097"/>
              <a:ext cx="20" cy="84"/>
            </a:xfrm>
            <a:prstGeom prst="line">
              <a:avLst/>
            </a:prstGeom>
            <a:noFill/>
            <a:ln w="28575">
              <a:solidFill>
                <a:srgbClr val="063DE8"/>
              </a:solidFill>
              <a:round/>
              <a:headEnd/>
              <a:tailEnd/>
            </a:ln>
          </p:spPr>
          <p:txBody>
            <a:bodyPr wrap="none" anchor="ctr">
              <a:prstTxWarp prst="textNoShape">
                <a:avLst/>
              </a:prstTxWarp>
            </a:bodyPr>
            <a:lstStyle/>
            <a:p>
              <a:endParaRPr lang="en-US"/>
            </a:p>
          </p:txBody>
        </p:sp>
        <p:sp>
          <p:nvSpPr>
            <p:cNvPr id="8" name="Line 44"/>
            <p:cNvSpPr>
              <a:spLocks noChangeAspect="1" noChangeShapeType="1"/>
            </p:cNvSpPr>
            <p:nvPr/>
          </p:nvSpPr>
          <p:spPr bwMode="auto">
            <a:xfrm flipV="1">
              <a:off x="3435" y="1097"/>
              <a:ext cx="78" cy="0"/>
            </a:xfrm>
            <a:prstGeom prst="line">
              <a:avLst/>
            </a:prstGeom>
            <a:noFill/>
            <a:ln w="28575">
              <a:solidFill>
                <a:srgbClr val="063DE8"/>
              </a:solidFill>
              <a:round/>
              <a:headEnd/>
              <a:tailEnd/>
            </a:ln>
          </p:spPr>
          <p:txBody>
            <a:bodyPr wrap="none" anchor="ctr">
              <a:prstTxWarp prst="textNoShape">
                <a:avLst/>
              </a:prstTxWarp>
            </a:bodyPr>
            <a:lstStyle/>
            <a:p>
              <a:endParaRPr lang="en-US"/>
            </a:p>
          </p:txBody>
        </p:sp>
      </p:grpSp>
      <p:grpSp>
        <p:nvGrpSpPr>
          <p:cNvPr id="9" name="Group 41"/>
          <p:cNvGrpSpPr>
            <a:grpSpLocks noChangeAspect="1"/>
          </p:cNvGrpSpPr>
          <p:nvPr/>
        </p:nvGrpSpPr>
        <p:grpSpPr bwMode="auto">
          <a:xfrm rot="12178521" flipH="1" flipV="1">
            <a:off x="1000455" y="2474266"/>
            <a:ext cx="609645" cy="174394"/>
            <a:chOff x="3433" y="1097"/>
            <a:chExt cx="636" cy="175"/>
          </a:xfrm>
        </p:grpSpPr>
        <p:sp>
          <p:nvSpPr>
            <p:cNvPr id="10" name="Freeform 42"/>
            <p:cNvSpPr>
              <a:spLocks noChangeAspect="1"/>
            </p:cNvSpPr>
            <p:nvPr/>
          </p:nvSpPr>
          <p:spPr bwMode="auto">
            <a:xfrm>
              <a:off x="3458" y="1097"/>
              <a:ext cx="611" cy="175"/>
            </a:xfrm>
            <a:custGeom>
              <a:avLst/>
              <a:gdLst>
                <a:gd name="T0" fmla="*/ 1461 w 560"/>
                <a:gd name="T1" fmla="*/ 2178 h 136"/>
                <a:gd name="T2" fmla="*/ 1433 w 560"/>
                <a:gd name="T3" fmla="*/ 2078 h 136"/>
                <a:gd name="T4" fmla="*/ 1370 w 560"/>
                <a:gd name="T5" fmla="*/ 1992 h 136"/>
                <a:gd name="T6" fmla="*/ 767 w 560"/>
                <a:gd name="T7" fmla="*/ 268 h 136"/>
                <a:gd name="T8" fmla="*/ 681 w 560"/>
                <a:gd name="T9" fmla="*/ 109 h 136"/>
                <a:gd name="T10" fmla="*/ 603 w 560"/>
                <a:gd name="T11" fmla="*/ 126 h 136"/>
                <a:gd name="T12" fmla="*/ 626 w 560"/>
                <a:gd name="T13" fmla="*/ 972 h 136"/>
                <a:gd name="T14" fmla="*/ 793 w 560"/>
                <a:gd name="T15" fmla="*/ 1340 h 136"/>
                <a:gd name="T16" fmla="*/ 819 w 560"/>
                <a:gd name="T17" fmla="*/ 1566 h 136"/>
                <a:gd name="T18" fmla="*/ 578 w 560"/>
                <a:gd name="T19" fmla="*/ 1808 h 136"/>
                <a:gd name="T20" fmla="*/ 384 w 560"/>
                <a:gd name="T21" fmla="*/ 1610 h 136"/>
                <a:gd name="T22" fmla="*/ 265 w 560"/>
                <a:gd name="T23" fmla="*/ 1426 h 136"/>
                <a:gd name="T24" fmla="*/ 134 w 560"/>
                <a:gd name="T25" fmla="*/ 1092 h 136"/>
                <a:gd name="T26" fmla="*/ 0 w 560"/>
                <a:gd name="T27" fmla="*/ 444 h 1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60"/>
                <a:gd name="T43" fmla="*/ 0 h 136"/>
                <a:gd name="T44" fmla="*/ 560 w 560"/>
                <a:gd name="T45" fmla="*/ 136 h 1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60" h="136">
                  <a:moveTo>
                    <a:pt x="560" y="136"/>
                  </a:moveTo>
                  <a:cubicBezTo>
                    <a:pt x="556" y="134"/>
                    <a:pt x="553" y="131"/>
                    <a:pt x="549" y="130"/>
                  </a:cubicBezTo>
                  <a:cubicBezTo>
                    <a:pt x="541" y="127"/>
                    <a:pt x="532" y="127"/>
                    <a:pt x="525" y="124"/>
                  </a:cubicBezTo>
                  <a:cubicBezTo>
                    <a:pt x="447" y="88"/>
                    <a:pt x="377" y="39"/>
                    <a:pt x="294" y="17"/>
                  </a:cubicBezTo>
                  <a:cubicBezTo>
                    <a:pt x="283" y="11"/>
                    <a:pt x="272" y="9"/>
                    <a:pt x="260" y="7"/>
                  </a:cubicBezTo>
                  <a:cubicBezTo>
                    <a:pt x="250" y="7"/>
                    <a:pt x="237" y="0"/>
                    <a:pt x="231" y="8"/>
                  </a:cubicBezTo>
                  <a:cubicBezTo>
                    <a:pt x="226" y="14"/>
                    <a:pt x="226" y="53"/>
                    <a:pt x="240" y="61"/>
                  </a:cubicBezTo>
                  <a:cubicBezTo>
                    <a:pt x="258" y="71"/>
                    <a:pt x="283" y="77"/>
                    <a:pt x="303" y="83"/>
                  </a:cubicBezTo>
                  <a:cubicBezTo>
                    <a:pt x="308" y="88"/>
                    <a:pt x="310" y="93"/>
                    <a:pt x="314" y="98"/>
                  </a:cubicBezTo>
                  <a:cubicBezTo>
                    <a:pt x="301" y="135"/>
                    <a:pt x="265" y="114"/>
                    <a:pt x="222" y="113"/>
                  </a:cubicBezTo>
                  <a:cubicBezTo>
                    <a:pt x="196" y="111"/>
                    <a:pt x="172" y="107"/>
                    <a:pt x="147" y="100"/>
                  </a:cubicBezTo>
                  <a:cubicBezTo>
                    <a:pt x="132" y="96"/>
                    <a:pt x="102" y="89"/>
                    <a:pt x="102" y="89"/>
                  </a:cubicBezTo>
                  <a:cubicBezTo>
                    <a:pt x="87" y="79"/>
                    <a:pt x="68" y="75"/>
                    <a:pt x="51" y="68"/>
                  </a:cubicBezTo>
                  <a:cubicBezTo>
                    <a:pt x="36" y="53"/>
                    <a:pt x="24" y="28"/>
                    <a:pt x="0" y="28"/>
                  </a:cubicBezTo>
                </a:path>
              </a:pathLst>
            </a:custGeom>
            <a:noFill/>
            <a:ln w="28575">
              <a:solidFill>
                <a:srgbClr val="063DE8"/>
              </a:solidFill>
              <a:round/>
              <a:headEnd/>
              <a:tailEnd/>
            </a:ln>
          </p:spPr>
          <p:txBody>
            <a:bodyPr wrap="none" anchor="ctr">
              <a:prstTxWarp prst="textNoShape">
                <a:avLst/>
              </a:prstTxWarp>
            </a:bodyPr>
            <a:lstStyle/>
            <a:p>
              <a:endParaRPr lang="en-US"/>
            </a:p>
          </p:txBody>
        </p:sp>
        <p:sp>
          <p:nvSpPr>
            <p:cNvPr id="11" name="Line 43"/>
            <p:cNvSpPr>
              <a:spLocks noChangeAspect="1" noChangeShapeType="1"/>
            </p:cNvSpPr>
            <p:nvPr/>
          </p:nvSpPr>
          <p:spPr bwMode="auto">
            <a:xfrm>
              <a:off x="3433" y="1097"/>
              <a:ext cx="20" cy="84"/>
            </a:xfrm>
            <a:prstGeom prst="line">
              <a:avLst/>
            </a:prstGeom>
            <a:noFill/>
            <a:ln w="28575">
              <a:solidFill>
                <a:srgbClr val="063DE8"/>
              </a:solidFill>
              <a:round/>
              <a:headEnd/>
              <a:tailEnd/>
            </a:ln>
          </p:spPr>
          <p:txBody>
            <a:bodyPr wrap="none" anchor="ctr">
              <a:prstTxWarp prst="textNoShape">
                <a:avLst/>
              </a:prstTxWarp>
            </a:bodyPr>
            <a:lstStyle/>
            <a:p>
              <a:endParaRPr lang="en-US"/>
            </a:p>
          </p:txBody>
        </p:sp>
        <p:sp>
          <p:nvSpPr>
            <p:cNvPr id="12" name="Line 44"/>
            <p:cNvSpPr>
              <a:spLocks noChangeAspect="1" noChangeShapeType="1"/>
            </p:cNvSpPr>
            <p:nvPr/>
          </p:nvSpPr>
          <p:spPr bwMode="auto">
            <a:xfrm flipV="1">
              <a:off x="3435" y="1097"/>
              <a:ext cx="78" cy="0"/>
            </a:xfrm>
            <a:prstGeom prst="line">
              <a:avLst/>
            </a:prstGeom>
            <a:noFill/>
            <a:ln w="28575">
              <a:solidFill>
                <a:srgbClr val="063DE8"/>
              </a:solidFill>
              <a:round/>
              <a:headEnd/>
              <a:tailEnd/>
            </a:ln>
          </p:spPr>
          <p:txBody>
            <a:bodyPr wrap="none" anchor="ctr">
              <a:prstTxWarp prst="textNoShape">
                <a:avLst/>
              </a:prstTxWarp>
            </a:bodyPr>
            <a:lstStyle/>
            <a:p>
              <a:endParaRPr lang="en-US"/>
            </a:p>
          </p:txBody>
        </p:sp>
      </p:grpSp>
      <p:grpSp>
        <p:nvGrpSpPr>
          <p:cNvPr id="13" name="Group 41"/>
          <p:cNvGrpSpPr>
            <a:grpSpLocks noChangeAspect="1"/>
          </p:cNvGrpSpPr>
          <p:nvPr/>
        </p:nvGrpSpPr>
        <p:grpSpPr bwMode="auto">
          <a:xfrm rot="1146635" flipH="1" flipV="1">
            <a:off x="6983801" y="2577087"/>
            <a:ext cx="609645" cy="174394"/>
            <a:chOff x="3433" y="1097"/>
            <a:chExt cx="636" cy="175"/>
          </a:xfrm>
        </p:grpSpPr>
        <p:sp>
          <p:nvSpPr>
            <p:cNvPr id="14" name="Freeform 42"/>
            <p:cNvSpPr>
              <a:spLocks noChangeAspect="1"/>
            </p:cNvSpPr>
            <p:nvPr/>
          </p:nvSpPr>
          <p:spPr bwMode="auto">
            <a:xfrm>
              <a:off x="3458" y="1097"/>
              <a:ext cx="611" cy="175"/>
            </a:xfrm>
            <a:custGeom>
              <a:avLst/>
              <a:gdLst>
                <a:gd name="T0" fmla="*/ 1461 w 560"/>
                <a:gd name="T1" fmla="*/ 2178 h 136"/>
                <a:gd name="T2" fmla="*/ 1433 w 560"/>
                <a:gd name="T3" fmla="*/ 2078 h 136"/>
                <a:gd name="T4" fmla="*/ 1370 w 560"/>
                <a:gd name="T5" fmla="*/ 1992 h 136"/>
                <a:gd name="T6" fmla="*/ 767 w 560"/>
                <a:gd name="T7" fmla="*/ 268 h 136"/>
                <a:gd name="T8" fmla="*/ 681 w 560"/>
                <a:gd name="T9" fmla="*/ 109 h 136"/>
                <a:gd name="T10" fmla="*/ 603 w 560"/>
                <a:gd name="T11" fmla="*/ 126 h 136"/>
                <a:gd name="T12" fmla="*/ 626 w 560"/>
                <a:gd name="T13" fmla="*/ 972 h 136"/>
                <a:gd name="T14" fmla="*/ 793 w 560"/>
                <a:gd name="T15" fmla="*/ 1340 h 136"/>
                <a:gd name="T16" fmla="*/ 819 w 560"/>
                <a:gd name="T17" fmla="*/ 1566 h 136"/>
                <a:gd name="T18" fmla="*/ 578 w 560"/>
                <a:gd name="T19" fmla="*/ 1808 h 136"/>
                <a:gd name="T20" fmla="*/ 384 w 560"/>
                <a:gd name="T21" fmla="*/ 1610 h 136"/>
                <a:gd name="T22" fmla="*/ 265 w 560"/>
                <a:gd name="T23" fmla="*/ 1426 h 136"/>
                <a:gd name="T24" fmla="*/ 134 w 560"/>
                <a:gd name="T25" fmla="*/ 1092 h 136"/>
                <a:gd name="T26" fmla="*/ 0 w 560"/>
                <a:gd name="T27" fmla="*/ 444 h 1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60"/>
                <a:gd name="T43" fmla="*/ 0 h 136"/>
                <a:gd name="T44" fmla="*/ 560 w 560"/>
                <a:gd name="T45" fmla="*/ 136 h 1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60" h="136">
                  <a:moveTo>
                    <a:pt x="560" y="136"/>
                  </a:moveTo>
                  <a:cubicBezTo>
                    <a:pt x="556" y="134"/>
                    <a:pt x="553" y="131"/>
                    <a:pt x="549" y="130"/>
                  </a:cubicBezTo>
                  <a:cubicBezTo>
                    <a:pt x="541" y="127"/>
                    <a:pt x="532" y="127"/>
                    <a:pt x="525" y="124"/>
                  </a:cubicBezTo>
                  <a:cubicBezTo>
                    <a:pt x="447" y="88"/>
                    <a:pt x="377" y="39"/>
                    <a:pt x="294" y="17"/>
                  </a:cubicBezTo>
                  <a:cubicBezTo>
                    <a:pt x="283" y="11"/>
                    <a:pt x="272" y="9"/>
                    <a:pt x="260" y="7"/>
                  </a:cubicBezTo>
                  <a:cubicBezTo>
                    <a:pt x="250" y="7"/>
                    <a:pt x="237" y="0"/>
                    <a:pt x="231" y="8"/>
                  </a:cubicBezTo>
                  <a:cubicBezTo>
                    <a:pt x="226" y="14"/>
                    <a:pt x="226" y="53"/>
                    <a:pt x="240" y="61"/>
                  </a:cubicBezTo>
                  <a:cubicBezTo>
                    <a:pt x="258" y="71"/>
                    <a:pt x="283" y="77"/>
                    <a:pt x="303" y="83"/>
                  </a:cubicBezTo>
                  <a:cubicBezTo>
                    <a:pt x="308" y="88"/>
                    <a:pt x="310" y="93"/>
                    <a:pt x="314" y="98"/>
                  </a:cubicBezTo>
                  <a:cubicBezTo>
                    <a:pt x="301" y="135"/>
                    <a:pt x="265" y="114"/>
                    <a:pt x="222" y="113"/>
                  </a:cubicBezTo>
                  <a:cubicBezTo>
                    <a:pt x="196" y="111"/>
                    <a:pt x="172" y="107"/>
                    <a:pt x="147" y="100"/>
                  </a:cubicBezTo>
                  <a:cubicBezTo>
                    <a:pt x="132" y="96"/>
                    <a:pt x="102" y="89"/>
                    <a:pt x="102" y="89"/>
                  </a:cubicBezTo>
                  <a:cubicBezTo>
                    <a:pt x="87" y="79"/>
                    <a:pt x="68" y="75"/>
                    <a:pt x="51" y="68"/>
                  </a:cubicBezTo>
                  <a:cubicBezTo>
                    <a:pt x="36" y="53"/>
                    <a:pt x="24" y="28"/>
                    <a:pt x="0" y="28"/>
                  </a:cubicBezTo>
                </a:path>
              </a:pathLst>
            </a:custGeom>
            <a:noFill/>
            <a:ln w="28575">
              <a:solidFill>
                <a:srgbClr val="063DE8"/>
              </a:solidFill>
              <a:round/>
              <a:headEnd/>
              <a:tailEnd/>
            </a:ln>
          </p:spPr>
          <p:txBody>
            <a:bodyPr wrap="none" anchor="ctr">
              <a:prstTxWarp prst="textNoShape">
                <a:avLst/>
              </a:prstTxWarp>
            </a:bodyPr>
            <a:lstStyle/>
            <a:p>
              <a:endParaRPr lang="en-US"/>
            </a:p>
          </p:txBody>
        </p:sp>
        <p:sp>
          <p:nvSpPr>
            <p:cNvPr id="15" name="Line 43"/>
            <p:cNvSpPr>
              <a:spLocks noChangeAspect="1" noChangeShapeType="1"/>
            </p:cNvSpPr>
            <p:nvPr/>
          </p:nvSpPr>
          <p:spPr bwMode="auto">
            <a:xfrm>
              <a:off x="3433" y="1097"/>
              <a:ext cx="20" cy="84"/>
            </a:xfrm>
            <a:prstGeom prst="line">
              <a:avLst/>
            </a:prstGeom>
            <a:noFill/>
            <a:ln w="28575">
              <a:solidFill>
                <a:srgbClr val="063DE8"/>
              </a:solidFill>
              <a:round/>
              <a:headEnd/>
              <a:tailEnd/>
            </a:ln>
          </p:spPr>
          <p:txBody>
            <a:bodyPr wrap="none" anchor="ctr">
              <a:prstTxWarp prst="textNoShape">
                <a:avLst/>
              </a:prstTxWarp>
            </a:bodyPr>
            <a:lstStyle/>
            <a:p>
              <a:endParaRPr lang="en-US"/>
            </a:p>
          </p:txBody>
        </p:sp>
        <p:sp>
          <p:nvSpPr>
            <p:cNvPr id="16" name="Line 44"/>
            <p:cNvSpPr>
              <a:spLocks noChangeAspect="1" noChangeShapeType="1"/>
            </p:cNvSpPr>
            <p:nvPr/>
          </p:nvSpPr>
          <p:spPr bwMode="auto">
            <a:xfrm flipV="1">
              <a:off x="3435" y="1097"/>
              <a:ext cx="78" cy="0"/>
            </a:xfrm>
            <a:prstGeom prst="line">
              <a:avLst/>
            </a:prstGeom>
            <a:noFill/>
            <a:ln w="28575">
              <a:solidFill>
                <a:srgbClr val="063DE8"/>
              </a:solidFill>
              <a:round/>
              <a:headEnd/>
              <a:tailEnd/>
            </a:ln>
          </p:spPr>
          <p:txBody>
            <a:bodyPr wrap="none" anchor="ctr">
              <a:prstTxWarp prst="textNoShape">
                <a:avLst/>
              </a:prstTxWarp>
            </a:bodyPr>
            <a:lstStyle/>
            <a:p>
              <a:endParaRPr lang="en-US"/>
            </a:p>
          </p:txBody>
        </p:sp>
      </p:grpSp>
      <p:grpSp>
        <p:nvGrpSpPr>
          <p:cNvPr id="17" name="Group 41"/>
          <p:cNvGrpSpPr>
            <a:grpSpLocks noChangeAspect="1"/>
          </p:cNvGrpSpPr>
          <p:nvPr/>
        </p:nvGrpSpPr>
        <p:grpSpPr bwMode="auto">
          <a:xfrm rot="20720406" flipH="1" flipV="1">
            <a:off x="1890388" y="5691589"/>
            <a:ext cx="609645" cy="174394"/>
            <a:chOff x="3433" y="1097"/>
            <a:chExt cx="636" cy="175"/>
          </a:xfrm>
        </p:grpSpPr>
        <p:sp>
          <p:nvSpPr>
            <p:cNvPr id="18" name="Freeform 42"/>
            <p:cNvSpPr>
              <a:spLocks noChangeAspect="1"/>
            </p:cNvSpPr>
            <p:nvPr/>
          </p:nvSpPr>
          <p:spPr bwMode="auto">
            <a:xfrm>
              <a:off x="3458" y="1097"/>
              <a:ext cx="611" cy="175"/>
            </a:xfrm>
            <a:custGeom>
              <a:avLst/>
              <a:gdLst>
                <a:gd name="T0" fmla="*/ 1461 w 560"/>
                <a:gd name="T1" fmla="*/ 2178 h 136"/>
                <a:gd name="T2" fmla="*/ 1433 w 560"/>
                <a:gd name="T3" fmla="*/ 2078 h 136"/>
                <a:gd name="T4" fmla="*/ 1370 w 560"/>
                <a:gd name="T5" fmla="*/ 1992 h 136"/>
                <a:gd name="T6" fmla="*/ 767 w 560"/>
                <a:gd name="T7" fmla="*/ 268 h 136"/>
                <a:gd name="T8" fmla="*/ 681 w 560"/>
                <a:gd name="T9" fmla="*/ 109 h 136"/>
                <a:gd name="T10" fmla="*/ 603 w 560"/>
                <a:gd name="T11" fmla="*/ 126 h 136"/>
                <a:gd name="T12" fmla="*/ 626 w 560"/>
                <a:gd name="T13" fmla="*/ 972 h 136"/>
                <a:gd name="T14" fmla="*/ 793 w 560"/>
                <a:gd name="T15" fmla="*/ 1340 h 136"/>
                <a:gd name="T16" fmla="*/ 819 w 560"/>
                <a:gd name="T17" fmla="*/ 1566 h 136"/>
                <a:gd name="T18" fmla="*/ 578 w 560"/>
                <a:gd name="T19" fmla="*/ 1808 h 136"/>
                <a:gd name="T20" fmla="*/ 384 w 560"/>
                <a:gd name="T21" fmla="*/ 1610 h 136"/>
                <a:gd name="T22" fmla="*/ 265 w 560"/>
                <a:gd name="T23" fmla="*/ 1426 h 136"/>
                <a:gd name="T24" fmla="*/ 134 w 560"/>
                <a:gd name="T25" fmla="*/ 1092 h 136"/>
                <a:gd name="T26" fmla="*/ 0 w 560"/>
                <a:gd name="T27" fmla="*/ 444 h 1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60"/>
                <a:gd name="T43" fmla="*/ 0 h 136"/>
                <a:gd name="T44" fmla="*/ 560 w 560"/>
                <a:gd name="T45" fmla="*/ 136 h 1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60" h="136">
                  <a:moveTo>
                    <a:pt x="560" y="136"/>
                  </a:moveTo>
                  <a:cubicBezTo>
                    <a:pt x="556" y="134"/>
                    <a:pt x="553" y="131"/>
                    <a:pt x="549" y="130"/>
                  </a:cubicBezTo>
                  <a:cubicBezTo>
                    <a:pt x="541" y="127"/>
                    <a:pt x="532" y="127"/>
                    <a:pt x="525" y="124"/>
                  </a:cubicBezTo>
                  <a:cubicBezTo>
                    <a:pt x="447" y="88"/>
                    <a:pt x="377" y="39"/>
                    <a:pt x="294" y="17"/>
                  </a:cubicBezTo>
                  <a:cubicBezTo>
                    <a:pt x="283" y="11"/>
                    <a:pt x="272" y="9"/>
                    <a:pt x="260" y="7"/>
                  </a:cubicBezTo>
                  <a:cubicBezTo>
                    <a:pt x="250" y="7"/>
                    <a:pt x="237" y="0"/>
                    <a:pt x="231" y="8"/>
                  </a:cubicBezTo>
                  <a:cubicBezTo>
                    <a:pt x="226" y="14"/>
                    <a:pt x="226" y="53"/>
                    <a:pt x="240" y="61"/>
                  </a:cubicBezTo>
                  <a:cubicBezTo>
                    <a:pt x="258" y="71"/>
                    <a:pt x="283" y="77"/>
                    <a:pt x="303" y="83"/>
                  </a:cubicBezTo>
                  <a:cubicBezTo>
                    <a:pt x="308" y="88"/>
                    <a:pt x="310" y="93"/>
                    <a:pt x="314" y="98"/>
                  </a:cubicBezTo>
                  <a:cubicBezTo>
                    <a:pt x="301" y="135"/>
                    <a:pt x="265" y="114"/>
                    <a:pt x="222" y="113"/>
                  </a:cubicBezTo>
                  <a:cubicBezTo>
                    <a:pt x="196" y="111"/>
                    <a:pt x="172" y="107"/>
                    <a:pt x="147" y="100"/>
                  </a:cubicBezTo>
                  <a:cubicBezTo>
                    <a:pt x="132" y="96"/>
                    <a:pt x="102" y="89"/>
                    <a:pt x="102" y="89"/>
                  </a:cubicBezTo>
                  <a:cubicBezTo>
                    <a:pt x="87" y="79"/>
                    <a:pt x="68" y="75"/>
                    <a:pt x="51" y="68"/>
                  </a:cubicBezTo>
                  <a:cubicBezTo>
                    <a:pt x="36" y="53"/>
                    <a:pt x="24" y="28"/>
                    <a:pt x="0" y="28"/>
                  </a:cubicBezTo>
                </a:path>
              </a:pathLst>
            </a:custGeom>
            <a:noFill/>
            <a:ln w="28575">
              <a:solidFill>
                <a:srgbClr val="063DE8"/>
              </a:solidFill>
              <a:round/>
              <a:headEnd/>
              <a:tailEnd/>
            </a:ln>
          </p:spPr>
          <p:txBody>
            <a:bodyPr wrap="none" anchor="ctr">
              <a:prstTxWarp prst="textNoShape">
                <a:avLst/>
              </a:prstTxWarp>
            </a:bodyPr>
            <a:lstStyle/>
            <a:p>
              <a:endParaRPr lang="en-US"/>
            </a:p>
          </p:txBody>
        </p:sp>
        <p:sp>
          <p:nvSpPr>
            <p:cNvPr id="19" name="Line 43"/>
            <p:cNvSpPr>
              <a:spLocks noChangeAspect="1" noChangeShapeType="1"/>
            </p:cNvSpPr>
            <p:nvPr/>
          </p:nvSpPr>
          <p:spPr bwMode="auto">
            <a:xfrm>
              <a:off x="3433" y="1097"/>
              <a:ext cx="20" cy="84"/>
            </a:xfrm>
            <a:prstGeom prst="line">
              <a:avLst/>
            </a:prstGeom>
            <a:noFill/>
            <a:ln w="28575">
              <a:solidFill>
                <a:srgbClr val="063DE8"/>
              </a:solidFill>
              <a:round/>
              <a:headEnd/>
              <a:tailEnd/>
            </a:ln>
          </p:spPr>
          <p:txBody>
            <a:bodyPr wrap="none" anchor="ctr">
              <a:prstTxWarp prst="textNoShape">
                <a:avLst/>
              </a:prstTxWarp>
            </a:bodyPr>
            <a:lstStyle/>
            <a:p>
              <a:endParaRPr lang="en-US"/>
            </a:p>
          </p:txBody>
        </p:sp>
        <p:sp>
          <p:nvSpPr>
            <p:cNvPr id="20" name="Line 44"/>
            <p:cNvSpPr>
              <a:spLocks noChangeAspect="1" noChangeShapeType="1"/>
            </p:cNvSpPr>
            <p:nvPr/>
          </p:nvSpPr>
          <p:spPr bwMode="auto">
            <a:xfrm flipV="1">
              <a:off x="3435" y="1097"/>
              <a:ext cx="78" cy="0"/>
            </a:xfrm>
            <a:prstGeom prst="line">
              <a:avLst/>
            </a:prstGeom>
            <a:noFill/>
            <a:ln w="28575">
              <a:solidFill>
                <a:srgbClr val="063DE8"/>
              </a:solidFill>
              <a:round/>
              <a:headEnd/>
              <a:tailEnd/>
            </a:ln>
          </p:spPr>
          <p:txBody>
            <a:bodyPr wrap="none" anchor="ctr">
              <a:prstTxWarp prst="textNoShape">
                <a:avLst/>
              </a:prstTxWarp>
            </a:bodyPr>
            <a:lstStyle/>
            <a:p>
              <a:endParaRPr lang="en-US"/>
            </a:p>
          </p:txBody>
        </p:sp>
      </p:grpSp>
      <p:grpSp>
        <p:nvGrpSpPr>
          <p:cNvPr id="21" name="Group 41"/>
          <p:cNvGrpSpPr>
            <a:grpSpLocks noChangeAspect="1"/>
          </p:cNvGrpSpPr>
          <p:nvPr/>
        </p:nvGrpSpPr>
        <p:grpSpPr bwMode="auto">
          <a:xfrm rot="12178521" flipH="1" flipV="1">
            <a:off x="7401255" y="1525684"/>
            <a:ext cx="609645" cy="174394"/>
            <a:chOff x="3433" y="1097"/>
            <a:chExt cx="636" cy="175"/>
          </a:xfrm>
        </p:grpSpPr>
        <p:sp>
          <p:nvSpPr>
            <p:cNvPr id="22" name="Freeform 42"/>
            <p:cNvSpPr>
              <a:spLocks noChangeAspect="1"/>
            </p:cNvSpPr>
            <p:nvPr/>
          </p:nvSpPr>
          <p:spPr bwMode="auto">
            <a:xfrm>
              <a:off x="3458" y="1097"/>
              <a:ext cx="611" cy="175"/>
            </a:xfrm>
            <a:custGeom>
              <a:avLst/>
              <a:gdLst>
                <a:gd name="T0" fmla="*/ 1461 w 560"/>
                <a:gd name="T1" fmla="*/ 2178 h 136"/>
                <a:gd name="T2" fmla="*/ 1433 w 560"/>
                <a:gd name="T3" fmla="*/ 2078 h 136"/>
                <a:gd name="T4" fmla="*/ 1370 w 560"/>
                <a:gd name="T5" fmla="*/ 1992 h 136"/>
                <a:gd name="T6" fmla="*/ 767 w 560"/>
                <a:gd name="T7" fmla="*/ 268 h 136"/>
                <a:gd name="T8" fmla="*/ 681 w 560"/>
                <a:gd name="T9" fmla="*/ 109 h 136"/>
                <a:gd name="T10" fmla="*/ 603 w 560"/>
                <a:gd name="T11" fmla="*/ 126 h 136"/>
                <a:gd name="T12" fmla="*/ 626 w 560"/>
                <a:gd name="T13" fmla="*/ 972 h 136"/>
                <a:gd name="T14" fmla="*/ 793 w 560"/>
                <a:gd name="T15" fmla="*/ 1340 h 136"/>
                <a:gd name="T16" fmla="*/ 819 w 560"/>
                <a:gd name="T17" fmla="*/ 1566 h 136"/>
                <a:gd name="T18" fmla="*/ 578 w 560"/>
                <a:gd name="T19" fmla="*/ 1808 h 136"/>
                <a:gd name="T20" fmla="*/ 384 w 560"/>
                <a:gd name="T21" fmla="*/ 1610 h 136"/>
                <a:gd name="T22" fmla="*/ 265 w 560"/>
                <a:gd name="T23" fmla="*/ 1426 h 136"/>
                <a:gd name="T24" fmla="*/ 134 w 560"/>
                <a:gd name="T25" fmla="*/ 1092 h 136"/>
                <a:gd name="T26" fmla="*/ 0 w 560"/>
                <a:gd name="T27" fmla="*/ 444 h 1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60"/>
                <a:gd name="T43" fmla="*/ 0 h 136"/>
                <a:gd name="T44" fmla="*/ 560 w 560"/>
                <a:gd name="T45" fmla="*/ 136 h 1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60" h="136">
                  <a:moveTo>
                    <a:pt x="560" y="136"/>
                  </a:moveTo>
                  <a:cubicBezTo>
                    <a:pt x="556" y="134"/>
                    <a:pt x="553" y="131"/>
                    <a:pt x="549" y="130"/>
                  </a:cubicBezTo>
                  <a:cubicBezTo>
                    <a:pt x="541" y="127"/>
                    <a:pt x="532" y="127"/>
                    <a:pt x="525" y="124"/>
                  </a:cubicBezTo>
                  <a:cubicBezTo>
                    <a:pt x="447" y="88"/>
                    <a:pt x="377" y="39"/>
                    <a:pt x="294" y="17"/>
                  </a:cubicBezTo>
                  <a:cubicBezTo>
                    <a:pt x="283" y="11"/>
                    <a:pt x="272" y="9"/>
                    <a:pt x="260" y="7"/>
                  </a:cubicBezTo>
                  <a:cubicBezTo>
                    <a:pt x="250" y="7"/>
                    <a:pt x="237" y="0"/>
                    <a:pt x="231" y="8"/>
                  </a:cubicBezTo>
                  <a:cubicBezTo>
                    <a:pt x="226" y="14"/>
                    <a:pt x="226" y="53"/>
                    <a:pt x="240" y="61"/>
                  </a:cubicBezTo>
                  <a:cubicBezTo>
                    <a:pt x="258" y="71"/>
                    <a:pt x="283" y="77"/>
                    <a:pt x="303" y="83"/>
                  </a:cubicBezTo>
                  <a:cubicBezTo>
                    <a:pt x="308" y="88"/>
                    <a:pt x="310" y="93"/>
                    <a:pt x="314" y="98"/>
                  </a:cubicBezTo>
                  <a:cubicBezTo>
                    <a:pt x="301" y="135"/>
                    <a:pt x="265" y="114"/>
                    <a:pt x="222" y="113"/>
                  </a:cubicBezTo>
                  <a:cubicBezTo>
                    <a:pt x="196" y="111"/>
                    <a:pt x="172" y="107"/>
                    <a:pt x="147" y="100"/>
                  </a:cubicBezTo>
                  <a:cubicBezTo>
                    <a:pt x="132" y="96"/>
                    <a:pt x="102" y="89"/>
                    <a:pt x="102" y="89"/>
                  </a:cubicBezTo>
                  <a:cubicBezTo>
                    <a:pt x="87" y="79"/>
                    <a:pt x="68" y="75"/>
                    <a:pt x="51" y="68"/>
                  </a:cubicBezTo>
                  <a:cubicBezTo>
                    <a:pt x="36" y="53"/>
                    <a:pt x="24" y="28"/>
                    <a:pt x="0" y="28"/>
                  </a:cubicBezTo>
                </a:path>
              </a:pathLst>
            </a:custGeom>
            <a:noFill/>
            <a:ln w="28575">
              <a:solidFill>
                <a:srgbClr val="063DE8"/>
              </a:solidFill>
              <a:round/>
              <a:headEnd/>
              <a:tailEnd/>
            </a:ln>
          </p:spPr>
          <p:txBody>
            <a:bodyPr wrap="none" anchor="ctr">
              <a:prstTxWarp prst="textNoShape">
                <a:avLst/>
              </a:prstTxWarp>
            </a:bodyPr>
            <a:lstStyle/>
            <a:p>
              <a:endParaRPr lang="en-US"/>
            </a:p>
          </p:txBody>
        </p:sp>
        <p:sp>
          <p:nvSpPr>
            <p:cNvPr id="23" name="Line 43"/>
            <p:cNvSpPr>
              <a:spLocks noChangeAspect="1" noChangeShapeType="1"/>
            </p:cNvSpPr>
            <p:nvPr/>
          </p:nvSpPr>
          <p:spPr bwMode="auto">
            <a:xfrm>
              <a:off x="3433" y="1097"/>
              <a:ext cx="20" cy="84"/>
            </a:xfrm>
            <a:prstGeom prst="line">
              <a:avLst/>
            </a:prstGeom>
            <a:noFill/>
            <a:ln w="28575">
              <a:solidFill>
                <a:srgbClr val="063DE8"/>
              </a:solidFill>
              <a:round/>
              <a:headEnd/>
              <a:tailEnd/>
            </a:ln>
          </p:spPr>
          <p:txBody>
            <a:bodyPr wrap="none" anchor="ctr">
              <a:prstTxWarp prst="textNoShape">
                <a:avLst/>
              </a:prstTxWarp>
            </a:bodyPr>
            <a:lstStyle/>
            <a:p>
              <a:endParaRPr lang="en-US"/>
            </a:p>
          </p:txBody>
        </p:sp>
        <p:sp>
          <p:nvSpPr>
            <p:cNvPr id="24" name="Line 44"/>
            <p:cNvSpPr>
              <a:spLocks noChangeAspect="1" noChangeShapeType="1"/>
            </p:cNvSpPr>
            <p:nvPr/>
          </p:nvSpPr>
          <p:spPr bwMode="auto">
            <a:xfrm flipV="1">
              <a:off x="3435" y="1097"/>
              <a:ext cx="78" cy="0"/>
            </a:xfrm>
            <a:prstGeom prst="line">
              <a:avLst/>
            </a:prstGeom>
            <a:noFill/>
            <a:ln w="28575">
              <a:solidFill>
                <a:srgbClr val="063DE8"/>
              </a:solidFill>
              <a:round/>
              <a:headEnd/>
              <a:tailEnd/>
            </a:ln>
          </p:spPr>
          <p:txBody>
            <a:bodyPr wrap="none" anchor="ctr">
              <a:prstTxWarp prst="textNoShape">
                <a:avLst/>
              </a:prstTxWarp>
            </a:bodyPr>
            <a:lstStyle/>
            <a:p>
              <a:endParaRPr lang="en-US"/>
            </a:p>
          </p:txBody>
        </p:sp>
      </p:grpSp>
      <p:grpSp>
        <p:nvGrpSpPr>
          <p:cNvPr id="25" name="Group 41"/>
          <p:cNvGrpSpPr>
            <a:grpSpLocks noChangeAspect="1"/>
          </p:cNvGrpSpPr>
          <p:nvPr/>
        </p:nvGrpSpPr>
        <p:grpSpPr bwMode="auto">
          <a:xfrm rot="11199061" flipH="1" flipV="1">
            <a:off x="6412721" y="5422501"/>
            <a:ext cx="609645" cy="174394"/>
            <a:chOff x="3433" y="1097"/>
            <a:chExt cx="636" cy="175"/>
          </a:xfrm>
        </p:grpSpPr>
        <p:sp>
          <p:nvSpPr>
            <p:cNvPr id="26" name="Freeform 42"/>
            <p:cNvSpPr>
              <a:spLocks noChangeAspect="1"/>
            </p:cNvSpPr>
            <p:nvPr/>
          </p:nvSpPr>
          <p:spPr bwMode="auto">
            <a:xfrm>
              <a:off x="3458" y="1097"/>
              <a:ext cx="611" cy="175"/>
            </a:xfrm>
            <a:custGeom>
              <a:avLst/>
              <a:gdLst>
                <a:gd name="T0" fmla="*/ 1461 w 560"/>
                <a:gd name="T1" fmla="*/ 2178 h 136"/>
                <a:gd name="T2" fmla="*/ 1433 w 560"/>
                <a:gd name="T3" fmla="*/ 2078 h 136"/>
                <a:gd name="T4" fmla="*/ 1370 w 560"/>
                <a:gd name="T5" fmla="*/ 1992 h 136"/>
                <a:gd name="T6" fmla="*/ 767 w 560"/>
                <a:gd name="T7" fmla="*/ 268 h 136"/>
                <a:gd name="T8" fmla="*/ 681 w 560"/>
                <a:gd name="T9" fmla="*/ 109 h 136"/>
                <a:gd name="T10" fmla="*/ 603 w 560"/>
                <a:gd name="T11" fmla="*/ 126 h 136"/>
                <a:gd name="T12" fmla="*/ 626 w 560"/>
                <a:gd name="T13" fmla="*/ 972 h 136"/>
                <a:gd name="T14" fmla="*/ 793 w 560"/>
                <a:gd name="T15" fmla="*/ 1340 h 136"/>
                <a:gd name="T16" fmla="*/ 819 w 560"/>
                <a:gd name="T17" fmla="*/ 1566 h 136"/>
                <a:gd name="T18" fmla="*/ 578 w 560"/>
                <a:gd name="T19" fmla="*/ 1808 h 136"/>
                <a:gd name="T20" fmla="*/ 384 w 560"/>
                <a:gd name="T21" fmla="*/ 1610 h 136"/>
                <a:gd name="T22" fmla="*/ 265 w 560"/>
                <a:gd name="T23" fmla="*/ 1426 h 136"/>
                <a:gd name="T24" fmla="*/ 134 w 560"/>
                <a:gd name="T25" fmla="*/ 1092 h 136"/>
                <a:gd name="T26" fmla="*/ 0 w 560"/>
                <a:gd name="T27" fmla="*/ 444 h 1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60"/>
                <a:gd name="T43" fmla="*/ 0 h 136"/>
                <a:gd name="T44" fmla="*/ 560 w 560"/>
                <a:gd name="T45" fmla="*/ 136 h 1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60" h="136">
                  <a:moveTo>
                    <a:pt x="560" y="136"/>
                  </a:moveTo>
                  <a:cubicBezTo>
                    <a:pt x="556" y="134"/>
                    <a:pt x="553" y="131"/>
                    <a:pt x="549" y="130"/>
                  </a:cubicBezTo>
                  <a:cubicBezTo>
                    <a:pt x="541" y="127"/>
                    <a:pt x="532" y="127"/>
                    <a:pt x="525" y="124"/>
                  </a:cubicBezTo>
                  <a:cubicBezTo>
                    <a:pt x="447" y="88"/>
                    <a:pt x="377" y="39"/>
                    <a:pt x="294" y="17"/>
                  </a:cubicBezTo>
                  <a:cubicBezTo>
                    <a:pt x="283" y="11"/>
                    <a:pt x="272" y="9"/>
                    <a:pt x="260" y="7"/>
                  </a:cubicBezTo>
                  <a:cubicBezTo>
                    <a:pt x="250" y="7"/>
                    <a:pt x="237" y="0"/>
                    <a:pt x="231" y="8"/>
                  </a:cubicBezTo>
                  <a:cubicBezTo>
                    <a:pt x="226" y="14"/>
                    <a:pt x="226" y="53"/>
                    <a:pt x="240" y="61"/>
                  </a:cubicBezTo>
                  <a:cubicBezTo>
                    <a:pt x="258" y="71"/>
                    <a:pt x="283" y="77"/>
                    <a:pt x="303" y="83"/>
                  </a:cubicBezTo>
                  <a:cubicBezTo>
                    <a:pt x="308" y="88"/>
                    <a:pt x="310" y="93"/>
                    <a:pt x="314" y="98"/>
                  </a:cubicBezTo>
                  <a:cubicBezTo>
                    <a:pt x="301" y="135"/>
                    <a:pt x="265" y="114"/>
                    <a:pt x="222" y="113"/>
                  </a:cubicBezTo>
                  <a:cubicBezTo>
                    <a:pt x="196" y="111"/>
                    <a:pt x="172" y="107"/>
                    <a:pt x="147" y="100"/>
                  </a:cubicBezTo>
                  <a:cubicBezTo>
                    <a:pt x="132" y="96"/>
                    <a:pt x="102" y="89"/>
                    <a:pt x="102" y="89"/>
                  </a:cubicBezTo>
                  <a:cubicBezTo>
                    <a:pt x="87" y="79"/>
                    <a:pt x="68" y="75"/>
                    <a:pt x="51" y="68"/>
                  </a:cubicBezTo>
                  <a:cubicBezTo>
                    <a:pt x="36" y="53"/>
                    <a:pt x="24" y="28"/>
                    <a:pt x="0" y="28"/>
                  </a:cubicBezTo>
                </a:path>
              </a:pathLst>
            </a:custGeom>
            <a:noFill/>
            <a:ln w="28575">
              <a:solidFill>
                <a:srgbClr val="063DE8"/>
              </a:solidFill>
              <a:round/>
              <a:headEnd/>
              <a:tailEnd/>
            </a:ln>
          </p:spPr>
          <p:txBody>
            <a:bodyPr wrap="none" anchor="ctr">
              <a:prstTxWarp prst="textNoShape">
                <a:avLst/>
              </a:prstTxWarp>
            </a:bodyPr>
            <a:lstStyle/>
            <a:p>
              <a:endParaRPr lang="en-US"/>
            </a:p>
          </p:txBody>
        </p:sp>
        <p:sp>
          <p:nvSpPr>
            <p:cNvPr id="27" name="Line 43"/>
            <p:cNvSpPr>
              <a:spLocks noChangeAspect="1" noChangeShapeType="1"/>
            </p:cNvSpPr>
            <p:nvPr/>
          </p:nvSpPr>
          <p:spPr bwMode="auto">
            <a:xfrm>
              <a:off x="3433" y="1097"/>
              <a:ext cx="20" cy="84"/>
            </a:xfrm>
            <a:prstGeom prst="line">
              <a:avLst/>
            </a:prstGeom>
            <a:noFill/>
            <a:ln w="28575">
              <a:solidFill>
                <a:srgbClr val="063DE8"/>
              </a:solidFill>
              <a:round/>
              <a:headEnd/>
              <a:tailEnd/>
            </a:ln>
          </p:spPr>
          <p:txBody>
            <a:bodyPr wrap="none" anchor="ctr">
              <a:prstTxWarp prst="textNoShape">
                <a:avLst/>
              </a:prstTxWarp>
            </a:bodyPr>
            <a:lstStyle/>
            <a:p>
              <a:endParaRPr lang="en-US"/>
            </a:p>
          </p:txBody>
        </p:sp>
        <p:sp>
          <p:nvSpPr>
            <p:cNvPr id="28" name="Line 44"/>
            <p:cNvSpPr>
              <a:spLocks noChangeAspect="1" noChangeShapeType="1"/>
            </p:cNvSpPr>
            <p:nvPr/>
          </p:nvSpPr>
          <p:spPr bwMode="auto">
            <a:xfrm flipV="1">
              <a:off x="3435" y="1097"/>
              <a:ext cx="78" cy="0"/>
            </a:xfrm>
            <a:prstGeom prst="line">
              <a:avLst/>
            </a:prstGeom>
            <a:noFill/>
            <a:ln w="28575">
              <a:solidFill>
                <a:srgbClr val="063DE8"/>
              </a:solidFill>
              <a:round/>
              <a:headEnd/>
              <a:tailEnd/>
            </a:ln>
          </p:spPr>
          <p:txBody>
            <a:bodyPr wrap="none" anchor="ctr">
              <a:prstTxWarp prst="textNoShape">
                <a:avLst/>
              </a:prstTxWarp>
            </a:bodyPr>
            <a:lstStyle/>
            <a:p>
              <a:endParaRPr lang="en-US"/>
            </a:p>
          </p:txBody>
        </p:sp>
      </p:grpSp>
      <p:grpSp>
        <p:nvGrpSpPr>
          <p:cNvPr id="29" name="Group 41"/>
          <p:cNvGrpSpPr>
            <a:grpSpLocks noChangeAspect="1"/>
          </p:cNvGrpSpPr>
          <p:nvPr/>
        </p:nvGrpSpPr>
        <p:grpSpPr bwMode="auto">
          <a:xfrm rot="12178521" flipH="1" flipV="1">
            <a:off x="4581855" y="5065066"/>
            <a:ext cx="609645" cy="174394"/>
            <a:chOff x="3433" y="1097"/>
            <a:chExt cx="636" cy="175"/>
          </a:xfrm>
        </p:grpSpPr>
        <p:sp>
          <p:nvSpPr>
            <p:cNvPr id="30" name="Freeform 42"/>
            <p:cNvSpPr>
              <a:spLocks noChangeAspect="1"/>
            </p:cNvSpPr>
            <p:nvPr/>
          </p:nvSpPr>
          <p:spPr bwMode="auto">
            <a:xfrm>
              <a:off x="3458" y="1097"/>
              <a:ext cx="611" cy="175"/>
            </a:xfrm>
            <a:custGeom>
              <a:avLst/>
              <a:gdLst>
                <a:gd name="T0" fmla="*/ 1461 w 560"/>
                <a:gd name="T1" fmla="*/ 2178 h 136"/>
                <a:gd name="T2" fmla="*/ 1433 w 560"/>
                <a:gd name="T3" fmla="*/ 2078 h 136"/>
                <a:gd name="T4" fmla="*/ 1370 w 560"/>
                <a:gd name="T5" fmla="*/ 1992 h 136"/>
                <a:gd name="T6" fmla="*/ 767 w 560"/>
                <a:gd name="T7" fmla="*/ 268 h 136"/>
                <a:gd name="T8" fmla="*/ 681 w 560"/>
                <a:gd name="T9" fmla="*/ 109 h 136"/>
                <a:gd name="T10" fmla="*/ 603 w 560"/>
                <a:gd name="T11" fmla="*/ 126 h 136"/>
                <a:gd name="T12" fmla="*/ 626 w 560"/>
                <a:gd name="T13" fmla="*/ 972 h 136"/>
                <a:gd name="T14" fmla="*/ 793 w 560"/>
                <a:gd name="T15" fmla="*/ 1340 h 136"/>
                <a:gd name="T16" fmla="*/ 819 w 560"/>
                <a:gd name="T17" fmla="*/ 1566 h 136"/>
                <a:gd name="T18" fmla="*/ 578 w 560"/>
                <a:gd name="T19" fmla="*/ 1808 h 136"/>
                <a:gd name="T20" fmla="*/ 384 w 560"/>
                <a:gd name="T21" fmla="*/ 1610 h 136"/>
                <a:gd name="T22" fmla="*/ 265 w 560"/>
                <a:gd name="T23" fmla="*/ 1426 h 136"/>
                <a:gd name="T24" fmla="*/ 134 w 560"/>
                <a:gd name="T25" fmla="*/ 1092 h 136"/>
                <a:gd name="T26" fmla="*/ 0 w 560"/>
                <a:gd name="T27" fmla="*/ 444 h 1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60"/>
                <a:gd name="T43" fmla="*/ 0 h 136"/>
                <a:gd name="T44" fmla="*/ 560 w 560"/>
                <a:gd name="T45" fmla="*/ 136 h 1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60" h="136">
                  <a:moveTo>
                    <a:pt x="560" y="136"/>
                  </a:moveTo>
                  <a:cubicBezTo>
                    <a:pt x="556" y="134"/>
                    <a:pt x="553" y="131"/>
                    <a:pt x="549" y="130"/>
                  </a:cubicBezTo>
                  <a:cubicBezTo>
                    <a:pt x="541" y="127"/>
                    <a:pt x="532" y="127"/>
                    <a:pt x="525" y="124"/>
                  </a:cubicBezTo>
                  <a:cubicBezTo>
                    <a:pt x="447" y="88"/>
                    <a:pt x="377" y="39"/>
                    <a:pt x="294" y="17"/>
                  </a:cubicBezTo>
                  <a:cubicBezTo>
                    <a:pt x="283" y="11"/>
                    <a:pt x="272" y="9"/>
                    <a:pt x="260" y="7"/>
                  </a:cubicBezTo>
                  <a:cubicBezTo>
                    <a:pt x="250" y="7"/>
                    <a:pt x="237" y="0"/>
                    <a:pt x="231" y="8"/>
                  </a:cubicBezTo>
                  <a:cubicBezTo>
                    <a:pt x="226" y="14"/>
                    <a:pt x="226" y="53"/>
                    <a:pt x="240" y="61"/>
                  </a:cubicBezTo>
                  <a:cubicBezTo>
                    <a:pt x="258" y="71"/>
                    <a:pt x="283" y="77"/>
                    <a:pt x="303" y="83"/>
                  </a:cubicBezTo>
                  <a:cubicBezTo>
                    <a:pt x="308" y="88"/>
                    <a:pt x="310" y="93"/>
                    <a:pt x="314" y="98"/>
                  </a:cubicBezTo>
                  <a:cubicBezTo>
                    <a:pt x="301" y="135"/>
                    <a:pt x="265" y="114"/>
                    <a:pt x="222" y="113"/>
                  </a:cubicBezTo>
                  <a:cubicBezTo>
                    <a:pt x="196" y="111"/>
                    <a:pt x="172" y="107"/>
                    <a:pt x="147" y="100"/>
                  </a:cubicBezTo>
                  <a:cubicBezTo>
                    <a:pt x="132" y="96"/>
                    <a:pt x="102" y="89"/>
                    <a:pt x="102" y="89"/>
                  </a:cubicBezTo>
                  <a:cubicBezTo>
                    <a:pt x="87" y="79"/>
                    <a:pt x="68" y="75"/>
                    <a:pt x="51" y="68"/>
                  </a:cubicBezTo>
                  <a:cubicBezTo>
                    <a:pt x="36" y="53"/>
                    <a:pt x="24" y="28"/>
                    <a:pt x="0" y="28"/>
                  </a:cubicBezTo>
                </a:path>
              </a:pathLst>
            </a:custGeom>
            <a:noFill/>
            <a:ln w="28575">
              <a:solidFill>
                <a:srgbClr val="063DE8"/>
              </a:solidFill>
              <a:round/>
              <a:headEnd/>
              <a:tailEnd/>
            </a:ln>
          </p:spPr>
          <p:txBody>
            <a:bodyPr wrap="none" anchor="ctr">
              <a:prstTxWarp prst="textNoShape">
                <a:avLst/>
              </a:prstTxWarp>
            </a:bodyPr>
            <a:lstStyle/>
            <a:p>
              <a:endParaRPr lang="en-US"/>
            </a:p>
          </p:txBody>
        </p:sp>
        <p:sp>
          <p:nvSpPr>
            <p:cNvPr id="31" name="Line 43"/>
            <p:cNvSpPr>
              <a:spLocks noChangeAspect="1" noChangeShapeType="1"/>
            </p:cNvSpPr>
            <p:nvPr/>
          </p:nvSpPr>
          <p:spPr bwMode="auto">
            <a:xfrm>
              <a:off x="3433" y="1097"/>
              <a:ext cx="20" cy="84"/>
            </a:xfrm>
            <a:prstGeom prst="line">
              <a:avLst/>
            </a:prstGeom>
            <a:noFill/>
            <a:ln w="28575">
              <a:solidFill>
                <a:srgbClr val="063DE8"/>
              </a:solidFill>
              <a:round/>
              <a:headEnd/>
              <a:tailEnd/>
            </a:ln>
          </p:spPr>
          <p:txBody>
            <a:bodyPr wrap="none" anchor="ctr">
              <a:prstTxWarp prst="textNoShape">
                <a:avLst/>
              </a:prstTxWarp>
            </a:bodyPr>
            <a:lstStyle/>
            <a:p>
              <a:endParaRPr lang="en-US"/>
            </a:p>
          </p:txBody>
        </p:sp>
        <p:sp>
          <p:nvSpPr>
            <p:cNvPr id="32" name="Line 44"/>
            <p:cNvSpPr>
              <a:spLocks noChangeAspect="1" noChangeShapeType="1"/>
            </p:cNvSpPr>
            <p:nvPr/>
          </p:nvSpPr>
          <p:spPr bwMode="auto">
            <a:xfrm flipV="1">
              <a:off x="3435" y="1097"/>
              <a:ext cx="78" cy="0"/>
            </a:xfrm>
            <a:prstGeom prst="line">
              <a:avLst/>
            </a:prstGeom>
            <a:noFill/>
            <a:ln w="28575">
              <a:solidFill>
                <a:srgbClr val="063DE8"/>
              </a:solidFill>
              <a:round/>
              <a:headEnd/>
              <a:tailEnd/>
            </a:ln>
          </p:spPr>
          <p:txBody>
            <a:bodyPr wrap="none" anchor="ctr">
              <a:prstTxWarp prst="textNoShape">
                <a:avLst/>
              </a:prstTxWarp>
            </a:bodyPr>
            <a:lstStyle/>
            <a:p>
              <a:endParaRPr lang="en-US"/>
            </a:p>
          </p:txBody>
        </p:sp>
      </p:grpSp>
      <p:sp>
        <p:nvSpPr>
          <p:cNvPr id="33" name="TextBox 32"/>
          <p:cNvSpPr txBox="1"/>
          <p:nvPr/>
        </p:nvSpPr>
        <p:spPr>
          <a:xfrm>
            <a:off x="5091266" y="5193268"/>
            <a:ext cx="928534" cy="369332"/>
          </a:xfrm>
          <a:prstGeom prst="rect">
            <a:avLst/>
          </a:prstGeom>
          <a:noFill/>
        </p:spPr>
        <p:txBody>
          <a:bodyPr wrap="none" rtlCol="0">
            <a:spAutoFit/>
          </a:bodyPr>
          <a:lstStyle/>
          <a:p>
            <a:r>
              <a:rPr lang="en-US" dirty="0" smtClean="0"/>
              <a:t>Activity</a:t>
            </a:r>
            <a:endParaRPr lang="en-US" dirty="0"/>
          </a:p>
        </p:txBody>
      </p:sp>
      <p:sp>
        <p:nvSpPr>
          <p:cNvPr id="34" name="TextBox 33"/>
          <p:cNvSpPr txBox="1"/>
          <p:nvPr/>
        </p:nvSpPr>
        <p:spPr>
          <a:xfrm>
            <a:off x="6967123" y="5463421"/>
            <a:ext cx="1185315" cy="369332"/>
          </a:xfrm>
          <a:prstGeom prst="rect">
            <a:avLst/>
          </a:prstGeom>
          <a:noFill/>
        </p:spPr>
        <p:txBody>
          <a:bodyPr wrap="none" rtlCol="0">
            <a:spAutoFit/>
          </a:bodyPr>
          <a:lstStyle/>
          <a:p>
            <a:r>
              <a:rPr lang="en-US" dirty="0" err="1" smtClean="0"/>
              <a:t>Swimlane</a:t>
            </a:r>
            <a:endParaRPr lang="en-US" dirty="0"/>
          </a:p>
        </p:txBody>
      </p:sp>
      <p:sp>
        <p:nvSpPr>
          <p:cNvPr id="35" name="TextBox 34"/>
          <p:cNvSpPr txBox="1"/>
          <p:nvPr/>
        </p:nvSpPr>
        <p:spPr>
          <a:xfrm>
            <a:off x="5089800" y="1533354"/>
            <a:ext cx="1827093" cy="646331"/>
          </a:xfrm>
          <a:prstGeom prst="rect">
            <a:avLst/>
          </a:prstGeom>
          <a:noFill/>
        </p:spPr>
        <p:txBody>
          <a:bodyPr wrap="none" rtlCol="0">
            <a:spAutoFit/>
          </a:bodyPr>
          <a:lstStyle/>
          <a:p>
            <a:r>
              <a:rPr lang="en-US" dirty="0" smtClean="0"/>
              <a:t>Synchronization</a:t>
            </a:r>
            <a:br>
              <a:rPr lang="en-US" dirty="0" smtClean="0"/>
            </a:br>
            <a:r>
              <a:rPr lang="en-US" dirty="0" smtClean="0"/>
              <a:t>Fork</a:t>
            </a:r>
            <a:endParaRPr lang="en-US" dirty="0"/>
          </a:p>
        </p:txBody>
      </p:sp>
      <p:sp>
        <p:nvSpPr>
          <p:cNvPr id="36" name="TextBox 35"/>
          <p:cNvSpPr txBox="1"/>
          <p:nvPr/>
        </p:nvSpPr>
        <p:spPr>
          <a:xfrm>
            <a:off x="457200" y="5486400"/>
            <a:ext cx="1641796" cy="584775"/>
          </a:xfrm>
          <a:prstGeom prst="rect">
            <a:avLst/>
          </a:prstGeom>
          <a:noFill/>
        </p:spPr>
        <p:txBody>
          <a:bodyPr wrap="none" rtlCol="0">
            <a:spAutoFit/>
          </a:bodyPr>
          <a:lstStyle/>
          <a:p>
            <a:r>
              <a:rPr lang="en-US" sz="1600" dirty="0" smtClean="0"/>
              <a:t>Synchronization</a:t>
            </a:r>
            <a:br>
              <a:rPr lang="en-US" sz="1600" dirty="0" smtClean="0"/>
            </a:br>
            <a:r>
              <a:rPr lang="en-US" sz="1600" dirty="0" smtClean="0"/>
              <a:t>Join</a:t>
            </a:r>
            <a:endParaRPr lang="en-US" sz="1600" dirty="0"/>
          </a:p>
        </p:txBody>
      </p:sp>
      <p:sp>
        <p:nvSpPr>
          <p:cNvPr id="37" name="TextBox 36"/>
          <p:cNvSpPr txBox="1"/>
          <p:nvPr/>
        </p:nvSpPr>
        <p:spPr>
          <a:xfrm>
            <a:off x="827170" y="2769332"/>
            <a:ext cx="1429561" cy="369332"/>
          </a:xfrm>
          <a:prstGeom prst="rect">
            <a:avLst/>
          </a:prstGeom>
          <a:noFill/>
        </p:spPr>
        <p:txBody>
          <a:bodyPr wrap="none" rtlCol="0">
            <a:spAutoFit/>
          </a:bodyPr>
          <a:lstStyle/>
          <a:p>
            <a:r>
              <a:rPr lang="en-US" dirty="0" smtClean="0"/>
              <a:t>Signal Send</a:t>
            </a:r>
            <a:endParaRPr lang="en-US" dirty="0"/>
          </a:p>
        </p:txBody>
      </p:sp>
      <p:sp>
        <p:nvSpPr>
          <p:cNvPr id="38" name="TextBox 37"/>
          <p:cNvSpPr txBox="1"/>
          <p:nvPr/>
        </p:nvSpPr>
        <p:spPr>
          <a:xfrm>
            <a:off x="6415176" y="2167380"/>
            <a:ext cx="1711564" cy="369332"/>
          </a:xfrm>
          <a:prstGeom prst="rect">
            <a:avLst/>
          </a:prstGeom>
          <a:noFill/>
        </p:spPr>
        <p:txBody>
          <a:bodyPr wrap="none" rtlCol="0">
            <a:spAutoFit/>
          </a:bodyPr>
          <a:lstStyle/>
          <a:p>
            <a:r>
              <a:rPr lang="en-US" dirty="0" smtClean="0"/>
              <a:t>Event received</a:t>
            </a:r>
            <a:endParaRPr lang="en-US" dirty="0"/>
          </a:p>
        </p:txBody>
      </p:sp>
      <p:sp>
        <p:nvSpPr>
          <p:cNvPr id="39" name="TextBox 38"/>
          <p:cNvSpPr txBox="1"/>
          <p:nvPr/>
        </p:nvSpPr>
        <p:spPr>
          <a:xfrm>
            <a:off x="7421317" y="1770102"/>
            <a:ext cx="1185290" cy="369332"/>
          </a:xfrm>
          <a:prstGeom prst="rect">
            <a:avLst/>
          </a:prstGeom>
          <a:noFill/>
        </p:spPr>
        <p:txBody>
          <a:bodyPr wrap="none" rtlCol="0">
            <a:spAutoFit/>
          </a:bodyPr>
          <a:lstStyle/>
          <a:p>
            <a:r>
              <a:rPr lang="en-US" dirty="0" smtClean="0"/>
              <a:t>Actor role</a:t>
            </a:r>
            <a:endParaRPr lang="en-US" dirty="0"/>
          </a:p>
        </p:txBody>
      </p:sp>
    </p:spTree>
    <p:extLst>
      <p:ext uri="{BB962C8B-B14F-4D97-AF65-F5344CB8AC3E}">
        <p14:creationId xmlns:p14="http://schemas.microsoft.com/office/powerpoint/2010/main" val="2622906363"/>
      </p:ext>
    </p:extLst>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Title 1"/>
          <p:cNvSpPr>
            <a:spLocks noGrp="1"/>
          </p:cNvSpPr>
          <p:nvPr>
            <p:ph type="title"/>
          </p:nvPr>
        </p:nvSpPr>
        <p:spPr/>
        <p:txBody>
          <a:bodyPr/>
          <a:lstStyle/>
          <a:p>
            <a:r>
              <a:rPr lang="en-US" dirty="0" smtClean="0"/>
              <a:t>Activities on Transitions</a:t>
            </a:r>
          </a:p>
        </p:txBody>
      </p:sp>
      <p:sp>
        <p:nvSpPr>
          <p:cNvPr id="156675" name="Content Placeholder 2"/>
          <p:cNvSpPr>
            <a:spLocks noGrp="1"/>
          </p:cNvSpPr>
          <p:nvPr>
            <p:ph idx="1"/>
          </p:nvPr>
        </p:nvSpPr>
        <p:spPr>
          <a:xfrm>
            <a:off x="762000" y="1219200"/>
            <a:ext cx="7696200" cy="5105400"/>
          </a:xfrm>
        </p:spPr>
        <p:txBody>
          <a:bodyPr/>
          <a:lstStyle/>
          <a:p>
            <a:r>
              <a:rPr lang="en-US" dirty="0" smtClean="0"/>
              <a:t>You can associate an activity with a transition.</a:t>
            </a:r>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p:txBody>
      </p:sp>
      <p:sp>
        <p:nvSpPr>
          <p:cNvPr id="29" name="TextBox 28"/>
          <p:cNvSpPr txBox="1"/>
          <p:nvPr/>
        </p:nvSpPr>
        <p:spPr>
          <a:xfrm>
            <a:off x="7384682" y="2636106"/>
            <a:ext cx="1225918" cy="430888"/>
          </a:xfrm>
          <a:prstGeom prst="rect">
            <a:avLst/>
          </a:prstGeom>
          <a:solidFill>
            <a:srgbClr val="CCFFCC"/>
          </a:solidFill>
          <a:ln>
            <a:solidFill>
              <a:schemeClr val="tx1"/>
            </a:solidFill>
          </a:ln>
        </p:spPr>
        <p:txBody>
          <a:bodyPr wrap="square" rtlCol="0">
            <a:spAutoFit/>
          </a:bodyPr>
          <a:lstStyle/>
          <a:p>
            <a:r>
              <a:rPr lang="en-US" sz="2200" i="1" dirty="0" smtClean="0"/>
              <a:t>activity </a:t>
            </a:r>
            <a:endParaRPr lang="en-US" sz="2200" dirty="0"/>
          </a:p>
        </p:txBody>
      </p:sp>
      <p:sp>
        <p:nvSpPr>
          <p:cNvPr id="30" name="Rectangle 29"/>
          <p:cNvSpPr/>
          <p:nvPr/>
        </p:nvSpPr>
        <p:spPr bwMode="auto">
          <a:xfrm>
            <a:off x="2766864" y="1962169"/>
            <a:ext cx="2550012" cy="490387"/>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smtClean="0">
                <a:ln>
                  <a:noFill/>
                </a:ln>
                <a:solidFill>
                  <a:schemeClr val="tx1"/>
                </a:solidFill>
                <a:effectLst/>
                <a:latin typeface="Arial" charset="0"/>
              </a:rPr>
              <a:t>Open</a:t>
            </a:r>
          </a:p>
        </p:txBody>
      </p:sp>
      <p:sp>
        <p:nvSpPr>
          <p:cNvPr id="31" name="Rectangle 30"/>
          <p:cNvSpPr/>
          <p:nvPr/>
        </p:nvSpPr>
        <p:spPr bwMode="auto">
          <a:xfrm>
            <a:off x="4728411" y="3335254"/>
            <a:ext cx="2550012" cy="490387"/>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smtClean="0">
                <a:ln>
                  <a:noFill/>
                </a:ln>
                <a:solidFill>
                  <a:schemeClr val="tx1"/>
                </a:solidFill>
                <a:effectLst/>
                <a:latin typeface="Arial" charset="0"/>
              </a:rPr>
              <a:t>Closing</a:t>
            </a:r>
          </a:p>
        </p:txBody>
      </p:sp>
      <p:cxnSp>
        <p:nvCxnSpPr>
          <p:cNvPr id="32" name="Shape 31"/>
          <p:cNvCxnSpPr>
            <a:stCxn id="30" idx="3"/>
            <a:endCxn id="31" idx="0"/>
          </p:cNvCxnSpPr>
          <p:nvPr/>
        </p:nvCxnSpPr>
        <p:spPr bwMode="auto">
          <a:xfrm>
            <a:off x="5316876" y="2207363"/>
            <a:ext cx="686541" cy="1127890"/>
          </a:xfrm>
          <a:prstGeom prst="bentConnector2">
            <a:avLst/>
          </a:prstGeom>
          <a:solidFill>
            <a:schemeClr val="accent1"/>
          </a:solidFill>
          <a:ln w="25400" cap="flat" cmpd="sng" algn="ctr">
            <a:solidFill>
              <a:schemeClr val="tx1"/>
            </a:solidFill>
            <a:prstDash val="solid"/>
            <a:round/>
            <a:headEnd type="none" w="med" len="med"/>
            <a:tailEnd type="arrow"/>
          </a:ln>
          <a:effectLst/>
        </p:spPr>
      </p:cxnSp>
      <p:sp>
        <p:nvSpPr>
          <p:cNvPr id="33" name="TextBox 32"/>
          <p:cNvSpPr txBox="1"/>
          <p:nvPr/>
        </p:nvSpPr>
        <p:spPr>
          <a:xfrm>
            <a:off x="6199571" y="2452556"/>
            <a:ext cx="1515180" cy="769441"/>
          </a:xfrm>
          <a:prstGeom prst="rect">
            <a:avLst/>
          </a:prstGeom>
          <a:noFill/>
        </p:spPr>
        <p:txBody>
          <a:bodyPr wrap="square" rtlCol="0">
            <a:spAutoFit/>
          </a:bodyPr>
          <a:lstStyle/>
          <a:p>
            <a:r>
              <a:rPr lang="en-US" sz="2200" dirty="0" smtClean="0"/>
              <a:t>Button pushed</a:t>
            </a:r>
            <a:endParaRPr lang="en-US" sz="2200" dirty="0"/>
          </a:p>
        </p:txBody>
      </p:sp>
      <p:sp>
        <p:nvSpPr>
          <p:cNvPr id="42" name="Rectangular Callout 3"/>
          <p:cNvSpPr>
            <a:spLocks noChangeArrowheads="1"/>
          </p:cNvSpPr>
          <p:nvPr/>
        </p:nvSpPr>
        <p:spPr bwMode="auto">
          <a:xfrm>
            <a:off x="838200" y="3276600"/>
            <a:ext cx="2971800" cy="1981200"/>
          </a:xfrm>
          <a:prstGeom prst="wedgeRectCallout">
            <a:avLst>
              <a:gd name="adj1" fmla="val 41088"/>
              <a:gd name="adj2" fmla="val 84014"/>
            </a:avLst>
          </a:prstGeom>
          <a:solidFill>
            <a:schemeClr val="accent1"/>
          </a:solidFill>
          <a:ln w="12700">
            <a:solidFill>
              <a:schemeClr val="tx1"/>
            </a:solidFill>
            <a:round/>
            <a:headEnd/>
            <a:tailEnd/>
          </a:ln>
        </p:spPr>
        <p:txBody>
          <a:bodyPr>
            <a:prstTxWarp prst="textNoShape">
              <a:avLst/>
            </a:prstTxWarp>
          </a:bodyPr>
          <a:lstStyle/>
          <a:p>
            <a:r>
              <a:rPr lang="en-US" sz="2400" dirty="0" smtClean="0"/>
              <a:t>It completes before </a:t>
            </a:r>
            <a:br>
              <a:rPr lang="en-US" sz="2400" dirty="0" smtClean="0"/>
            </a:br>
            <a:r>
              <a:rPr lang="en-US" sz="2400" dirty="0" smtClean="0"/>
              <a:t>any other activity is executed for this </a:t>
            </a:r>
            <a:br>
              <a:rPr lang="en-US" sz="2400" dirty="0" smtClean="0"/>
            </a:br>
            <a:r>
              <a:rPr lang="en-US" sz="2400" dirty="0" smtClean="0"/>
              <a:t>state machine.</a:t>
            </a:r>
            <a:endParaRPr lang="en-US" sz="2200" dirty="0"/>
          </a:p>
        </p:txBody>
      </p:sp>
    </p:spTree>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Title 1"/>
          <p:cNvSpPr>
            <a:spLocks noGrp="1"/>
          </p:cNvSpPr>
          <p:nvPr>
            <p:ph type="title"/>
          </p:nvPr>
        </p:nvSpPr>
        <p:spPr/>
        <p:txBody>
          <a:bodyPr/>
          <a:lstStyle/>
          <a:p>
            <a:r>
              <a:rPr lang="en-US" dirty="0" smtClean="0"/>
              <a:t>Activities on Entry</a:t>
            </a:r>
          </a:p>
        </p:txBody>
      </p:sp>
      <p:sp>
        <p:nvSpPr>
          <p:cNvPr id="156675" name="Content Placeholder 2"/>
          <p:cNvSpPr>
            <a:spLocks noGrp="1"/>
          </p:cNvSpPr>
          <p:nvPr>
            <p:ph idx="1"/>
          </p:nvPr>
        </p:nvSpPr>
        <p:spPr/>
        <p:txBody>
          <a:bodyPr/>
          <a:lstStyle/>
          <a:p>
            <a:r>
              <a:rPr lang="en-US" dirty="0" smtClean="0"/>
              <a:t>You can associate an activity with entry to a state.</a:t>
            </a:r>
          </a:p>
          <a:p>
            <a:endParaRPr lang="en-US" dirty="0" smtClean="0"/>
          </a:p>
        </p:txBody>
      </p:sp>
      <p:sp>
        <p:nvSpPr>
          <p:cNvPr id="156676" name="Rectangular Callout 3"/>
          <p:cNvSpPr>
            <a:spLocks noChangeArrowheads="1"/>
          </p:cNvSpPr>
          <p:nvPr/>
        </p:nvSpPr>
        <p:spPr bwMode="auto">
          <a:xfrm>
            <a:off x="838200" y="3276600"/>
            <a:ext cx="3505200" cy="1981200"/>
          </a:xfrm>
          <a:prstGeom prst="wedgeRectCallout">
            <a:avLst>
              <a:gd name="adj1" fmla="val 41088"/>
              <a:gd name="adj2" fmla="val 84014"/>
            </a:avLst>
          </a:prstGeom>
          <a:solidFill>
            <a:schemeClr val="accent1"/>
          </a:solidFill>
          <a:ln w="12700">
            <a:solidFill>
              <a:schemeClr val="tx1"/>
            </a:solidFill>
            <a:round/>
            <a:headEnd/>
            <a:tailEnd/>
          </a:ln>
        </p:spPr>
        <p:txBody>
          <a:bodyPr>
            <a:prstTxWarp prst="textNoShape">
              <a:avLst/>
            </a:prstTxWarp>
          </a:bodyPr>
          <a:lstStyle/>
          <a:p>
            <a:r>
              <a:rPr lang="en-US" sz="2200" dirty="0" smtClean="0"/>
              <a:t>The </a:t>
            </a:r>
            <a:r>
              <a:rPr lang="en-US" sz="2200" dirty="0"/>
              <a:t>activity executes on entry to the state</a:t>
            </a:r>
            <a:r>
              <a:rPr lang="en-US" sz="2200" dirty="0" smtClean="0"/>
              <a:t>.</a:t>
            </a:r>
          </a:p>
          <a:p>
            <a:endParaRPr lang="en-US" sz="2200" dirty="0" smtClean="0"/>
          </a:p>
          <a:p>
            <a:r>
              <a:rPr lang="en-US" sz="2200" dirty="0" smtClean="0"/>
              <a:t>After the transition activity, if any.</a:t>
            </a:r>
            <a:endParaRPr lang="en-US" sz="2200" dirty="0"/>
          </a:p>
        </p:txBody>
      </p:sp>
      <p:grpSp>
        <p:nvGrpSpPr>
          <p:cNvPr id="28" name="Group 27"/>
          <p:cNvGrpSpPr>
            <a:grpSpLocks noChangeAspect="1"/>
          </p:cNvGrpSpPr>
          <p:nvPr/>
        </p:nvGrpSpPr>
        <p:grpSpPr>
          <a:xfrm>
            <a:off x="2766864" y="1962169"/>
            <a:ext cx="5843736" cy="2791249"/>
            <a:chOff x="963529" y="1962170"/>
            <a:chExt cx="3303671" cy="1577991"/>
          </a:xfrm>
        </p:grpSpPr>
        <p:sp>
          <p:nvSpPr>
            <p:cNvPr id="5" name="TextBox 4"/>
            <p:cNvSpPr txBox="1"/>
            <p:nvPr/>
          </p:nvSpPr>
          <p:spPr>
            <a:xfrm>
              <a:off x="3574145" y="2343170"/>
              <a:ext cx="693055" cy="243596"/>
            </a:xfrm>
            <a:prstGeom prst="rect">
              <a:avLst/>
            </a:prstGeom>
            <a:solidFill>
              <a:srgbClr val="CCFFCC"/>
            </a:solidFill>
            <a:ln>
              <a:solidFill>
                <a:schemeClr val="tx1"/>
              </a:solidFill>
            </a:ln>
          </p:spPr>
          <p:txBody>
            <a:bodyPr wrap="square" rtlCol="0">
              <a:spAutoFit/>
            </a:bodyPr>
            <a:lstStyle/>
            <a:p>
              <a:r>
                <a:rPr lang="en-US" sz="2200" i="1" dirty="0" smtClean="0"/>
                <a:t>activity </a:t>
              </a:r>
              <a:endParaRPr lang="en-US" sz="2200" dirty="0"/>
            </a:p>
          </p:txBody>
        </p:sp>
        <p:sp>
          <p:nvSpPr>
            <p:cNvPr id="12" name="Rectangle 11"/>
            <p:cNvSpPr/>
            <p:nvPr/>
          </p:nvSpPr>
          <p:spPr bwMode="auto">
            <a:xfrm>
              <a:off x="963529" y="1962170"/>
              <a:ext cx="1441612" cy="277233"/>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smtClean="0">
                  <a:ln>
                    <a:noFill/>
                  </a:ln>
                  <a:solidFill>
                    <a:schemeClr val="tx1"/>
                  </a:solidFill>
                  <a:effectLst/>
                  <a:latin typeface="Arial" charset="0"/>
                </a:rPr>
                <a:t>Open</a:t>
              </a:r>
            </a:p>
          </p:txBody>
        </p:sp>
        <p:sp>
          <p:nvSpPr>
            <p:cNvPr id="13" name="Rectangle 12"/>
            <p:cNvSpPr/>
            <p:nvPr/>
          </p:nvSpPr>
          <p:spPr bwMode="auto">
            <a:xfrm>
              <a:off x="2072461" y="2738423"/>
              <a:ext cx="1441612" cy="277233"/>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smtClean="0">
                  <a:ln>
                    <a:noFill/>
                  </a:ln>
                  <a:solidFill>
                    <a:schemeClr val="tx1"/>
                  </a:solidFill>
                  <a:effectLst/>
                  <a:latin typeface="Arial" charset="0"/>
                </a:rPr>
                <a:t>Closing</a:t>
              </a:r>
            </a:p>
          </p:txBody>
        </p:sp>
        <p:cxnSp>
          <p:nvCxnSpPr>
            <p:cNvPr id="16" name="Shape 15"/>
            <p:cNvCxnSpPr>
              <a:stCxn id="12" idx="3"/>
              <a:endCxn id="13" idx="0"/>
            </p:cNvCxnSpPr>
            <p:nvPr/>
          </p:nvCxnSpPr>
          <p:spPr bwMode="auto">
            <a:xfrm>
              <a:off x="2405141" y="2100787"/>
              <a:ext cx="388126" cy="637636"/>
            </a:xfrm>
            <a:prstGeom prst="bentConnector2">
              <a:avLst/>
            </a:prstGeom>
            <a:solidFill>
              <a:schemeClr val="accent1"/>
            </a:solidFill>
            <a:ln w="25400" cap="flat" cmpd="sng" algn="ctr">
              <a:solidFill>
                <a:schemeClr val="tx1"/>
              </a:solidFill>
              <a:prstDash val="solid"/>
              <a:round/>
              <a:headEnd type="none" w="med" len="med"/>
              <a:tailEnd type="arrow"/>
            </a:ln>
            <a:effectLst/>
          </p:spPr>
        </p:cxnSp>
        <p:sp>
          <p:nvSpPr>
            <p:cNvPr id="8" name="TextBox 7"/>
            <p:cNvSpPr txBox="1"/>
            <p:nvPr/>
          </p:nvSpPr>
          <p:spPr>
            <a:xfrm>
              <a:off x="2904160" y="2239403"/>
              <a:ext cx="856585" cy="434992"/>
            </a:xfrm>
            <a:prstGeom prst="rect">
              <a:avLst/>
            </a:prstGeom>
            <a:noFill/>
          </p:spPr>
          <p:txBody>
            <a:bodyPr wrap="square" rtlCol="0">
              <a:spAutoFit/>
            </a:bodyPr>
            <a:lstStyle/>
            <a:p>
              <a:r>
                <a:rPr lang="en-US" sz="2200" dirty="0" smtClean="0"/>
                <a:t>Button pushed</a:t>
              </a:r>
              <a:endParaRPr lang="en-US" sz="2200" dirty="0"/>
            </a:p>
          </p:txBody>
        </p:sp>
        <p:sp>
          <p:nvSpPr>
            <p:cNvPr id="24" name="TextBox 23"/>
            <p:cNvSpPr txBox="1"/>
            <p:nvPr/>
          </p:nvSpPr>
          <p:spPr>
            <a:xfrm>
              <a:off x="2812145" y="3105169"/>
              <a:ext cx="693055" cy="434992"/>
            </a:xfrm>
            <a:prstGeom prst="rect">
              <a:avLst/>
            </a:prstGeom>
            <a:solidFill>
              <a:srgbClr val="CCFFCC"/>
            </a:solidFill>
            <a:ln>
              <a:solidFill>
                <a:schemeClr val="tx1"/>
              </a:solidFill>
            </a:ln>
          </p:spPr>
          <p:txBody>
            <a:bodyPr wrap="square" rtlCol="0">
              <a:spAutoFit/>
            </a:bodyPr>
            <a:lstStyle/>
            <a:p>
              <a:r>
                <a:rPr lang="en-US" sz="2200" i="1" dirty="0" smtClean="0"/>
                <a:t>entry/</a:t>
              </a:r>
            </a:p>
            <a:p>
              <a:r>
                <a:rPr lang="en-US" sz="2200" i="1" dirty="0" smtClean="0"/>
                <a:t>activity </a:t>
              </a:r>
              <a:endParaRPr lang="en-US" sz="2200" dirty="0"/>
            </a:p>
          </p:txBody>
        </p:sp>
      </p:grpSp>
    </p:spTree>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Title 1"/>
          <p:cNvSpPr>
            <a:spLocks noGrp="1"/>
          </p:cNvSpPr>
          <p:nvPr>
            <p:ph type="title"/>
          </p:nvPr>
        </p:nvSpPr>
        <p:spPr/>
        <p:txBody>
          <a:bodyPr/>
          <a:lstStyle/>
          <a:p>
            <a:r>
              <a:rPr lang="en-US" smtClean="0"/>
              <a:t>Event Data</a:t>
            </a:r>
          </a:p>
        </p:txBody>
      </p:sp>
      <p:sp>
        <p:nvSpPr>
          <p:cNvPr id="157699" name="Content Placeholder 2"/>
          <p:cNvSpPr>
            <a:spLocks noGrp="1"/>
          </p:cNvSpPr>
          <p:nvPr>
            <p:ph idx="1"/>
          </p:nvPr>
        </p:nvSpPr>
        <p:spPr/>
        <p:txBody>
          <a:bodyPr/>
          <a:lstStyle/>
          <a:p>
            <a:pPr marL="0" indent="0"/>
            <a:r>
              <a:rPr lang="en-US" dirty="0" smtClean="0"/>
              <a:t>Activities are handed </a:t>
            </a:r>
            <a:r>
              <a:rPr lang="en-US" i="1" dirty="0" smtClean="0"/>
              <a:t>parameters </a:t>
            </a:r>
            <a:r>
              <a:rPr lang="en-US" dirty="0" smtClean="0"/>
              <a:t>with the event.</a:t>
            </a:r>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r>
              <a:rPr lang="en-US" dirty="0" smtClean="0"/>
              <a:t>When the activity terminates, only object data remains.</a:t>
            </a:r>
          </a:p>
        </p:txBody>
      </p:sp>
      <p:sp>
        <p:nvSpPr>
          <p:cNvPr id="157700" name="Rectangular Callout 3"/>
          <p:cNvSpPr>
            <a:spLocks noChangeArrowheads="1"/>
          </p:cNvSpPr>
          <p:nvPr/>
        </p:nvSpPr>
        <p:spPr bwMode="auto">
          <a:xfrm>
            <a:off x="5562600" y="2362200"/>
            <a:ext cx="2971800" cy="1828800"/>
          </a:xfrm>
          <a:prstGeom prst="wedgeRectCallout">
            <a:avLst>
              <a:gd name="adj1" fmla="val 41088"/>
              <a:gd name="adj2" fmla="val 84014"/>
            </a:avLst>
          </a:prstGeom>
          <a:solidFill>
            <a:schemeClr val="accent1"/>
          </a:solidFill>
          <a:ln w="12700">
            <a:solidFill>
              <a:schemeClr val="tx1"/>
            </a:solidFill>
            <a:round/>
            <a:headEnd/>
            <a:tailEnd/>
          </a:ln>
        </p:spPr>
        <p:txBody>
          <a:bodyPr>
            <a:prstTxWarp prst="textNoShape">
              <a:avLst/>
            </a:prstTxWarp>
          </a:bodyPr>
          <a:lstStyle/>
          <a:p>
            <a:r>
              <a:rPr lang="en-US" sz="2200" dirty="0"/>
              <a:t>You</a:t>
            </a:r>
            <a:r>
              <a:rPr lang="en-US" sz="2200" dirty="0" smtClean="0"/>
              <a:t> can think </a:t>
            </a:r>
            <a:r>
              <a:rPr lang="en-US" sz="2200" dirty="0"/>
              <a:t>of an activity as a</a:t>
            </a:r>
            <a:r>
              <a:rPr lang="en-US" sz="2200" dirty="0" smtClean="0"/>
              <a:t> routine with </a:t>
            </a:r>
            <a:r>
              <a:rPr lang="en-US" sz="2200" dirty="0"/>
              <a:t>input parameters and side-effects</a:t>
            </a:r>
            <a:r>
              <a:rPr lang="en-US" sz="2200" dirty="0" smtClean="0"/>
              <a:t> </a:t>
            </a:r>
          </a:p>
          <a:p>
            <a:pPr algn="ctr"/>
            <a:r>
              <a:rPr lang="en-US" sz="2200" i="1" dirty="0" smtClean="0"/>
              <a:t>only</a:t>
            </a:r>
            <a:endParaRPr lang="en-US" sz="2200" i="1" dirty="0"/>
          </a:p>
        </p:txBody>
      </p:sp>
      <p:sp>
        <p:nvSpPr>
          <p:cNvPr id="5" name="Rectangle 4"/>
          <p:cNvSpPr/>
          <p:nvPr/>
        </p:nvSpPr>
        <p:spPr bwMode="auto">
          <a:xfrm>
            <a:off x="1660214" y="2286000"/>
            <a:ext cx="1782902" cy="342866"/>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At floor</a:t>
            </a:r>
          </a:p>
        </p:txBody>
      </p:sp>
      <p:sp>
        <p:nvSpPr>
          <p:cNvPr id="6" name="Rectangle 5"/>
          <p:cNvSpPr/>
          <p:nvPr/>
        </p:nvSpPr>
        <p:spPr bwMode="auto">
          <a:xfrm>
            <a:off x="3031677" y="3246024"/>
            <a:ext cx="1782902" cy="342866"/>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Moving</a:t>
            </a:r>
          </a:p>
        </p:txBody>
      </p:sp>
      <p:sp>
        <p:nvSpPr>
          <p:cNvPr id="7" name="Rectangle 6"/>
          <p:cNvSpPr/>
          <p:nvPr/>
        </p:nvSpPr>
        <p:spPr bwMode="auto">
          <a:xfrm>
            <a:off x="1722298" y="4411766"/>
            <a:ext cx="1782903" cy="495267"/>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Checking</a:t>
            </a:r>
            <a:r>
              <a:rPr kumimoji="0" lang="en-US" sz="1600" b="0" i="0" u="none" strike="noStrike" cap="none" normalizeH="0" dirty="0" smtClean="0">
                <a:ln>
                  <a:noFill/>
                </a:ln>
                <a:solidFill>
                  <a:schemeClr val="tx1"/>
                </a:solidFill>
                <a:effectLst/>
                <a:latin typeface="Arial" charset="0"/>
              </a:rPr>
              <a:t> requests</a:t>
            </a:r>
            <a:endParaRPr kumimoji="0" lang="en-US" sz="1600" b="0" i="0" u="none" strike="noStrike" cap="none" normalizeH="0" baseline="0" dirty="0" smtClean="0">
              <a:ln>
                <a:noFill/>
              </a:ln>
              <a:solidFill>
                <a:schemeClr val="tx1"/>
              </a:solidFill>
              <a:effectLst/>
              <a:latin typeface="Arial" charset="0"/>
            </a:endParaRPr>
          </a:p>
        </p:txBody>
      </p:sp>
      <p:cxnSp>
        <p:nvCxnSpPr>
          <p:cNvPr id="8" name="Shape 7"/>
          <p:cNvCxnSpPr>
            <a:stCxn id="5" idx="3"/>
            <a:endCxn id="6" idx="0"/>
          </p:cNvCxnSpPr>
          <p:nvPr/>
        </p:nvCxnSpPr>
        <p:spPr bwMode="auto">
          <a:xfrm>
            <a:off x="3443116" y="2457433"/>
            <a:ext cx="480012" cy="788591"/>
          </a:xfrm>
          <a:prstGeom prst="bentConnector2">
            <a:avLst/>
          </a:prstGeom>
          <a:solidFill>
            <a:schemeClr val="accent1"/>
          </a:solidFill>
          <a:ln w="12700" cap="flat" cmpd="sng" algn="ctr">
            <a:solidFill>
              <a:schemeClr val="tx1"/>
            </a:solidFill>
            <a:prstDash val="solid"/>
            <a:round/>
            <a:headEnd type="none" w="med" len="med"/>
            <a:tailEnd type="arrow"/>
          </a:ln>
          <a:effectLst/>
        </p:spPr>
      </p:cxnSp>
      <p:cxnSp>
        <p:nvCxnSpPr>
          <p:cNvPr id="9" name="Shape 8"/>
          <p:cNvCxnSpPr>
            <a:stCxn id="6" idx="2"/>
            <a:endCxn id="7" idx="3"/>
          </p:cNvCxnSpPr>
          <p:nvPr/>
        </p:nvCxnSpPr>
        <p:spPr bwMode="auto">
          <a:xfrm rot="5400000">
            <a:off x="3178908" y="3915181"/>
            <a:ext cx="1070510" cy="417928"/>
          </a:xfrm>
          <a:prstGeom prst="bentConnector2">
            <a:avLst/>
          </a:prstGeom>
          <a:solidFill>
            <a:schemeClr val="accent1"/>
          </a:solidFill>
          <a:ln w="12700" cap="flat" cmpd="sng" algn="ctr">
            <a:solidFill>
              <a:schemeClr val="tx1"/>
            </a:solidFill>
            <a:prstDash val="solid"/>
            <a:round/>
            <a:headEnd type="none" w="med" len="med"/>
            <a:tailEnd type="arrow"/>
          </a:ln>
          <a:effectLst/>
        </p:spPr>
      </p:cxnSp>
      <p:sp>
        <p:nvSpPr>
          <p:cNvPr id="10" name="TextBox 9"/>
          <p:cNvSpPr txBox="1"/>
          <p:nvPr/>
        </p:nvSpPr>
        <p:spPr>
          <a:xfrm>
            <a:off x="2590800" y="2667000"/>
            <a:ext cx="2438400" cy="584776"/>
          </a:xfrm>
          <a:prstGeom prst="rect">
            <a:avLst/>
          </a:prstGeom>
          <a:noFill/>
        </p:spPr>
        <p:txBody>
          <a:bodyPr wrap="square" rtlCol="0">
            <a:spAutoFit/>
          </a:bodyPr>
          <a:lstStyle/>
          <a:p>
            <a:r>
              <a:rPr lang="en-US" sz="1600" dirty="0" smtClean="0"/>
              <a:t>Floor Request(</a:t>
            </a:r>
            <a:r>
              <a:rPr lang="en-US" sz="1600" dirty="0" err="1" smtClean="0"/>
              <a:t>floorNumber</a:t>
            </a:r>
            <a:r>
              <a:rPr lang="en-US" sz="1600" dirty="0" smtClean="0"/>
              <a:t>)</a:t>
            </a:r>
            <a:endParaRPr lang="en-US" sz="1600" dirty="0"/>
          </a:p>
        </p:txBody>
      </p:sp>
      <p:sp>
        <p:nvSpPr>
          <p:cNvPr id="11" name="TextBox 10"/>
          <p:cNvSpPr txBox="1"/>
          <p:nvPr/>
        </p:nvSpPr>
        <p:spPr>
          <a:xfrm>
            <a:off x="3429000" y="4766846"/>
            <a:ext cx="1528465" cy="338554"/>
          </a:xfrm>
          <a:prstGeom prst="rect">
            <a:avLst/>
          </a:prstGeom>
          <a:noFill/>
        </p:spPr>
        <p:txBody>
          <a:bodyPr wrap="square" rtlCol="0">
            <a:spAutoFit/>
          </a:bodyPr>
          <a:lstStyle/>
          <a:p>
            <a:r>
              <a:rPr lang="en-US" sz="1600" dirty="0" smtClean="0"/>
              <a:t>Arrived at floor</a:t>
            </a:r>
            <a:endParaRPr lang="en-US" sz="1600" dirty="0"/>
          </a:p>
        </p:txBody>
      </p:sp>
      <p:sp>
        <p:nvSpPr>
          <p:cNvPr id="12" name="TextBox 11"/>
          <p:cNvSpPr txBox="1"/>
          <p:nvPr/>
        </p:nvSpPr>
        <p:spPr>
          <a:xfrm>
            <a:off x="1053481" y="3657463"/>
            <a:ext cx="2811499" cy="584776"/>
          </a:xfrm>
          <a:prstGeom prst="rect">
            <a:avLst/>
          </a:prstGeom>
          <a:noFill/>
        </p:spPr>
        <p:txBody>
          <a:bodyPr wrap="square" rtlCol="0">
            <a:spAutoFit/>
          </a:bodyPr>
          <a:lstStyle/>
          <a:p>
            <a:r>
              <a:rPr lang="en-US" sz="1600" dirty="0" smtClean="0"/>
              <a:t>Floor Request(</a:t>
            </a:r>
            <a:br>
              <a:rPr lang="en-US" sz="1600" dirty="0" smtClean="0"/>
            </a:br>
            <a:r>
              <a:rPr lang="en-US" sz="1600" dirty="0" smtClean="0"/>
              <a:t>   </a:t>
            </a:r>
            <a:r>
              <a:rPr lang="en-US" sz="1600" dirty="0" err="1" smtClean="0"/>
              <a:t>SelectedRequest.Floor</a:t>
            </a:r>
            <a:r>
              <a:rPr lang="en-US" sz="1600" dirty="0" smtClean="0"/>
              <a:t>)</a:t>
            </a:r>
            <a:endParaRPr lang="en-US" sz="1600" dirty="0"/>
          </a:p>
        </p:txBody>
      </p:sp>
      <p:cxnSp>
        <p:nvCxnSpPr>
          <p:cNvPr id="13" name="Shape 12"/>
          <p:cNvCxnSpPr>
            <a:stCxn id="7" idx="0"/>
            <a:endCxn id="6" idx="1"/>
          </p:cNvCxnSpPr>
          <p:nvPr/>
        </p:nvCxnSpPr>
        <p:spPr bwMode="auto">
          <a:xfrm rot="5400000" flipH="1" flipV="1">
            <a:off x="2325559" y="3705648"/>
            <a:ext cx="994309" cy="417928"/>
          </a:xfrm>
          <a:prstGeom prst="bentConnector2">
            <a:avLst/>
          </a:prstGeom>
          <a:solidFill>
            <a:schemeClr val="accent1"/>
          </a:solidFill>
          <a:ln w="12700" cap="flat" cmpd="sng" algn="ctr">
            <a:solidFill>
              <a:schemeClr val="tx1"/>
            </a:solidFill>
            <a:prstDash val="solid"/>
            <a:round/>
            <a:headEnd type="none" w="med" len="med"/>
            <a:tailEnd type="arrow"/>
          </a:ln>
          <a:effectLst/>
        </p:spPr>
      </p:cxnSp>
      <p:cxnSp>
        <p:nvCxnSpPr>
          <p:cNvPr id="14" name="Elbow Connector 13"/>
          <p:cNvCxnSpPr>
            <a:stCxn id="7" idx="1"/>
            <a:endCxn id="5" idx="1"/>
          </p:cNvCxnSpPr>
          <p:nvPr/>
        </p:nvCxnSpPr>
        <p:spPr bwMode="auto">
          <a:xfrm rot="10800000">
            <a:off x="1660214" y="2457434"/>
            <a:ext cx="62084" cy="2201967"/>
          </a:xfrm>
          <a:prstGeom prst="bentConnector3">
            <a:avLst>
              <a:gd name="adj1" fmla="val 1273976"/>
            </a:avLst>
          </a:prstGeom>
          <a:solidFill>
            <a:schemeClr val="accent1"/>
          </a:solidFill>
          <a:ln w="12700" cap="flat" cmpd="sng" algn="ctr">
            <a:solidFill>
              <a:schemeClr val="tx1"/>
            </a:solidFill>
            <a:prstDash val="solid"/>
            <a:round/>
            <a:headEnd type="none" w="med" len="med"/>
            <a:tailEnd type="arrow"/>
          </a:ln>
          <a:effectLst/>
        </p:spPr>
      </p:cxnSp>
      <p:sp>
        <p:nvSpPr>
          <p:cNvPr id="15" name="TextBox 14"/>
          <p:cNvSpPr txBox="1"/>
          <p:nvPr/>
        </p:nvSpPr>
        <p:spPr>
          <a:xfrm>
            <a:off x="990600" y="2743200"/>
            <a:ext cx="1228762" cy="584776"/>
          </a:xfrm>
          <a:prstGeom prst="rect">
            <a:avLst/>
          </a:prstGeom>
          <a:noFill/>
        </p:spPr>
        <p:txBody>
          <a:bodyPr wrap="square" rtlCol="0">
            <a:spAutoFit/>
          </a:bodyPr>
          <a:lstStyle/>
          <a:p>
            <a:r>
              <a:rPr lang="en-US" sz="1600" dirty="0" smtClean="0"/>
              <a:t>No pending</a:t>
            </a:r>
          </a:p>
          <a:p>
            <a:r>
              <a:rPr lang="en-US" sz="1600" dirty="0" smtClean="0"/>
              <a:t>requests</a:t>
            </a:r>
            <a:endParaRPr lang="en-US" sz="16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77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7700" grpId="0" animBg="1"/>
    </p:bld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2"/>
          <p:cNvSpPr>
            <a:spLocks noGrp="1" noChangeArrowheads="1"/>
          </p:cNvSpPr>
          <p:nvPr>
            <p:ph type="title"/>
          </p:nvPr>
        </p:nvSpPr>
        <p:spPr/>
        <p:txBody>
          <a:bodyPr/>
          <a:lstStyle/>
          <a:p>
            <a:r>
              <a:rPr lang="en-US" dirty="0" smtClean="0"/>
              <a:t>Execution Sequence</a:t>
            </a:r>
            <a:endParaRPr lang="en-US" dirty="0"/>
          </a:p>
        </p:txBody>
      </p:sp>
      <p:sp>
        <p:nvSpPr>
          <p:cNvPr id="158723" name="Rectangle 3"/>
          <p:cNvSpPr>
            <a:spLocks noGrp="1" noChangeArrowheads="1"/>
          </p:cNvSpPr>
          <p:nvPr>
            <p:ph idx="1"/>
          </p:nvPr>
        </p:nvSpPr>
        <p:spPr/>
        <p:txBody>
          <a:bodyPr/>
          <a:lstStyle/>
          <a:p>
            <a:pPr lvl="1"/>
            <a:r>
              <a:rPr lang="en-US" dirty="0" smtClean="0"/>
              <a:t>An activity is executed on the transition</a:t>
            </a:r>
          </a:p>
          <a:p>
            <a:pPr lvl="1"/>
            <a:r>
              <a:rPr lang="en-US" dirty="0" smtClean="0"/>
              <a:t>Another activity is executed </a:t>
            </a:r>
            <a:br>
              <a:rPr lang="en-US" dirty="0" smtClean="0"/>
            </a:br>
            <a:r>
              <a:rPr lang="en-US" dirty="0" smtClean="0"/>
              <a:t>on entry to the state</a:t>
            </a:r>
          </a:p>
          <a:p>
            <a:pPr lvl="1"/>
            <a:endParaRPr lang="en-US" dirty="0" smtClean="0"/>
          </a:p>
          <a:p>
            <a:pPr lvl="1"/>
            <a:endParaRPr lang="en-US" dirty="0" smtClean="0"/>
          </a:p>
          <a:p>
            <a:pPr lvl="1"/>
            <a:endParaRPr lang="en-US" dirty="0" smtClean="0"/>
          </a:p>
          <a:p>
            <a:pPr lvl="1"/>
            <a:endParaRPr lang="en-US" dirty="0" smtClean="0"/>
          </a:p>
          <a:p>
            <a:pPr lvl="1"/>
            <a:endParaRPr lang="en-US" dirty="0" smtClean="0"/>
          </a:p>
          <a:p>
            <a:pPr lvl="1">
              <a:buNone/>
            </a:pPr>
            <a:endParaRPr lang="en-US" dirty="0" smtClean="0"/>
          </a:p>
          <a:p>
            <a:pPr lvl="1"/>
            <a:r>
              <a:rPr lang="en-US" dirty="0" smtClean="0"/>
              <a:t>Both activities must complete before accepting </a:t>
            </a:r>
            <a:br>
              <a:rPr lang="en-US" dirty="0" smtClean="0"/>
            </a:br>
            <a:r>
              <a:rPr lang="en-US" dirty="0" smtClean="0"/>
              <a:t>another event</a:t>
            </a:r>
          </a:p>
          <a:p>
            <a:pPr lvl="1"/>
            <a:r>
              <a:rPr lang="en-US" dirty="0" smtClean="0"/>
              <a:t>Both activities must complete before the instance </a:t>
            </a:r>
            <a:br>
              <a:rPr lang="en-US" dirty="0" smtClean="0"/>
            </a:br>
            <a:r>
              <a:rPr lang="en-US" dirty="0" smtClean="0"/>
              <a:t>may be considered to be in the next state</a:t>
            </a:r>
          </a:p>
          <a:p>
            <a:pPr lvl="1"/>
            <a:endParaRPr lang="en-US" dirty="0" smtClean="0"/>
          </a:p>
          <a:p>
            <a:endParaRPr lang="en-US" dirty="0" smtClean="0"/>
          </a:p>
          <a:p>
            <a:endParaRPr lang="en-US" dirty="0" smtClean="0"/>
          </a:p>
          <a:p>
            <a:endParaRPr lang="en-US" dirty="0"/>
          </a:p>
        </p:txBody>
      </p:sp>
      <p:sp>
        <p:nvSpPr>
          <p:cNvPr id="158725" name="Oval Callout 4"/>
          <p:cNvSpPr>
            <a:spLocks noChangeArrowheads="1"/>
          </p:cNvSpPr>
          <p:nvPr/>
        </p:nvSpPr>
        <p:spPr bwMode="auto">
          <a:xfrm>
            <a:off x="5181600" y="1729680"/>
            <a:ext cx="4343400" cy="1298377"/>
          </a:xfrm>
          <a:prstGeom prst="wedgeEllipseCallout">
            <a:avLst>
              <a:gd name="adj1" fmla="val 38579"/>
              <a:gd name="adj2" fmla="val 96683"/>
            </a:avLst>
          </a:prstGeom>
          <a:solidFill>
            <a:srgbClr val="CCFFCC"/>
          </a:solidFill>
          <a:ln w="12700">
            <a:solidFill>
              <a:schemeClr val="tx1"/>
            </a:solidFill>
            <a:round/>
            <a:headEnd/>
            <a:tailEnd/>
          </a:ln>
        </p:spPr>
        <p:txBody>
          <a:bodyPr lIns="0" tIns="0" rIns="0" bIns="0" anchor="ctr">
            <a:prstTxWarp prst="textNoShape">
              <a:avLst/>
            </a:prstTxWarp>
            <a:spAutoFit/>
          </a:bodyPr>
          <a:lstStyle/>
          <a:p>
            <a:pPr algn="ctr"/>
            <a:r>
              <a:rPr lang="en-US" sz="2000" b="1" dirty="0">
                <a:latin typeface="Comic Sans MS"/>
                <a:ea typeface="Comic Sans MS"/>
                <a:cs typeface="Comic Sans MS"/>
              </a:rPr>
              <a:t>This is commonly called </a:t>
            </a:r>
            <a:r>
              <a:rPr lang="en-US" sz="2000" b="1" i="1" dirty="0">
                <a:latin typeface="Comic Sans MS"/>
                <a:ea typeface="Comic Sans MS"/>
                <a:cs typeface="Comic Sans MS"/>
              </a:rPr>
              <a:t>run-to-completion</a:t>
            </a:r>
            <a:r>
              <a:rPr lang="en-US" sz="2000" b="1" dirty="0">
                <a:latin typeface="Comic Sans MS"/>
                <a:ea typeface="Comic Sans MS"/>
                <a:cs typeface="Comic Sans MS"/>
              </a:rPr>
              <a:t> semantics</a:t>
            </a:r>
          </a:p>
        </p:txBody>
      </p:sp>
      <p:sp>
        <p:nvSpPr>
          <p:cNvPr id="7" name="Rectangle 6"/>
          <p:cNvSpPr/>
          <p:nvPr/>
        </p:nvSpPr>
        <p:spPr bwMode="auto">
          <a:xfrm>
            <a:off x="1136346" y="2590800"/>
            <a:ext cx="2550012" cy="490387"/>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smtClean="0">
                <a:ln>
                  <a:noFill/>
                </a:ln>
                <a:solidFill>
                  <a:schemeClr val="tx1"/>
                </a:solidFill>
                <a:effectLst/>
                <a:latin typeface="Arial" charset="0"/>
              </a:rPr>
              <a:t>Open</a:t>
            </a:r>
          </a:p>
        </p:txBody>
      </p:sp>
      <p:grpSp>
        <p:nvGrpSpPr>
          <p:cNvPr id="13" name="Group 12"/>
          <p:cNvGrpSpPr/>
          <p:nvPr/>
        </p:nvGrpSpPr>
        <p:grpSpPr>
          <a:xfrm>
            <a:off x="2736547" y="2835994"/>
            <a:ext cx="3047999" cy="1127890"/>
            <a:chOff x="2736547" y="2835994"/>
            <a:chExt cx="3047999" cy="1127890"/>
          </a:xfrm>
        </p:grpSpPr>
        <p:sp>
          <p:nvSpPr>
            <p:cNvPr id="6" name="TextBox 5"/>
            <p:cNvSpPr txBox="1"/>
            <p:nvPr/>
          </p:nvSpPr>
          <p:spPr>
            <a:xfrm>
              <a:off x="4558628" y="3200400"/>
              <a:ext cx="1225918" cy="430888"/>
            </a:xfrm>
            <a:prstGeom prst="rect">
              <a:avLst/>
            </a:prstGeom>
            <a:solidFill>
              <a:srgbClr val="CCFFCC"/>
            </a:solidFill>
            <a:ln>
              <a:solidFill>
                <a:schemeClr val="tx1"/>
              </a:solidFill>
            </a:ln>
          </p:spPr>
          <p:txBody>
            <a:bodyPr wrap="square" rtlCol="0">
              <a:spAutoFit/>
            </a:bodyPr>
            <a:lstStyle/>
            <a:p>
              <a:r>
                <a:rPr lang="en-US" sz="2200" i="1" dirty="0" smtClean="0"/>
                <a:t>activity </a:t>
              </a:r>
              <a:endParaRPr lang="en-US" sz="2200" dirty="0"/>
            </a:p>
          </p:txBody>
        </p:sp>
        <p:cxnSp>
          <p:nvCxnSpPr>
            <p:cNvPr id="9" name="Shape 8"/>
            <p:cNvCxnSpPr>
              <a:stCxn id="7" idx="3"/>
              <a:endCxn id="8" idx="0"/>
            </p:cNvCxnSpPr>
            <p:nvPr/>
          </p:nvCxnSpPr>
          <p:spPr bwMode="auto">
            <a:xfrm>
              <a:off x="3686358" y="2835994"/>
              <a:ext cx="686541" cy="1127890"/>
            </a:xfrm>
            <a:prstGeom prst="bentConnector2">
              <a:avLst/>
            </a:prstGeom>
            <a:solidFill>
              <a:schemeClr val="accent1"/>
            </a:solidFill>
            <a:ln w="25400" cap="flat" cmpd="sng" algn="ctr">
              <a:solidFill>
                <a:schemeClr val="tx1"/>
              </a:solidFill>
              <a:prstDash val="solid"/>
              <a:round/>
              <a:headEnd type="none" w="med" len="med"/>
              <a:tailEnd type="arrow"/>
            </a:ln>
            <a:effectLst/>
          </p:spPr>
        </p:cxnSp>
        <p:sp>
          <p:nvSpPr>
            <p:cNvPr id="10" name="TextBox 9"/>
            <p:cNvSpPr txBox="1"/>
            <p:nvPr/>
          </p:nvSpPr>
          <p:spPr>
            <a:xfrm>
              <a:off x="2736547" y="3124201"/>
              <a:ext cx="1515180" cy="769441"/>
            </a:xfrm>
            <a:prstGeom prst="rect">
              <a:avLst/>
            </a:prstGeom>
            <a:noFill/>
          </p:spPr>
          <p:txBody>
            <a:bodyPr wrap="square" rtlCol="0">
              <a:spAutoFit/>
            </a:bodyPr>
            <a:lstStyle/>
            <a:p>
              <a:r>
                <a:rPr lang="en-US" sz="2200" dirty="0" smtClean="0"/>
                <a:t>Button pushed</a:t>
              </a:r>
              <a:endParaRPr lang="en-US" sz="2200" dirty="0"/>
            </a:p>
          </p:txBody>
        </p:sp>
      </p:grpSp>
      <p:grpSp>
        <p:nvGrpSpPr>
          <p:cNvPr id="14" name="Group 13"/>
          <p:cNvGrpSpPr/>
          <p:nvPr/>
        </p:nvGrpSpPr>
        <p:grpSpPr>
          <a:xfrm>
            <a:off x="3097893" y="3886200"/>
            <a:ext cx="4064907" cy="769441"/>
            <a:chOff x="3097893" y="3886200"/>
            <a:chExt cx="4064907" cy="769441"/>
          </a:xfrm>
        </p:grpSpPr>
        <p:sp>
          <p:nvSpPr>
            <p:cNvPr id="8" name="Rectangle 7"/>
            <p:cNvSpPr/>
            <p:nvPr/>
          </p:nvSpPr>
          <p:spPr bwMode="auto">
            <a:xfrm>
              <a:off x="3097893" y="3963885"/>
              <a:ext cx="2550012" cy="490387"/>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smtClean="0">
                  <a:ln>
                    <a:noFill/>
                  </a:ln>
                  <a:solidFill>
                    <a:schemeClr val="tx1"/>
                  </a:solidFill>
                  <a:effectLst/>
                  <a:latin typeface="Arial" charset="0"/>
                </a:rPr>
                <a:t>Closing</a:t>
              </a:r>
            </a:p>
          </p:txBody>
        </p:sp>
        <p:sp>
          <p:nvSpPr>
            <p:cNvPr id="12" name="TextBox 11"/>
            <p:cNvSpPr txBox="1"/>
            <p:nvPr/>
          </p:nvSpPr>
          <p:spPr>
            <a:xfrm>
              <a:off x="6089346" y="3886200"/>
              <a:ext cx="1073454" cy="769441"/>
            </a:xfrm>
            <a:prstGeom prst="rect">
              <a:avLst/>
            </a:prstGeom>
            <a:solidFill>
              <a:srgbClr val="CCFFCC"/>
            </a:solidFill>
            <a:ln>
              <a:solidFill>
                <a:schemeClr val="tx1"/>
              </a:solidFill>
            </a:ln>
          </p:spPr>
          <p:txBody>
            <a:bodyPr wrap="square" rtlCol="0">
              <a:spAutoFit/>
            </a:bodyPr>
            <a:lstStyle/>
            <a:p>
              <a:r>
                <a:rPr lang="en-US" sz="2200" i="1" dirty="0" smtClean="0"/>
                <a:t>entry/</a:t>
              </a:r>
            </a:p>
            <a:p>
              <a:r>
                <a:rPr lang="en-US" sz="2200" i="1" dirty="0" smtClean="0"/>
                <a:t>activity </a:t>
              </a:r>
              <a:endParaRPr lang="en-US" sz="2200" dirty="0"/>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87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725" grpId="0" animBg="1"/>
    </p:bld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2"/>
          <p:cNvSpPr>
            <a:spLocks noGrp="1" noChangeArrowheads="1"/>
          </p:cNvSpPr>
          <p:nvPr>
            <p:ph type="title"/>
          </p:nvPr>
        </p:nvSpPr>
        <p:spPr/>
        <p:txBody>
          <a:bodyPr/>
          <a:lstStyle/>
          <a:p>
            <a:r>
              <a:rPr lang="en-US" dirty="0" smtClean="0"/>
              <a:t>Event Dispatch</a:t>
            </a:r>
            <a:endParaRPr lang="en-US" dirty="0"/>
          </a:p>
        </p:txBody>
      </p:sp>
      <p:sp>
        <p:nvSpPr>
          <p:cNvPr id="139267" name="Rectangle 3"/>
          <p:cNvSpPr>
            <a:spLocks noGrp="1" noChangeArrowheads="1"/>
          </p:cNvSpPr>
          <p:nvPr>
            <p:ph type="body" idx="1"/>
          </p:nvPr>
        </p:nvSpPr>
        <p:spPr>
          <a:xfrm>
            <a:off x="838200" y="1295400"/>
            <a:ext cx="5486400" cy="1752600"/>
          </a:xfrm>
        </p:spPr>
        <p:txBody>
          <a:bodyPr/>
          <a:lstStyle/>
          <a:p>
            <a:pPr marL="0" indent="0"/>
            <a:r>
              <a:rPr lang="en-US" dirty="0"/>
              <a:t>Event delivery causes one of:</a:t>
            </a:r>
          </a:p>
          <a:p>
            <a:pPr lvl="1"/>
            <a:r>
              <a:rPr lang="en-US" dirty="0"/>
              <a:t>Transition</a:t>
            </a:r>
          </a:p>
          <a:p>
            <a:pPr lvl="1"/>
            <a:r>
              <a:rPr lang="en-US" dirty="0"/>
              <a:t>Ignore</a:t>
            </a:r>
            <a:endParaRPr lang="en-US" dirty="0" smtClean="0"/>
          </a:p>
          <a:p>
            <a:pPr lvl="1"/>
            <a:r>
              <a:rPr lang="en-US" dirty="0" smtClean="0"/>
              <a:t>Can’t Happen</a:t>
            </a:r>
          </a:p>
          <a:p>
            <a:pPr marL="0" indent="0"/>
            <a:endParaRPr lang="en-US" sz="1200" dirty="0" smtClean="0"/>
          </a:p>
          <a:p>
            <a:pPr marL="0" indent="0"/>
            <a:endParaRPr lang="en-US" dirty="0"/>
          </a:p>
        </p:txBody>
      </p:sp>
      <p:pic>
        <p:nvPicPr>
          <p:cNvPr id="30724" name="Picture 4" descr="StateModel"/>
          <p:cNvPicPr>
            <a:picLocks noChangeAspect="1" noChangeArrowheads="1"/>
          </p:cNvPicPr>
          <p:nvPr/>
        </p:nvPicPr>
        <p:blipFill>
          <a:blip r:embed="rId3"/>
          <a:srcRect/>
          <a:stretch>
            <a:fillRect/>
          </a:stretch>
        </p:blipFill>
        <p:spPr bwMode="auto">
          <a:xfrm>
            <a:off x="6094413" y="1066800"/>
            <a:ext cx="2897187" cy="4757738"/>
          </a:xfrm>
          <a:prstGeom prst="rect">
            <a:avLst/>
          </a:prstGeom>
          <a:noFill/>
          <a:ln w="9525">
            <a:noFill/>
            <a:miter lim="800000"/>
            <a:headEnd/>
            <a:tailEnd/>
          </a:ln>
        </p:spPr>
      </p:pic>
      <p:sp>
        <p:nvSpPr>
          <p:cNvPr id="5" name="Rectangle 3"/>
          <p:cNvSpPr txBox="1">
            <a:spLocks noChangeArrowheads="1"/>
          </p:cNvSpPr>
          <p:nvPr/>
        </p:nvSpPr>
        <p:spPr bwMode="auto">
          <a:xfrm>
            <a:off x="1066800" y="3048000"/>
            <a:ext cx="5486400" cy="5029200"/>
          </a:xfrm>
          <a:prstGeom prst="rect">
            <a:avLst/>
          </a:prstGeom>
          <a:noFill/>
          <a:ln w="12700">
            <a:noFill/>
            <a:miter lim="800000"/>
            <a:headEnd/>
            <a:tailEnd/>
          </a:ln>
        </p:spPr>
        <p:txBody>
          <a:bodyPr vert="horz" wrap="square" lIns="90488" tIns="44450" rIns="90488" bIns="44450" numCol="1" anchor="t" anchorCtr="0" compatLnSpc="1">
            <a:prstTxWarp prst="textNoShape">
              <a:avLst/>
            </a:prstTxWarp>
          </a:bodyPr>
          <a:lstStyle/>
          <a:p>
            <a:pPr marL="0" marR="0" lvl="0" indent="0" algn="l" defTabSz="914400" rtl="0" eaLnBrk="0" fontAlgn="base" latinLnBrk="0" hangingPunct="0">
              <a:lnSpc>
                <a:spcPct val="100000"/>
              </a:lnSpc>
              <a:spcBef>
                <a:spcPct val="20000"/>
              </a:spcBef>
              <a:spcAft>
                <a:spcPct val="0"/>
              </a:spcAft>
              <a:buClr>
                <a:schemeClr val="tx2"/>
              </a:buClr>
              <a:buSzPct val="100000"/>
              <a:buFont typeface="Symbol" charset="2"/>
              <a:buNone/>
              <a:tabLst>
                <a:tab pos="0" algn="l"/>
              </a:tabLst>
              <a:defRPr/>
            </a:pPr>
            <a:r>
              <a:rPr kumimoji="0" lang="en-US" sz="2000" b="0" i="0" u="none" strike="noStrike" kern="0" cap="none" spc="0" normalizeH="0" baseline="0" noProof="0" dirty="0" smtClean="0">
                <a:ln>
                  <a:noFill/>
                </a:ln>
                <a:solidFill>
                  <a:schemeClr val="tx1"/>
                </a:solidFill>
                <a:effectLst/>
                <a:uLnTx/>
                <a:uFillTx/>
                <a:latin typeface="+mn-lt"/>
                <a:ea typeface="ＭＳ Ｐゴシック" charset="-128"/>
                <a:cs typeface="ＭＳ Ｐゴシック" charset="-128"/>
              </a:rPr>
              <a:t>Transition:</a:t>
            </a:r>
          </a:p>
          <a:p>
            <a:pPr marL="539750" marR="0" lvl="1" indent="-360363" algn="l" defTabSz="914400" rtl="0" eaLnBrk="0" fontAlgn="base" latinLnBrk="0" hangingPunct="0">
              <a:lnSpc>
                <a:spcPct val="100000"/>
              </a:lnSpc>
              <a:spcBef>
                <a:spcPct val="20000"/>
              </a:spcBef>
              <a:spcAft>
                <a:spcPct val="0"/>
              </a:spcAft>
              <a:buClr>
                <a:schemeClr val="tx2"/>
              </a:buClr>
              <a:buSzPct val="65000"/>
              <a:buFont typeface="Monotype Sorts" charset="2"/>
              <a:buChar char="l"/>
              <a:tabLst/>
              <a:defRPr/>
            </a:pPr>
            <a:r>
              <a:rPr kumimoji="0" lang="en-US" sz="2000" b="0" i="0" u="none" strike="noStrike" kern="0" cap="none" spc="0" normalizeH="0" baseline="0" noProof="0" dirty="0" smtClean="0">
                <a:ln>
                  <a:noFill/>
                </a:ln>
                <a:solidFill>
                  <a:schemeClr val="tx1"/>
                </a:solidFill>
                <a:effectLst/>
                <a:uLnTx/>
                <a:uFillTx/>
                <a:latin typeface="+mn-lt"/>
                <a:ea typeface="ＭＳ Ｐゴシック" charset="-128"/>
              </a:rPr>
              <a:t>Execute activity on transition</a:t>
            </a:r>
          </a:p>
          <a:p>
            <a:pPr marL="539750" marR="0" lvl="1" indent="-360363" algn="l" defTabSz="914400" rtl="0" eaLnBrk="0" fontAlgn="base" latinLnBrk="0" hangingPunct="0">
              <a:lnSpc>
                <a:spcPct val="100000"/>
              </a:lnSpc>
              <a:spcBef>
                <a:spcPct val="20000"/>
              </a:spcBef>
              <a:spcAft>
                <a:spcPct val="0"/>
              </a:spcAft>
              <a:buClr>
                <a:schemeClr val="tx2"/>
              </a:buClr>
              <a:buSzPct val="65000"/>
              <a:buFont typeface="Monotype Sorts" charset="2"/>
              <a:buChar char="l"/>
              <a:tabLst/>
              <a:defRPr/>
            </a:pPr>
            <a:r>
              <a:rPr kumimoji="0" lang="en-US" sz="2000" b="0" i="0" u="none" strike="noStrike" kern="0" cap="none" spc="0" normalizeH="0" baseline="0" noProof="0" dirty="0" smtClean="0">
                <a:ln>
                  <a:noFill/>
                </a:ln>
                <a:solidFill>
                  <a:schemeClr val="tx1"/>
                </a:solidFill>
                <a:effectLst/>
                <a:uLnTx/>
                <a:uFillTx/>
                <a:latin typeface="+mn-lt"/>
                <a:ea typeface="ＭＳ Ｐゴシック" charset="-128"/>
              </a:rPr>
              <a:t>Execute activity within state</a:t>
            </a:r>
          </a:p>
          <a:p>
            <a:pPr marL="539750" marR="0" lvl="1" indent="-360363" algn="l" defTabSz="914400" rtl="0" eaLnBrk="0" fontAlgn="base" latinLnBrk="0" hangingPunct="0">
              <a:lnSpc>
                <a:spcPct val="100000"/>
              </a:lnSpc>
              <a:spcBef>
                <a:spcPct val="20000"/>
              </a:spcBef>
              <a:spcAft>
                <a:spcPct val="0"/>
              </a:spcAft>
              <a:buClr>
                <a:schemeClr val="tx2"/>
              </a:buClr>
              <a:buSzPct val="65000"/>
              <a:buFont typeface="Monotype Sorts" charset="2"/>
              <a:buChar char="l"/>
              <a:tabLst/>
              <a:defRPr/>
            </a:pPr>
            <a:r>
              <a:rPr kumimoji="0" lang="en-US" sz="2000" b="0" i="0" u="none" strike="noStrike" kern="0" cap="none" spc="0" normalizeH="0" baseline="0" noProof="0" dirty="0" smtClean="0">
                <a:ln>
                  <a:noFill/>
                </a:ln>
                <a:solidFill>
                  <a:schemeClr val="tx1"/>
                </a:solidFill>
                <a:effectLst/>
                <a:uLnTx/>
                <a:uFillTx/>
                <a:latin typeface="+mn-lt"/>
                <a:ea typeface="ＭＳ Ｐゴシック" charset="-128"/>
              </a:rPr>
              <a:t>Change current state</a:t>
            </a:r>
          </a:p>
          <a:p>
            <a:pPr marL="0" marR="0" lvl="0" indent="0" algn="l" defTabSz="914400" rtl="0" eaLnBrk="0" fontAlgn="base" latinLnBrk="0" hangingPunct="0">
              <a:lnSpc>
                <a:spcPct val="100000"/>
              </a:lnSpc>
              <a:spcBef>
                <a:spcPct val="20000"/>
              </a:spcBef>
              <a:spcAft>
                <a:spcPct val="0"/>
              </a:spcAft>
              <a:buClr>
                <a:schemeClr val="tx2"/>
              </a:buClr>
              <a:buSzPct val="100000"/>
              <a:buFont typeface="Symbol" charset="2"/>
              <a:buNone/>
              <a:tabLst>
                <a:tab pos="0" algn="l"/>
              </a:tabLst>
              <a:defRPr/>
            </a:pPr>
            <a:r>
              <a:rPr kumimoji="0" lang="en-US" sz="2000" b="0" i="0" u="none" strike="noStrike" kern="0" cap="none" spc="0" normalizeH="0" baseline="0" noProof="0" dirty="0" smtClean="0">
                <a:ln>
                  <a:noFill/>
                </a:ln>
                <a:solidFill>
                  <a:schemeClr val="tx1"/>
                </a:solidFill>
                <a:effectLst/>
                <a:uLnTx/>
                <a:uFillTx/>
                <a:latin typeface="+mn-lt"/>
                <a:ea typeface="ＭＳ Ｐゴシック" charset="-128"/>
                <a:cs typeface="ＭＳ Ｐゴシック" charset="-128"/>
              </a:rPr>
              <a:t>Ignore:</a:t>
            </a:r>
          </a:p>
          <a:p>
            <a:pPr marL="539750" marR="0" lvl="1" indent="-360363" algn="l" defTabSz="914400" rtl="0" eaLnBrk="0" fontAlgn="base" latinLnBrk="0" hangingPunct="0">
              <a:lnSpc>
                <a:spcPct val="100000"/>
              </a:lnSpc>
              <a:spcBef>
                <a:spcPct val="20000"/>
              </a:spcBef>
              <a:spcAft>
                <a:spcPct val="0"/>
              </a:spcAft>
              <a:buClr>
                <a:schemeClr val="tx2"/>
              </a:buClr>
              <a:buSzPct val="65000"/>
              <a:buFont typeface="Monotype Sorts" charset="2"/>
              <a:buChar char="l"/>
              <a:tabLst/>
              <a:defRPr/>
            </a:pPr>
            <a:r>
              <a:rPr kumimoji="0" lang="en-US" sz="2000" b="0" i="0" u="none" strike="noStrike" kern="0" cap="none" spc="0" normalizeH="0" baseline="0" noProof="0" dirty="0" smtClean="0">
                <a:ln>
                  <a:noFill/>
                </a:ln>
                <a:solidFill>
                  <a:schemeClr val="tx1"/>
                </a:solidFill>
                <a:effectLst/>
                <a:uLnTx/>
                <a:uFillTx/>
                <a:latin typeface="+mn-lt"/>
                <a:ea typeface="ＭＳ Ｐゴシック" charset="-128"/>
              </a:rPr>
              <a:t>Event is discarded, </a:t>
            </a:r>
            <a:br>
              <a:rPr kumimoji="0" lang="en-US" sz="2000" b="0" i="0" u="none" strike="noStrike" kern="0" cap="none" spc="0" normalizeH="0" baseline="0" noProof="0" dirty="0" smtClean="0">
                <a:ln>
                  <a:noFill/>
                </a:ln>
                <a:solidFill>
                  <a:schemeClr val="tx1"/>
                </a:solidFill>
                <a:effectLst/>
                <a:uLnTx/>
                <a:uFillTx/>
                <a:latin typeface="+mn-lt"/>
                <a:ea typeface="ＭＳ Ｐゴシック" charset="-128"/>
              </a:rPr>
            </a:br>
            <a:r>
              <a:rPr kumimoji="0" lang="en-US" sz="2000" b="0" i="0" u="none" strike="noStrike" kern="0" cap="none" spc="0" normalizeH="0" baseline="0" noProof="0" dirty="0" smtClean="0">
                <a:ln>
                  <a:noFill/>
                </a:ln>
                <a:solidFill>
                  <a:schemeClr val="tx1"/>
                </a:solidFill>
                <a:effectLst/>
                <a:uLnTx/>
                <a:uFillTx/>
                <a:latin typeface="+mn-lt"/>
                <a:ea typeface="ＭＳ Ｐゴシック" charset="-128"/>
              </a:rPr>
              <a:t>no state change, no actions</a:t>
            </a:r>
          </a:p>
          <a:p>
            <a:pPr marL="0" marR="0" lvl="0" indent="0" algn="l" defTabSz="914400" rtl="0" eaLnBrk="0" fontAlgn="base" latinLnBrk="0" hangingPunct="0">
              <a:lnSpc>
                <a:spcPct val="100000"/>
              </a:lnSpc>
              <a:spcBef>
                <a:spcPct val="20000"/>
              </a:spcBef>
              <a:spcAft>
                <a:spcPct val="0"/>
              </a:spcAft>
              <a:buClr>
                <a:schemeClr val="tx2"/>
              </a:buClr>
              <a:buSzPct val="100000"/>
              <a:buFont typeface="Symbol" charset="2"/>
              <a:buNone/>
              <a:tabLst>
                <a:tab pos="0" algn="l"/>
              </a:tabLst>
              <a:defRPr/>
            </a:pPr>
            <a:r>
              <a:rPr kumimoji="0" lang="en-US" sz="2000" b="0" i="0" u="none" strike="noStrike" kern="0" cap="none" spc="0" normalizeH="0" baseline="0" noProof="0" dirty="0" smtClean="0">
                <a:ln>
                  <a:noFill/>
                </a:ln>
                <a:solidFill>
                  <a:schemeClr val="tx1"/>
                </a:solidFill>
                <a:effectLst/>
                <a:uLnTx/>
                <a:uFillTx/>
                <a:latin typeface="+mn-lt"/>
                <a:ea typeface="ＭＳ Ｐゴシック" charset="-128"/>
                <a:cs typeface="ＭＳ Ｐゴシック" charset="-128"/>
              </a:rPr>
              <a:t>Can’t Happen:</a:t>
            </a:r>
          </a:p>
          <a:p>
            <a:pPr marL="539750" marR="0" lvl="1" indent="-360363" algn="l" defTabSz="914400" rtl="0" eaLnBrk="0" fontAlgn="base" latinLnBrk="0" hangingPunct="0">
              <a:lnSpc>
                <a:spcPct val="100000"/>
              </a:lnSpc>
              <a:spcBef>
                <a:spcPct val="20000"/>
              </a:spcBef>
              <a:spcAft>
                <a:spcPct val="0"/>
              </a:spcAft>
              <a:buClr>
                <a:schemeClr val="tx2"/>
              </a:buClr>
              <a:buSzPct val="65000"/>
              <a:buFont typeface="Monotype Sorts" charset="2"/>
              <a:buChar char="l"/>
              <a:tabLst/>
              <a:defRPr/>
            </a:pPr>
            <a:r>
              <a:rPr kumimoji="0" lang="en-US" sz="2000" b="0" i="0" u="none" strike="noStrike" kern="0" cap="none" spc="0" normalizeH="0" baseline="0" noProof="0" dirty="0" smtClean="0">
                <a:ln>
                  <a:noFill/>
                </a:ln>
                <a:solidFill>
                  <a:schemeClr val="tx1"/>
                </a:solidFill>
                <a:effectLst/>
                <a:uLnTx/>
                <a:uFillTx/>
                <a:latin typeface="+mn-lt"/>
                <a:ea typeface="ＭＳ Ｐゴシック" charset="-128"/>
              </a:rPr>
              <a:t>System-level recovery invoked</a:t>
            </a:r>
          </a:p>
          <a:p>
            <a:pPr marL="0" marR="0" lvl="0" indent="0" algn="l" defTabSz="914400" rtl="0" eaLnBrk="0" fontAlgn="base" latinLnBrk="0" hangingPunct="0">
              <a:lnSpc>
                <a:spcPct val="100000"/>
              </a:lnSpc>
              <a:spcBef>
                <a:spcPct val="20000"/>
              </a:spcBef>
              <a:spcAft>
                <a:spcPct val="0"/>
              </a:spcAft>
              <a:buClr>
                <a:schemeClr val="tx2"/>
              </a:buClr>
              <a:buSzPct val="100000"/>
              <a:buFont typeface="Symbol" charset="2"/>
              <a:buNone/>
              <a:tabLst>
                <a:tab pos="0" algn="l"/>
              </a:tabLst>
              <a:defRPr/>
            </a:pPr>
            <a:endParaRPr kumimoji="0" lang="en-US" sz="2000" b="0" i="0" u="none" strike="noStrike" kern="0" cap="none" spc="0" normalizeH="0" baseline="0" noProof="0" dirty="0">
              <a:ln>
                <a:noFill/>
              </a:ln>
              <a:solidFill>
                <a:schemeClr val="tx1"/>
              </a:solidFill>
              <a:effectLst/>
              <a:uLnTx/>
              <a:uFillTx/>
              <a:latin typeface="+mn-lt"/>
              <a:ea typeface="ＭＳ Ｐゴシック" charset="-128"/>
              <a:cs typeface="ＭＳ Ｐゴシック" charset="-128"/>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0" presetClass="entr" presetSubtype="0" fill="hold" nodeType="withEffect">
                                  <p:stCondLst>
                                    <p:cond delay="0"/>
                                  </p:stCondLst>
                                  <p:childTnLst>
                                    <p:set>
                                      <p:cBhvr>
                                        <p:cTn id="8" dur="1" fill="hold">
                                          <p:stCondLst>
                                            <p:cond delay="0"/>
                                          </p:stCondLst>
                                        </p:cTn>
                                        <p:tgtEl>
                                          <p:spTgt spid="30724"/>
                                        </p:tgtEl>
                                        <p:attrNameLst>
                                          <p:attrName>style.visibility</p:attrName>
                                        </p:attrNameLst>
                                      </p:cBhvr>
                                      <p:to>
                                        <p:strVal val="visible"/>
                                      </p:to>
                                    </p:set>
                                    <p:animEffect transition="in" filter="fade">
                                      <p:cBhvr>
                                        <p:cTn id="9" dur="1000"/>
                                        <p:tgtEl>
                                          <p:spTgt spid="307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Title 1"/>
          <p:cNvSpPr>
            <a:spLocks noGrp="1"/>
          </p:cNvSpPr>
          <p:nvPr>
            <p:ph type="title"/>
          </p:nvPr>
        </p:nvSpPr>
        <p:spPr/>
        <p:txBody>
          <a:bodyPr/>
          <a:lstStyle/>
          <a:p>
            <a:r>
              <a:rPr lang="en-US" dirty="0" smtClean="0"/>
              <a:t>Activities on </a:t>
            </a:r>
            <a:r>
              <a:rPr lang="en-US" dirty="0" err="1" smtClean="0"/>
              <a:t>SEMs</a:t>
            </a:r>
            <a:endParaRPr lang="en-US" dirty="0" smtClean="0"/>
          </a:p>
        </p:txBody>
      </p:sp>
      <p:sp>
        <p:nvSpPr>
          <p:cNvPr id="143363" name="Content Placeholder 2"/>
          <p:cNvSpPr>
            <a:spLocks noGrp="1"/>
          </p:cNvSpPr>
          <p:nvPr>
            <p:ph idx="1"/>
          </p:nvPr>
        </p:nvSpPr>
        <p:spPr/>
        <p:txBody>
          <a:bodyPr/>
          <a:lstStyle/>
          <a:p>
            <a:pPr marL="0" indent="0"/>
            <a:r>
              <a:rPr lang="en-US" dirty="0" smtClean="0"/>
              <a:t>Each cell may contain a reference to the activity </a:t>
            </a:r>
            <a:br>
              <a:rPr lang="en-US" dirty="0" smtClean="0"/>
            </a:br>
            <a:r>
              <a:rPr lang="en-US" dirty="0" smtClean="0"/>
              <a:t>to be executed on the transition.</a:t>
            </a:r>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p:txBody>
      </p:sp>
      <p:pic>
        <p:nvPicPr>
          <p:cNvPr id="5" name="Picture 4" descr="C:\Users\jwolfe\Desktop\SEM.png"/>
          <p:cNvPicPr/>
          <p:nvPr/>
        </p:nvPicPr>
        <p:blipFill>
          <a:blip r:embed="rId2">
            <a:extLst>
              <a:ext uri="{28A0092B-C50C-407E-A947-70E740481C1C}">
                <a14:useLocalDpi xmlns:a14="http://schemas.microsoft.com/office/drawing/2010/main" val="0"/>
              </a:ext>
            </a:extLst>
          </a:blip>
          <a:srcRect/>
          <a:stretch>
            <a:fillRect/>
          </a:stretch>
        </p:blipFill>
        <p:spPr bwMode="auto">
          <a:xfrm>
            <a:off x="823913" y="2395537"/>
            <a:ext cx="7786687" cy="3700463"/>
          </a:xfrm>
          <a:prstGeom prst="rect">
            <a:avLst/>
          </a:prstGeom>
          <a:noFill/>
          <a:ln>
            <a:noFill/>
          </a:ln>
        </p:spPr>
      </p:pic>
    </p:spTree>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rotWithShape="1">
          <a:blip r:embed="rId2"/>
          <a:srcRect l="-34733" t="9164" r="34733" b="61764"/>
          <a:stretch/>
        </p:blipFill>
        <p:spPr>
          <a:xfrm>
            <a:off x="1371600" y="1213800"/>
            <a:ext cx="10363200" cy="2520000"/>
          </a:xfrm>
          <a:prstGeom prst="rect">
            <a:avLst/>
          </a:prstGeom>
        </p:spPr>
      </p:pic>
      <p:sp>
        <p:nvSpPr>
          <p:cNvPr id="2" name="Title 1"/>
          <p:cNvSpPr>
            <a:spLocks noGrp="1"/>
          </p:cNvSpPr>
          <p:nvPr>
            <p:ph type="title"/>
          </p:nvPr>
        </p:nvSpPr>
        <p:spPr/>
        <p:txBody>
          <a:bodyPr/>
          <a:lstStyle/>
          <a:p>
            <a:r>
              <a:rPr lang="en-US" dirty="0" smtClean="0"/>
              <a:t>Activities</a:t>
            </a:r>
            <a:endParaRPr lang="en-US" dirty="0"/>
          </a:p>
        </p:txBody>
      </p:sp>
      <p:sp>
        <p:nvSpPr>
          <p:cNvPr id="3" name="Content Placeholder 2"/>
          <p:cNvSpPr>
            <a:spLocks noGrp="1"/>
          </p:cNvSpPr>
          <p:nvPr>
            <p:ph idx="1"/>
          </p:nvPr>
        </p:nvSpPr>
        <p:spPr/>
        <p:txBody>
          <a:bodyPr/>
          <a:lstStyle/>
          <a:p>
            <a:r>
              <a:rPr lang="en-US" dirty="0" smtClean="0"/>
              <a:t>Activities can be placed anywhere:</a:t>
            </a:r>
          </a:p>
          <a:p>
            <a:pPr lvl="1"/>
            <a:r>
              <a:rPr lang="en-US" dirty="0" smtClean="0"/>
              <a:t>on transitions</a:t>
            </a:r>
          </a:p>
          <a:p>
            <a:pPr lvl="1"/>
            <a:r>
              <a:rPr lang="en-US" dirty="0" smtClean="0"/>
              <a:t>on (entry to) states</a:t>
            </a:r>
          </a:p>
          <a:p>
            <a:pPr lvl="1"/>
            <a:r>
              <a:rPr lang="en-US" dirty="0" smtClean="0"/>
              <a:t>on operations of classes</a:t>
            </a:r>
          </a:p>
          <a:p>
            <a:pPr lvl="1">
              <a:buNone/>
            </a:pPr>
            <a:endParaRPr lang="en-US" sz="1200" dirty="0" smtClean="0"/>
          </a:p>
          <a:p>
            <a:r>
              <a:rPr lang="en-US" dirty="0" smtClean="0"/>
              <a:t>We describe the activity using an </a:t>
            </a:r>
            <a:br>
              <a:rPr lang="en-US" dirty="0" smtClean="0"/>
            </a:br>
            <a:r>
              <a:rPr lang="en-US" i="1" dirty="0" smtClean="0"/>
              <a:t>action language</a:t>
            </a:r>
            <a:r>
              <a:rPr lang="en-US" dirty="0" smtClean="0"/>
              <a:t>.</a:t>
            </a:r>
          </a:p>
        </p:txBody>
      </p:sp>
      <p:grpSp>
        <p:nvGrpSpPr>
          <p:cNvPr id="4" name="Group 3"/>
          <p:cNvGrpSpPr>
            <a:grpSpLocks noChangeAspect="1"/>
          </p:cNvGrpSpPr>
          <p:nvPr/>
        </p:nvGrpSpPr>
        <p:grpSpPr>
          <a:xfrm>
            <a:off x="2819400" y="3886200"/>
            <a:ext cx="5081736" cy="2427281"/>
            <a:chOff x="963529" y="1962170"/>
            <a:chExt cx="3303671" cy="1577991"/>
          </a:xfrm>
        </p:grpSpPr>
        <p:sp>
          <p:nvSpPr>
            <p:cNvPr id="5" name="TextBox 4"/>
            <p:cNvSpPr txBox="1"/>
            <p:nvPr/>
          </p:nvSpPr>
          <p:spPr>
            <a:xfrm>
              <a:off x="3574145" y="2343170"/>
              <a:ext cx="693055" cy="243596"/>
            </a:xfrm>
            <a:prstGeom prst="rect">
              <a:avLst/>
            </a:prstGeom>
            <a:solidFill>
              <a:srgbClr val="CCFFCC"/>
            </a:solidFill>
            <a:ln>
              <a:solidFill>
                <a:schemeClr val="tx1"/>
              </a:solidFill>
            </a:ln>
          </p:spPr>
          <p:txBody>
            <a:bodyPr wrap="square" rtlCol="0">
              <a:spAutoFit/>
            </a:bodyPr>
            <a:lstStyle/>
            <a:p>
              <a:r>
                <a:rPr lang="en-US" sz="2200" i="1" dirty="0" smtClean="0"/>
                <a:t>activity </a:t>
              </a:r>
              <a:endParaRPr lang="en-US" sz="2200" dirty="0"/>
            </a:p>
          </p:txBody>
        </p:sp>
        <p:sp>
          <p:nvSpPr>
            <p:cNvPr id="6" name="Rectangle 5"/>
            <p:cNvSpPr/>
            <p:nvPr/>
          </p:nvSpPr>
          <p:spPr bwMode="auto">
            <a:xfrm>
              <a:off x="963529" y="1962170"/>
              <a:ext cx="1441612" cy="277233"/>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smtClean="0">
                  <a:ln>
                    <a:noFill/>
                  </a:ln>
                  <a:solidFill>
                    <a:schemeClr val="tx1"/>
                  </a:solidFill>
                  <a:effectLst/>
                  <a:latin typeface="Arial" charset="0"/>
                </a:rPr>
                <a:t>Open</a:t>
              </a:r>
            </a:p>
          </p:txBody>
        </p:sp>
        <p:sp>
          <p:nvSpPr>
            <p:cNvPr id="7" name="Rectangle 6"/>
            <p:cNvSpPr/>
            <p:nvPr/>
          </p:nvSpPr>
          <p:spPr bwMode="auto">
            <a:xfrm>
              <a:off x="2072461" y="2738423"/>
              <a:ext cx="1441612" cy="277233"/>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smtClean="0">
                  <a:ln>
                    <a:noFill/>
                  </a:ln>
                  <a:solidFill>
                    <a:schemeClr val="tx1"/>
                  </a:solidFill>
                  <a:effectLst/>
                  <a:latin typeface="Arial" charset="0"/>
                </a:rPr>
                <a:t>Closing</a:t>
              </a:r>
            </a:p>
          </p:txBody>
        </p:sp>
        <p:cxnSp>
          <p:nvCxnSpPr>
            <p:cNvPr id="8" name="Shape 7"/>
            <p:cNvCxnSpPr>
              <a:stCxn id="6" idx="3"/>
              <a:endCxn id="7" idx="0"/>
            </p:cNvCxnSpPr>
            <p:nvPr/>
          </p:nvCxnSpPr>
          <p:spPr bwMode="auto">
            <a:xfrm>
              <a:off x="2405141" y="2100787"/>
              <a:ext cx="388126" cy="637636"/>
            </a:xfrm>
            <a:prstGeom prst="bentConnector2">
              <a:avLst/>
            </a:prstGeom>
            <a:solidFill>
              <a:schemeClr val="accent1"/>
            </a:solidFill>
            <a:ln w="25400" cap="flat" cmpd="sng" algn="ctr">
              <a:solidFill>
                <a:schemeClr val="tx1"/>
              </a:solidFill>
              <a:prstDash val="solid"/>
              <a:round/>
              <a:headEnd type="none" w="med" len="med"/>
              <a:tailEnd type="arrow"/>
            </a:ln>
            <a:effectLst/>
          </p:spPr>
        </p:cxnSp>
        <p:sp>
          <p:nvSpPr>
            <p:cNvPr id="9" name="TextBox 8"/>
            <p:cNvSpPr txBox="1"/>
            <p:nvPr/>
          </p:nvSpPr>
          <p:spPr>
            <a:xfrm>
              <a:off x="2904160" y="2239403"/>
              <a:ext cx="856585" cy="434992"/>
            </a:xfrm>
            <a:prstGeom prst="rect">
              <a:avLst/>
            </a:prstGeom>
            <a:noFill/>
          </p:spPr>
          <p:txBody>
            <a:bodyPr wrap="square" rtlCol="0">
              <a:spAutoFit/>
            </a:bodyPr>
            <a:lstStyle/>
            <a:p>
              <a:r>
                <a:rPr lang="en-US" sz="2200" dirty="0" smtClean="0"/>
                <a:t>Button pushed</a:t>
              </a:r>
              <a:endParaRPr lang="en-US" sz="2200" dirty="0"/>
            </a:p>
          </p:txBody>
        </p:sp>
        <p:sp>
          <p:nvSpPr>
            <p:cNvPr id="10" name="TextBox 9"/>
            <p:cNvSpPr txBox="1"/>
            <p:nvPr/>
          </p:nvSpPr>
          <p:spPr>
            <a:xfrm>
              <a:off x="2812145" y="3105169"/>
              <a:ext cx="693055" cy="434992"/>
            </a:xfrm>
            <a:prstGeom prst="rect">
              <a:avLst/>
            </a:prstGeom>
            <a:solidFill>
              <a:srgbClr val="CCFFCC"/>
            </a:solidFill>
            <a:ln>
              <a:solidFill>
                <a:schemeClr val="tx1"/>
              </a:solidFill>
            </a:ln>
          </p:spPr>
          <p:txBody>
            <a:bodyPr wrap="square" rtlCol="0">
              <a:spAutoFit/>
            </a:bodyPr>
            <a:lstStyle/>
            <a:p>
              <a:r>
                <a:rPr lang="en-US" sz="2200" i="1" dirty="0" smtClean="0"/>
                <a:t>entry/</a:t>
              </a:r>
            </a:p>
            <a:p>
              <a:r>
                <a:rPr lang="en-US" sz="2200" i="1" dirty="0" smtClean="0"/>
                <a:t>activity </a:t>
              </a:r>
              <a:endParaRPr lang="en-US" sz="2200" dirty="0"/>
            </a:p>
          </p:txBody>
        </p:sp>
      </p:grpSp>
    </p:spTree>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Title 1"/>
          <p:cNvSpPr>
            <a:spLocks noGrp="1"/>
          </p:cNvSpPr>
          <p:nvPr>
            <p:ph type="title"/>
          </p:nvPr>
        </p:nvSpPr>
        <p:spPr/>
        <p:txBody>
          <a:bodyPr/>
          <a:lstStyle/>
          <a:p>
            <a:r>
              <a:rPr lang="en-US" dirty="0" smtClean="0"/>
              <a:t>Workshop</a:t>
            </a:r>
          </a:p>
        </p:txBody>
      </p:sp>
      <p:sp>
        <p:nvSpPr>
          <p:cNvPr id="144387" name="Content Placeholder 2"/>
          <p:cNvSpPr>
            <a:spLocks noGrp="1"/>
          </p:cNvSpPr>
          <p:nvPr>
            <p:ph idx="1"/>
          </p:nvPr>
        </p:nvSpPr>
        <p:spPr/>
        <p:txBody>
          <a:bodyPr/>
          <a:lstStyle/>
          <a:p>
            <a:pPr marL="0" indent="0"/>
            <a:r>
              <a:rPr lang="en-US" dirty="0" smtClean="0"/>
              <a:t>Construct a state model for each class in the GPS Watch that has a lifecycle.</a:t>
            </a:r>
          </a:p>
          <a:p>
            <a:pPr marL="0" indent="0"/>
            <a:endParaRPr lang="en-US" dirty="0" smtClean="0"/>
          </a:p>
          <a:p>
            <a:pPr marL="0" indent="0"/>
            <a:r>
              <a:rPr lang="en-US" dirty="0" smtClean="0"/>
              <a:t>Indicate the location of activities.</a:t>
            </a:r>
          </a:p>
          <a:p>
            <a:pPr marL="0" indent="0"/>
            <a:endParaRPr lang="en-US" dirty="0" smtClean="0"/>
          </a:p>
          <a:p>
            <a:pPr marL="0" indent="0"/>
            <a:r>
              <a:rPr lang="en-US" dirty="0" smtClean="0"/>
              <a:t>Describe each activity in natural language.</a:t>
            </a:r>
          </a:p>
        </p:txBody>
      </p:sp>
    </p:spTree>
    <p:extLst>
      <p:ext uri="{BB962C8B-B14F-4D97-AF65-F5344CB8AC3E}">
        <p14:creationId xmlns:p14="http://schemas.microsoft.com/office/powerpoint/2010/main" val="1213481419"/>
      </p:ext>
    </p:extLst>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Title 1"/>
          <p:cNvSpPr>
            <a:spLocks noGrp="1"/>
          </p:cNvSpPr>
          <p:nvPr>
            <p:ph type="title"/>
          </p:nvPr>
        </p:nvSpPr>
        <p:spPr/>
        <p:txBody>
          <a:bodyPr/>
          <a:lstStyle/>
          <a:p>
            <a:r>
              <a:rPr lang="en-US" dirty="0"/>
              <a:t>8</a:t>
            </a:r>
            <a:r>
              <a:rPr lang="en-US" dirty="0" smtClean="0"/>
              <a:t>. Action Language</a:t>
            </a:r>
          </a:p>
        </p:txBody>
      </p:sp>
      <p:sp>
        <p:nvSpPr>
          <p:cNvPr id="162819" name="Content Placeholder 2"/>
          <p:cNvSpPr>
            <a:spLocks noGrp="1"/>
          </p:cNvSpPr>
          <p:nvPr>
            <p:ph idx="1"/>
          </p:nvPr>
        </p:nvSpPr>
        <p:spPr/>
        <p:txBody>
          <a:bodyPr/>
          <a:lstStyle/>
          <a:p>
            <a:pPr marL="0" indent="0"/>
            <a:endParaRPr lang="en-US"/>
          </a:p>
        </p:txBody>
      </p:sp>
      <p:sp>
        <p:nvSpPr>
          <p:cNvPr id="162820" name="Rectangle 3"/>
          <p:cNvSpPr>
            <a:spLocks noChangeArrowheads="1"/>
          </p:cNvSpPr>
          <p:nvPr/>
        </p:nvSpPr>
        <p:spPr bwMode="auto">
          <a:xfrm>
            <a:off x="4414838" y="3244850"/>
            <a:ext cx="755335" cy="1323439"/>
          </a:xfrm>
          <a:prstGeom prst="rect">
            <a:avLst/>
          </a:prstGeom>
          <a:noFill/>
          <a:ln w="9525">
            <a:noFill/>
            <a:miter lim="800000"/>
            <a:headEnd/>
            <a:tailEnd/>
          </a:ln>
        </p:spPr>
        <p:txBody>
          <a:bodyPr wrap="none">
            <a:prstTxWarp prst="textNoShape">
              <a:avLst/>
            </a:prstTxWarp>
            <a:spAutoFit/>
          </a:bodyPr>
          <a:lstStyle/>
          <a:p>
            <a:r>
              <a:rPr lang="en-US" sz="8000" dirty="0">
                <a:solidFill>
                  <a:srgbClr val="FF0000"/>
                </a:solidFill>
              </a:rPr>
              <a:t>8</a:t>
            </a:r>
          </a:p>
        </p:txBody>
      </p:sp>
    </p:spTree>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3"/>
          <p:cNvSpPr>
            <a:spLocks noGrp="1" noChangeArrowheads="1"/>
          </p:cNvSpPr>
          <p:nvPr>
            <p:ph type="title"/>
          </p:nvPr>
        </p:nvSpPr>
        <p:spPr/>
        <p:txBody>
          <a:bodyPr/>
          <a:lstStyle/>
          <a:p>
            <a:r>
              <a:rPr lang="en-GB"/>
              <a:t>Object Action Language [OAL]</a:t>
            </a:r>
            <a:endParaRPr lang="en-US"/>
          </a:p>
        </p:txBody>
      </p:sp>
      <p:sp>
        <p:nvSpPr>
          <p:cNvPr id="163843" name="Rectangle 4"/>
          <p:cNvSpPr>
            <a:spLocks noGrp="1" noChangeArrowheads="1"/>
          </p:cNvSpPr>
          <p:nvPr>
            <p:ph type="body" idx="1"/>
          </p:nvPr>
        </p:nvSpPr>
        <p:spPr>
          <a:xfrm>
            <a:off x="762000" y="1371600"/>
            <a:ext cx="8077200" cy="5105400"/>
          </a:xfrm>
        </p:spPr>
        <p:txBody>
          <a:bodyPr/>
          <a:lstStyle/>
          <a:p>
            <a:pPr marL="0" indent="0"/>
            <a:r>
              <a:rPr lang="en-GB" dirty="0" smtClean="0">
                <a:solidFill>
                  <a:srgbClr val="000000"/>
                </a:solidFill>
              </a:rPr>
              <a:t>Object </a:t>
            </a:r>
            <a:r>
              <a:rPr lang="en-GB" dirty="0">
                <a:solidFill>
                  <a:srgbClr val="000000"/>
                </a:solidFill>
              </a:rPr>
              <a:t>Action Language is a concrete syntax</a:t>
            </a:r>
            <a:r>
              <a:rPr lang="en-GB" dirty="0" smtClean="0">
                <a:solidFill>
                  <a:srgbClr val="000000"/>
                </a:solidFill>
              </a:rPr>
              <a:t> that implements </a:t>
            </a:r>
            <a:r>
              <a:rPr lang="en-GB" dirty="0">
                <a:solidFill>
                  <a:srgbClr val="000000"/>
                </a:solidFill>
              </a:rPr>
              <a:t>the UML </a:t>
            </a:r>
            <a:r>
              <a:rPr lang="en-GB" dirty="0" smtClean="0">
                <a:solidFill>
                  <a:srgbClr val="000000"/>
                </a:solidFill>
              </a:rPr>
              <a:t>standard.</a:t>
            </a:r>
            <a:br>
              <a:rPr lang="en-GB" dirty="0" smtClean="0">
                <a:solidFill>
                  <a:srgbClr val="000000"/>
                </a:solidFill>
              </a:rPr>
            </a:br>
            <a:endParaRPr lang="en-GB" dirty="0">
              <a:solidFill>
                <a:srgbClr val="000000"/>
              </a:solidFill>
            </a:endParaRPr>
          </a:p>
          <a:p>
            <a:pPr marL="0" indent="0"/>
            <a:r>
              <a:rPr lang="en-GB" dirty="0">
                <a:solidFill>
                  <a:srgbClr val="000000"/>
                </a:solidFill>
              </a:rPr>
              <a:t>OAL is complete enough to be executable, but abstract enough that it does not prescribe implementation specifics.</a:t>
            </a:r>
          </a:p>
          <a:p>
            <a:pPr marL="0" indent="0"/>
            <a:endParaRPr lang="en-GB" dirty="0">
              <a:solidFill>
                <a:srgbClr val="000000"/>
              </a:solidFill>
            </a:endParaRPr>
          </a:p>
        </p:txBody>
      </p:sp>
      <p:sp>
        <p:nvSpPr>
          <p:cNvPr id="163844" name="Text Box 5"/>
          <p:cNvSpPr txBox="1">
            <a:spLocks noChangeArrowheads="1"/>
          </p:cNvSpPr>
          <p:nvPr/>
        </p:nvSpPr>
        <p:spPr bwMode="auto">
          <a:xfrm>
            <a:off x="762000" y="3620631"/>
            <a:ext cx="7696200" cy="2246769"/>
          </a:xfrm>
          <a:prstGeom prst="rect">
            <a:avLst/>
          </a:prstGeom>
          <a:solidFill>
            <a:schemeClr val="bg1"/>
          </a:solidFill>
          <a:ln w="12700">
            <a:solidFill>
              <a:schemeClr val="tx1"/>
            </a:solidFill>
            <a:miter lim="800000"/>
            <a:headEnd/>
            <a:tailEnd/>
          </a:ln>
        </p:spPr>
        <p:txBody>
          <a:bodyPr wrap="square" lIns="108000" bIns="0">
            <a:prstTxWarp prst="textNoShape">
              <a:avLst/>
            </a:prstTxWarp>
            <a:spAutoFit/>
          </a:bodyPr>
          <a:lstStyle/>
          <a:p>
            <a:r>
              <a:rPr lang="en-GB" sz="2000" b="1" dirty="0">
                <a:solidFill>
                  <a:srgbClr val="CC0066"/>
                </a:solidFill>
                <a:latin typeface="Courier New" charset="0"/>
                <a:ea typeface="Courier New" charset="0"/>
                <a:cs typeface="Courier New" charset="0"/>
              </a:rPr>
              <a:t>create object instance</a:t>
            </a:r>
            <a:r>
              <a:rPr lang="en-GB" sz="2000" b="1" dirty="0">
                <a:solidFill>
                  <a:srgbClr val="CC0099"/>
                </a:solidFill>
                <a:latin typeface="Courier New" charset="0"/>
                <a:ea typeface="Courier New" charset="0"/>
                <a:cs typeface="Courier New" charset="0"/>
              </a:rPr>
              <a:t> </a:t>
            </a:r>
            <a:r>
              <a:rPr lang="en-GB" sz="2000" b="1" dirty="0">
                <a:latin typeface="Courier New" charset="0"/>
                <a:ea typeface="Courier New" charset="0"/>
                <a:cs typeface="Courier New" charset="0"/>
              </a:rPr>
              <a:t>request </a:t>
            </a:r>
            <a:r>
              <a:rPr lang="en-GB" sz="2000" b="1" dirty="0">
                <a:solidFill>
                  <a:srgbClr val="CC0066"/>
                </a:solidFill>
                <a:latin typeface="Courier New" charset="0"/>
                <a:ea typeface="Courier New" charset="0"/>
                <a:cs typeface="Courier New" charset="0"/>
              </a:rPr>
              <a:t>of</a:t>
            </a:r>
            <a:r>
              <a:rPr lang="en-GB" sz="2000" b="1" dirty="0">
                <a:latin typeface="Courier New" charset="0"/>
                <a:ea typeface="Courier New" charset="0"/>
                <a:cs typeface="Courier New" charset="0"/>
              </a:rPr>
              <a:t> REQ;</a:t>
            </a:r>
          </a:p>
          <a:p>
            <a:endParaRPr lang="en-GB" sz="2000" b="1" dirty="0">
              <a:latin typeface="Courier New" charset="0"/>
              <a:ea typeface="Courier New" charset="0"/>
              <a:cs typeface="Courier New" charset="0"/>
            </a:endParaRPr>
          </a:p>
          <a:p>
            <a:r>
              <a:rPr lang="en-GB" sz="2000" b="1" dirty="0">
                <a:solidFill>
                  <a:srgbClr val="CC0066"/>
                </a:solidFill>
                <a:latin typeface="Courier New" charset="0"/>
                <a:ea typeface="Courier New" charset="0"/>
                <a:cs typeface="Courier New" charset="0"/>
              </a:rPr>
              <a:t>select one </a:t>
            </a:r>
            <a:r>
              <a:rPr lang="en-GB" sz="2000" b="1" dirty="0">
                <a:latin typeface="Courier New" charset="0"/>
                <a:ea typeface="Courier New" charset="0"/>
                <a:cs typeface="Courier New" charset="0"/>
              </a:rPr>
              <a:t>channel </a:t>
            </a:r>
            <a:r>
              <a:rPr lang="en-GB" sz="2000" b="1" dirty="0">
                <a:solidFill>
                  <a:srgbClr val="CC0066"/>
                </a:solidFill>
                <a:latin typeface="Courier New" charset="0"/>
                <a:ea typeface="Courier New" charset="0"/>
                <a:cs typeface="Courier New" charset="0"/>
              </a:rPr>
              <a:t>related by </a:t>
            </a:r>
            <a:r>
              <a:rPr lang="en-GB" sz="2000" b="1" dirty="0">
                <a:latin typeface="Courier New" charset="0"/>
                <a:ea typeface="Courier New" charset="0"/>
                <a:cs typeface="Courier New" charset="0"/>
              </a:rPr>
              <a:t>device-&gt;CHAN[R100];</a:t>
            </a:r>
          </a:p>
          <a:p>
            <a:endParaRPr lang="en-GB" sz="2000" b="1" dirty="0">
              <a:latin typeface="Courier New" charset="0"/>
              <a:ea typeface="Courier New" charset="0"/>
              <a:cs typeface="Courier New" charset="0"/>
            </a:endParaRPr>
          </a:p>
          <a:p>
            <a:r>
              <a:rPr lang="en-GB" sz="2000" b="1" dirty="0" err="1" smtClean="0">
                <a:latin typeface="Courier New" charset="0"/>
                <a:ea typeface="Courier New" charset="0"/>
                <a:cs typeface="Courier New" charset="0"/>
              </a:rPr>
              <a:t>device.priority</a:t>
            </a:r>
            <a:r>
              <a:rPr lang="en-GB" sz="2000" b="1" dirty="0" smtClean="0">
                <a:latin typeface="Courier New" charset="0"/>
                <a:ea typeface="Courier New" charset="0"/>
                <a:cs typeface="Courier New" charset="0"/>
              </a:rPr>
              <a:t> </a:t>
            </a:r>
            <a:r>
              <a:rPr lang="en-GB" sz="2000" b="1" dirty="0">
                <a:latin typeface="Courier New" charset="0"/>
                <a:ea typeface="Courier New" charset="0"/>
                <a:cs typeface="Courier New" charset="0"/>
              </a:rPr>
              <a:t>= </a:t>
            </a:r>
            <a:r>
              <a:rPr lang="en-GB" sz="2000" b="1" dirty="0" err="1">
                <a:latin typeface="Courier New" charset="0"/>
                <a:ea typeface="Courier New" charset="0"/>
                <a:cs typeface="Courier New" charset="0"/>
              </a:rPr>
              <a:t>lastpriority</a:t>
            </a:r>
            <a:r>
              <a:rPr lang="en-GB" sz="2000" b="1" dirty="0">
                <a:latin typeface="Courier New" charset="0"/>
                <a:ea typeface="Courier New" charset="0"/>
                <a:cs typeface="Courier New" charset="0"/>
              </a:rPr>
              <a:t> + 1;</a:t>
            </a:r>
          </a:p>
          <a:p>
            <a:endParaRPr lang="en-GB" sz="2000" b="1" dirty="0">
              <a:latin typeface="Courier New" charset="0"/>
              <a:ea typeface="Courier New" charset="0"/>
              <a:cs typeface="Courier New" charset="0"/>
            </a:endParaRPr>
          </a:p>
          <a:p>
            <a:r>
              <a:rPr lang="en-GB" sz="2000" b="1" dirty="0">
                <a:solidFill>
                  <a:srgbClr val="CC0066"/>
                </a:solidFill>
                <a:latin typeface="Courier New" charset="0"/>
                <a:ea typeface="Courier New" charset="0"/>
                <a:cs typeface="Courier New" charset="0"/>
              </a:rPr>
              <a:t>generate</a:t>
            </a:r>
            <a:r>
              <a:rPr lang="en-GB" sz="2000" b="1" dirty="0">
                <a:latin typeface="Courier New" charset="0"/>
                <a:ea typeface="Courier New" charset="0"/>
                <a:cs typeface="Courier New" charset="0"/>
              </a:rPr>
              <a:t> CHAN11:'host relinquish' </a:t>
            </a:r>
            <a:r>
              <a:rPr lang="en-GB" sz="2000" b="1" dirty="0">
                <a:solidFill>
                  <a:srgbClr val="CC0066"/>
                </a:solidFill>
                <a:latin typeface="Courier New" charset="0"/>
                <a:ea typeface="Courier New" charset="0"/>
                <a:cs typeface="Courier New" charset="0"/>
              </a:rPr>
              <a:t>to</a:t>
            </a:r>
            <a:r>
              <a:rPr lang="en-GB" sz="2000" b="1" dirty="0">
                <a:latin typeface="Courier New" charset="0"/>
                <a:ea typeface="Courier New" charset="0"/>
                <a:cs typeface="Courier New" charset="0"/>
              </a:rPr>
              <a:t> channel</a:t>
            </a:r>
            <a:r>
              <a:rPr lang="en-GB" sz="2000" b="1" dirty="0" smtClean="0">
                <a:latin typeface="Courier New" charset="0"/>
                <a:ea typeface="Courier New" charset="0"/>
                <a:cs typeface="Courier New" charset="0"/>
              </a:rPr>
              <a:t>;</a:t>
            </a:r>
            <a:endParaRPr lang="en-GB" sz="2000" b="1" dirty="0">
              <a:latin typeface="Courier New" charset="0"/>
              <a:ea typeface="Courier New" charset="0"/>
              <a:cs typeface="Courier New" charset="0"/>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Sequence Diagrams</a:t>
            </a:r>
            <a:endParaRPr lang="en-US" dirty="0"/>
          </a:p>
        </p:txBody>
      </p:sp>
      <p:sp>
        <p:nvSpPr>
          <p:cNvPr id="3" name="Content Placeholder 2"/>
          <p:cNvSpPr>
            <a:spLocks noGrp="1"/>
          </p:cNvSpPr>
          <p:nvPr>
            <p:ph idx="1"/>
          </p:nvPr>
        </p:nvSpPr>
        <p:spPr/>
        <p:txBody>
          <a:bodyPr/>
          <a:lstStyle/>
          <a:p>
            <a:r>
              <a:rPr lang="en-US" dirty="0" smtClean="0"/>
              <a:t>Build a sequence diagram if it helps detail your understanding.</a:t>
            </a:r>
            <a:endParaRPr lang="en-US" dirty="0"/>
          </a:p>
        </p:txBody>
      </p:sp>
      <p:pic>
        <p:nvPicPr>
          <p:cNvPr id="1026" name="Picture 2" descr="C:\Users\dmcarthu\Google Drive\UC01 - SD - Revised.png"/>
          <p:cNvPicPr>
            <a:picLocks noChangeAspect="1" noChangeArrowheads="1"/>
          </p:cNvPicPr>
          <p:nvPr/>
        </p:nvPicPr>
        <p:blipFill rotWithShape="1">
          <a:blip r:embed="rId2">
            <a:clrChange>
              <a:clrFrom>
                <a:srgbClr val="BFD1D2"/>
              </a:clrFrom>
              <a:clrTo>
                <a:srgbClr val="BFD1D2">
                  <a:alpha val="0"/>
                </a:srgbClr>
              </a:clrTo>
            </a:clrChange>
            <a:extLst>
              <a:ext uri="{28A0092B-C50C-407E-A947-70E740481C1C}">
                <a14:useLocalDpi xmlns:a14="http://schemas.microsoft.com/office/drawing/2010/main" val="0"/>
              </a:ext>
            </a:extLst>
          </a:blip>
          <a:srcRect b="27919"/>
          <a:stretch/>
        </p:blipFill>
        <p:spPr bwMode="auto">
          <a:xfrm>
            <a:off x="25998" y="1600200"/>
            <a:ext cx="9144000" cy="4644190"/>
          </a:xfrm>
          <a:prstGeom prst="rect">
            <a:avLst/>
          </a:prstGeom>
          <a:noFill/>
          <a:extLst>
            <a:ext uri="{909E8E84-426E-40dd-AFC4-6F175D3DCCD1}">
              <a14:hiddenFill xmlns="" xmlns:a14="http://schemas.microsoft.com/office/drawing/2010/main">
                <a:solidFill>
                  <a:srgbClr val="FFFFFF"/>
                </a:solidFill>
              </a14:hiddenFill>
            </a:ext>
          </a:extLst>
        </p:spPr>
      </p:pic>
      <p:grpSp>
        <p:nvGrpSpPr>
          <p:cNvPr id="5" name="Group 41"/>
          <p:cNvGrpSpPr>
            <a:grpSpLocks noChangeAspect="1"/>
          </p:cNvGrpSpPr>
          <p:nvPr/>
        </p:nvGrpSpPr>
        <p:grpSpPr bwMode="auto">
          <a:xfrm rot="8308754" flipH="1" flipV="1">
            <a:off x="1191536" y="3960554"/>
            <a:ext cx="609645" cy="174394"/>
            <a:chOff x="3433" y="1097"/>
            <a:chExt cx="636" cy="175"/>
          </a:xfrm>
        </p:grpSpPr>
        <p:sp>
          <p:nvSpPr>
            <p:cNvPr id="6" name="Freeform 42"/>
            <p:cNvSpPr>
              <a:spLocks noChangeAspect="1"/>
            </p:cNvSpPr>
            <p:nvPr/>
          </p:nvSpPr>
          <p:spPr bwMode="auto">
            <a:xfrm>
              <a:off x="3458" y="1097"/>
              <a:ext cx="611" cy="175"/>
            </a:xfrm>
            <a:custGeom>
              <a:avLst/>
              <a:gdLst>
                <a:gd name="T0" fmla="*/ 1461 w 560"/>
                <a:gd name="T1" fmla="*/ 2178 h 136"/>
                <a:gd name="T2" fmla="*/ 1433 w 560"/>
                <a:gd name="T3" fmla="*/ 2078 h 136"/>
                <a:gd name="T4" fmla="*/ 1370 w 560"/>
                <a:gd name="T5" fmla="*/ 1992 h 136"/>
                <a:gd name="T6" fmla="*/ 767 w 560"/>
                <a:gd name="T7" fmla="*/ 268 h 136"/>
                <a:gd name="T8" fmla="*/ 681 w 560"/>
                <a:gd name="T9" fmla="*/ 109 h 136"/>
                <a:gd name="T10" fmla="*/ 603 w 560"/>
                <a:gd name="T11" fmla="*/ 126 h 136"/>
                <a:gd name="T12" fmla="*/ 626 w 560"/>
                <a:gd name="T13" fmla="*/ 972 h 136"/>
                <a:gd name="T14" fmla="*/ 793 w 560"/>
                <a:gd name="T15" fmla="*/ 1340 h 136"/>
                <a:gd name="T16" fmla="*/ 819 w 560"/>
                <a:gd name="T17" fmla="*/ 1566 h 136"/>
                <a:gd name="T18" fmla="*/ 578 w 560"/>
                <a:gd name="T19" fmla="*/ 1808 h 136"/>
                <a:gd name="T20" fmla="*/ 384 w 560"/>
                <a:gd name="T21" fmla="*/ 1610 h 136"/>
                <a:gd name="T22" fmla="*/ 265 w 560"/>
                <a:gd name="T23" fmla="*/ 1426 h 136"/>
                <a:gd name="T24" fmla="*/ 134 w 560"/>
                <a:gd name="T25" fmla="*/ 1092 h 136"/>
                <a:gd name="T26" fmla="*/ 0 w 560"/>
                <a:gd name="T27" fmla="*/ 444 h 1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60"/>
                <a:gd name="T43" fmla="*/ 0 h 136"/>
                <a:gd name="T44" fmla="*/ 560 w 560"/>
                <a:gd name="T45" fmla="*/ 136 h 1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60" h="136">
                  <a:moveTo>
                    <a:pt x="560" y="136"/>
                  </a:moveTo>
                  <a:cubicBezTo>
                    <a:pt x="556" y="134"/>
                    <a:pt x="553" y="131"/>
                    <a:pt x="549" y="130"/>
                  </a:cubicBezTo>
                  <a:cubicBezTo>
                    <a:pt x="541" y="127"/>
                    <a:pt x="532" y="127"/>
                    <a:pt x="525" y="124"/>
                  </a:cubicBezTo>
                  <a:cubicBezTo>
                    <a:pt x="447" y="88"/>
                    <a:pt x="377" y="39"/>
                    <a:pt x="294" y="17"/>
                  </a:cubicBezTo>
                  <a:cubicBezTo>
                    <a:pt x="283" y="11"/>
                    <a:pt x="272" y="9"/>
                    <a:pt x="260" y="7"/>
                  </a:cubicBezTo>
                  <a:cubicBezTo>
                    <a:pt x="250" y="7"/>
                    <a:pt x="237" y="0"/>
                    <a:pt x="231" y="8"/>
                  </a:cubicBezTo>
                  <a:cubicBezTo>
                    <a:pt x="226" y="14"/>
                    <a:pt x="226" y="53"/>
                    <a:pt x="240" y="61"/>
                  </a:cubicBezTo>
                  <a:cubicBezTo>
                    <a:pt x="258" y="71"/>
                    <a:pt x="283" y="77"/>
                    <a:pt x="303" y="83"/>
                  </a:cubicBezTo>
                  <a:cubicBezTo>
                    <a:pt x="308" y="88"/>
                    <a:pt x="310" y="93"/>
                    <a:pt x="314" y="98"/>
                  </a:cubicBezTo>
                  <a:cubicBezTo>
                    <a:pt x="301" y="135"/>
                    <a:pt x="265" y="114"/>
                    <a:pt x="222" y="113"/>
                  </a:cubicBezTo>
                  <a:cubicBezTo>
                    <a:pt x="196" y="111"/>
                    <a:pt x="172" y="107"/>
                    <a:pt x="147" y="100"/>
                  </a:cubicBezTo>
                  <a:cubicBezTo>
                    <a:pt x="132" y="96"/>
                    <a:pt x="102" y="89"/>
                    <a:pt x="102" y="89"/>
                  </a:cubicBezTo>
                  <a:cubicBezTo>
                    <a:pt x="87" y="79"/>
                    <a:pt x="68" y="75"/>
                    <a:pt x="51" y="68"/>
                  </a:cubicBezTo>
                  <a:cubicBezTo>
                    <a:pt x="36" y="53"/>
                    <a:pt x="24" y="28"/>
                    <a:pt x="0" y="28"/>
                  </a:cubicBezTo>
                </a:path>
              </a:pathLst>
            </a:custGeom>
            <a:noFill/>
            <a:ln w="28575">
              <a:solidFill>
                <a:srgbClr val="063DE8"/>
              </a:solidFill>
              <a:round/>
              <a:headEnd/>
              <a:tailEnd/>
            </a:ln>
          </p:spPr>
          <p:txBody>
            <a:bodyPr wrap="none" anchor="ctr">
              <a:prstTxWarp prst="textNoShape">
                <a:avLst/>
              </a:prstTxWarp>
            </a:bodyPr>
            <a:lstStyle/>
            <a:p>
              <a:endParaRPr lang="en-US"/>
            </a:p>
          </p:txBody>
        </p:sp>
        <p:sp>
          <p:nvSpPr>
            <p:cNvPr id="7" name="Line 43"/>
            <p:cNvSpPr>
              <a:spLocks noChangeAspect="1" noChangeShapeType="1"/>
            </p:cNvSpPr>
            <p:nvPr/>
          </p:nvSpPr>
          <p:spPr bwMode="auto">
            <a:xfrm>
              <a:off x="3433" y="1097"/>
              <a:ext cx="20" cy="84"/>
            </a:xfrm>
            <a:prstGeom prst="line">
              <a:avLst/>
            </a:prstGeom>
            <a:noFill/>
            <a:ln w="28575">
              <a:solidFill>
                <a:srgbClr val="063DE8"/>
              </a:solidFill>
              <a:round/>
              <a:headEnd/>
              <a:tailEnd/>
            </a:ln>
          </p:spPr>
          <p:txBody>
            <a:bodyPr wrap="none" anchor="ctr">
              <a:prstTxWarp prst="textNoShape">
                <a:avLst/>
              </a:prstTxWarp>
            </a:bodyPr>
            <a:lstStyle/>
            <a:p>
              <a:endParaRPr lang="en-US"/>
            </a:p>
          </p:txBody>
        </p:sp>
        <p:sp>
          <p:nvSpPr>
            <p:cNvPr id="8" name="Line 44"/>
            <p:cNvSpPr>
              <a:spLocks noChangeAspect="1" noChangeShapeType="1"/>
            </p:cNvSpPr>
            <p:nvPr/>
          </p:nvSpPr>
          <p:spPr bwMode="auto">
            <a:xfrm flipV="1">
              <a:off x="3435" y="1097"/>
              <a:ext cx="78" cy="0"/>
            </a:xfrm>
            <a:prstGeom prst="line">
              <a:avLst/>
            </a:prstGeom>
            <a:noFill/>
            <a:ln w="28575">
              <a:solidFill>
                <a:srgbClr val="063DE8"/>
              </a:solidFill>
              <a:round/>
              <a:headEnd/>
              <a:tailEnd/>
            </a:ln>
          </p:spPr>
          <p:txBody>
            <a:bodyPr wrap="none" anchor="ctr">
              <a:prstTxWarp prst="textNoShape">
                <a:avLst/>
              </a:prstTxWarp>
            </a:bodyPr>
            <a:lstStyle/>
            <a:p>
              <a:endParaRPr lang="en-US"/>
            </a:p>
          </p:txBody>
        </p:sp>
      </p:grpSp>
      <p:sp>
        <p:nvSpPr>
          <p:cNvPr id="9" name="TextBox 8"/>
          <p:cNvSpPr txBox="1"/>
          <p:nvPr/>
        </p:nvSpPr>
        <p:spPr>
          <a:xfrm>
            <a:off x="1429642" y="3618642"/>
            <a:ext cx="916161" cy="369332"/>
          </a:xfrm>
          <a:prstGeom prst="rect">
            <a:avLst/>
          </a:prstGeom>
          <a:noFill/>
        </p:spPr>
        <p:txBody>
          <a:bodyPr wrap="none" rtlCol="0">
            <a:spAutoFit/>
          </a:bodyPr>
          <a:lstStyle/>
          <a:p>
            <a:r>
              <a:rPr lang="en-US" dirty="0" smtClean="0"/>
              <a:t>Lifeline</a:t>
            </a:r>
            <a:endParaRPr lang="en-US" dirty="0"/>
          </a:p>
        </p:txBody>
      </p:sp>
      <p:grpSp>
        <p:nvGrpSpPr>
          <p:cNvPr id="10" name="Group 41"/>
          <p:cNvGrpSpPr>
            <a:grpSpLocks noChangeAspect="1"/>
          </p:cNvGrpSpPr>
          <p:nvPr/>
        </p:nvGrpSpPr>
        <p:grpSpPr bwMode="auto">
          <a:xfrm rot="17555869" flipH="1" flipV="1">
            <a:off x="7798827" y="3919344"/>
            <a:ext cx="609645" cy="174394"/>
            <a:chOff x="3433" y="1097"/>
            <a:chExt cx="636" cy="175"/>
          </a:xfrm>
        </p:grpSpPr>
        <p:sp>
          <p:nvSpPr>
            <p:cNvPr id="11" name="Freeform 42"/>
            <p:cNvSpPr>
              <a:spLocks noChangeAspect="1"/>
            </p:cNvSpPr>
            <p:nvPr/>
          </p:nvSpPr>
          <p:spPr bwMode="auto">
            <a:xfrm>
              <a:off x="3458" y="1097"/>
              <a:ext cx="611" cy="175"/>
            </a:xfrm>
            <a:custGeom>
              <a:avLst/>
              <a:gdLst>
                <a:gd name="T0" fmla="*/ 1461 w 560"/>
                <a:gd name="T1" fmla="*/ 2178 h 136"/>
                <a:gd name="T2" fmla="*/ 1433 w 560"/>
                <a:gd name="T3" fmla="*/ 2078 h 136"/>
                <a:gd name="T4" fmla="*/ 1370 w 560"/>
                <a:gd name="T5" fmla="*/ 1992 h 136"/>
                <a:gd name="T6" fmla="*/ 767 w 560"/>
                <a:gd name="T7" fmla="*/ 268 h 136"/>
                <a:gd name="T8" fmla="*/ 681 w 560"/>
                <a:gd name="T9" fmla="*/ 109 h 136"/>
                <a:gd name="T10" fmla="*/ 603 w 560"/>
                <a:gd name="T11" fmla="*/ 126 h 136"/>
                <a:gd name="T12" fmla="*/ 626 w 560"/>
                <a:gd name="T13" fmla="*/ 972 h 136"/>
                <a:gd name="T14" fmla="*/ 793 w 560"/>
                <a:gd name="T15" fmla="*/ 1340 h 136"/>
                <a:gd name="T16" fmla="*/ 819 w 560"/>
                <a:gd name="T17" fmla="*/ 1566 h 136"/>
                <a:gd name="T18" fmla="*/ 578 w 560"/>
                <a:gd name="T19" fmla="*/ 1808 h 136"/>
                <a:gd name="T20" fmla="*/ 384 w 560"/>
                <a:gd name="T21" fmla="*/ 1610 h 136"/>
                <a:gd name="T22" fmla="*/ 265 w 560"/>
                <a:gd name="T23" fmla="*/ 1426 h 136"/>
                <a:gd name="T24" fmla="*/ 134 w 560"/>
                <a:gd name="T25" fmla="*/ 1092 h 136"/>
                <a:gd name="T26" fmla="*/ 0 w 560"/>
                <a:gd name="T27" fmla="*/ 444 h 1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60"/>
                <a:gd name="T43" fmla="*/ 0 h 136"/>
                <a:gd name="T44" fmla="*/ 560 w 560"/>
                <a:gd name="T45" fmla="*/ 136 h 1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60" h="136">
                  <a:moveTo>
                    <a:pt x="560" y="136"/>
                  </a:moveTo>
                  <a:cubicBezTo>
                    <a:pt x="556" y="134"/>
                    <a:pt x="553" y="131"/>
                    <a:pt x="549" y="130"/>
                  </a:cubicBezTo>
                  <a:cubicBezTo>
                    <a:pt x="541" y="127"/>
                    <a:pt x="532" y="127"/>
                    <a:pt x="525" y="124"/>
                  </a:cubicBezTo>
                  <a:cubicBezTo>
                    <a:pt x="447" y="88"/>
                    <a:pt x="377" y="39"/>
                    <a:pt x="294" y="17"/>
                  </a:cubicBezTo>
                  <a:cubicBezTo>
                    <a:pt x="283" y="11"/>
                    <a:pt x="272" y="9"/>
                    <a:pt x="260" y="7"/>
                  </a:cubicBezTo>
                  <a:cubicBezTo>
                    <a:pt x="250" y="7"/>
                    <a:pt x="237" y="0"/>
                    <a:pt x="231" y="8"/>
                  </a:cubicBezTo>
                  <a:cubicBezTo>
                    <a:pt x="226" y="14"/>
                    <a:pt x="226" y="53"/>
                    <a:pt x="240" y="61"/>
                  </a:cubicBezTo>
                  <a:cubicBezTo>
                    <a:pt x="258" y="71"/>
                    <a:pt x="283" y="77"/>
                    <a:pt x="303" y="83"/>
                  </a:cubicBezTo>
                  <a:cubicBezTo>
                    <a:pt x="308" y="88"/>
                    <a:pt x="310" y="93"/>
                    <a:pt x="314" y="98"/>
                  </a:cubicBezTo>
                  <a:cubicBezTo>
                    <a:pt x="301" y="135"/>
                    <a:pt x="265" y="114"/>
                    <a:pt x="222" y="113"/>
                  </a:cubicBezTo>
                  <a:cubicBezTo>
                    <a:pt x="196" y="111"/>
                    <a:pt x="172" y="107"/>
                    <a:pt x="147" y="100"/>
                  </a:cubicBezTo>
                  <a:cubicBezTo>
                    <a:pt x="132" y="96"/>
                    <a:pt x="102" y="89"/>
                    <a:pt x="102" y="89"/>
                  </a:cubicBezTo>
                  <a:cubicBezTo>
                    <a:pt x="87" y="79"/>
                    <a:pt x="68" y="75"/>
                    <a:pt x="51" y="68"/>
                  </a:cubicBezTo>
                  <a:cubicBezTo>
                    <a:pt x="36" y="53"/>
                    <a:pt x="24" y="28"/>
                    <a:pt x="0" y="28"/>
                  </a:cubicBezTo>
                </a:path>
              </a:pathLst>
            </a:custGeom>
            <a:noFill/>
            <a:ln w="28575">
              <a:solidFill>
                <a:srgbClr val="063DE8"/>
              </a:solidFill>
              <a:round/>
              <a:headEnd/>
              <a:tailEnd/>
            </a:ln>
          </p:spPr>
          <p:txBody>
            <a:bodyPr wrap="none" anchor="ctr">
              <a:prstTxWarp prst="textNoShape">
                <a:avLst/>
              </a:prstTxWarp>
            </a:bodyPr>
            <a:lstStyle/>
            <a:p>
              <a:endParaRPr lang="en-US"/>
            </a:p>
          </p:txBody>
        </p:sp>
        <p:sp>
          <p:nvSpPr>
            <p:cNvPr id="12" name="Line 43"/>
            <p:cNvSpPr>
              <a:spLocks noChangeAspect="1" noChangeShapeType="1"/>
            </p:cNvSpPr>
            <p:nvPr/>
          </p:nvSpPr>
          <p:spPr bwMode="auto">
            <a:xfrm>
              <a:off x="3433" y="1097"/>
              <a:ext cx="20" cy="84"/>
            </a:xfrm>
            <a:prstGeom prst="line">
              <a:avLst/>
            </a:prstGeom>
            <a:noFill/>
            <a:ln w="28575">
              <a:solidFill>
                <a:srgbClr val="063DE8"/>
              </a:solidFill>
              <a:round/>
              <a:headEnd/>
              <a:tailEnd/>
            </a:ln>
          </p:spPr>
          <p:txBody>
            <a:bodyPr wrap="none" anchor="ctr">
              <a:prstTxWarp prst="textNoShape">
                <a:avLst/>
              </a:prstTxWarp>
            </a:bodyPr>
            <a:lstStyle/>
            <a:p>
              <a:endParaRPr lang="en-US"/>
            </a:p>
          </p:txBody>
        </p:sp>
        <p:sp>
          <p:nvSpPr>
            <p:cNvPr id="13" name="Line 44"/>
            <p:cNvSpPr>
              <a:spLocks noChangeAspect="1" noChangeShapeType="1"/>
            </p:cNvSpPr>
            <p:nvPr/>
          </p:nvSpPr>
          <p:spPr bwMode="auto">
            <a:xfrm flipV="1">
              <a:off x="3435" y="1097"/>
              <a:ext cx="78" cy="0"/>
            </a:xfrm>
            <a:prstGeom prst="line">
              <a:avLst/>
            </a:prstGeom>
            <a:noFill/>
            <a:ln w="28575">
              <a:solidFill>
                <a:srgbClr val="063DE8"/>
              </a:solidFill>
              <a:round/>
              <a:headEnd/>
              <a:tailEnd/>
            </a:ln>
          </p:spPr>
          <p:txBody>
            <a:bodyPr wrap="none" anchor="ctr">
              <a:prstTxWarp prst="textNoShape">
                <a:avLst/>
              </a:prstTxWarp>
            </a:bodyPr>
            <a:lstStyle/>
            <a:p>
              <a:endParaRPr lang="en-US"/>
            </a:p>
          </p:txBody>
        </p:sp>
      </p:grpSp>
      <p:sp>
        <p:nvSpPr>
          <p:cNvPr id="14" name="TextBox 13"/>
          <p:cNvSpPr txBox="1"/>
          <p:nvPr/>
        </p:nvSpPr>
        <p:spPr>
          <a:xfrm>
            <a:off x="6705384" y="3879490"/>
            <a:ext cx="1438214" cy="584775"/>
          </a:xfrm>
          <a:prstGeom prst="rect">
            <a:avLst/>
          </a:prstGeom>
          <a:noFill/>
        </p:spPr>
        <p:txBody>
          <a:bodyPr wrap="none" rtlCol="0">
            <a:spAutoFit/>
          </a:bodyPr>
          <a:lstStyle/>
          <a:p>
            <a:r>
              <a:rPr lang="en-US" sz="1600" dirty="0" smtClean="0"/>
              <a:t>Synchronous </a:t>
            </a:r>
            <a:br>
              <a:rPr lang="en-US" sz="1600" dirty="0" smtClean="0"/>
            </a:br>
            <a:r>
              <a:rPr lang="en-US" sz="1600" dirty="0" smtClean="0"/>
              <a:t>message</a:t>
            </a:r>
            <a:endParaRPr lang="en-US" sz="1600" dirty="0"/>
          </a:p>
        </p:txBody>
      </p:sp>
      <p:grpSp>
        <p:nvGrpSpPr>
          <p:cNvPr id="15" name="Group 41"/>
          <p:cNvGrpSpPr>
            <a:grpSpLocks noChangeAspect="1"/>
          </p:cNvGrpSpPr>
          <p:nvPr/>
        </p:nvGrpSpPr>
        <p:grpSpPr bwMode="auto">
          <a:xfrm rot="1746925" flipH="1" flipV="1">
            <a:off x="2572005" y="4447354"/>
            <a:ext cx="609645" cy="174394"/>
            <a:chOff x="3433" y="1097"/>
            <a:chExt cx="636" cy="175"/>
          </a:xfrm>
        </p:grpSpPr>
        <p:sp>
          <p:nvSpPr>
            <p:cNvPr id="16" name="Freeform 42"/>
            <p:cNvSpPr>
              <a:spLocks noChangeAspect="1"/>
            </p:cNvSpPr>
            <p:nvPr/>
          </p:nvSpPr>
          <p:spPr bwMode="auto">
            <a:xfrm>
              <a:off x="3458" y="1097"/>
              <a:ext cx="611" cy="175"/>
            </a:xfrm>
            <a:custGeom>
              <a:avLst/>
              <a:gdLst>
                <a:gd name="T0" fmla="*/ 1461 w 560"/>
                <a:gd name="T1" fmla="*/ 2178 h 136"/>
                <a:gd name="T2" fmla="*/ 1433 w 560"/>
                <a:gd name="T3" fmla="*/ 2078 h 136"/>
                <a:gd name="T4" fmla="*/ 1370 w 560"/>
                <a:gd name="T5" fmla="*/ 1992 h 136"/>
                <a:gd name="T6" fmla="*/ 767 w 560"/>
                <a:gd name="T7" fmla="*/ 268 h 136"/>
                <a:gd name="T8" fmla="*/ 681 w 560"/>
                <a:gd name="T9" fmla="*/ 109 h 136"/>
                <a:gd name="T10" fmla="*/ 603 w 560"/>
                <a:gd name="T11" fmla="*/ 126 h 136"/>
                <a:gd name="T12" fmla="*/ 626 w 560"/>
                <a:gd name="T13" fmla="*/ 972 h 136"/>
                <a:gd name="T14" fmla="*/ 793 w 560"/>
                <a:gd name="T15" fmla="*/ 1340 h 136"/>
                <a:gd name="T16" fmla="*/ 819 w 560"/>
                <a:gd name="T17" fmla="*/ 1566 h 136"/>
                <a:gd name="T18" fmla="*/ 578 w 560"/>
                <a:gd name="T19" fmla="*/ 1808 h 136"/>
                <a:gd name="T20" fmla="*/ 384 w 560"/>
                <a:gd name="T21" fmla="*/ 1610 h 136"/>
                <a:gd name="T22" fmla="*/ 265 w 560"/>
                <a:gd name="T23" fmla="*/ 1426 h 136"/>
                <a:gd name="T24" fmla="*/ 134 w 560"/>
                <a:gd name="T25" fmla="*/ 1092 h 136"/>
                <a:gd name="T26" fmla="*/ 0 w 560"/>
                <a:gd name="T27" fmla="*/ 444 h 1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60"/>
                <a:gd name="T43" fmla="*/ 0 h 136"/>
                <a:gd name="T44" fmla="*/ 560 w 560"/>
                <a:gd name="T45" fmla="*/ 136 h 1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60" h="136">
                  <a:moveTo>
                    <a:pt x="560" y="136"/>
                  </a:moveTo>
                  <a:cubicBezTo>
                    <a:pt x="556" y="134"/>
                    <a:pt x="553" y="131"/>
                    <a:pt x="549" y="130"/>
                  </a:cubicBezTo>
                  <a:cubicBezTo>
                    <a:pt x="541" y="127"/>
                    <a:pt x="532" y="127"/>
                    <a:pt x="525" y="124"/>
                  </a:cubicBezTo>
                  <a:cubicBezTo>
                    <a:pt x="447" y="88"/>
                    <a:pt x="377" y="39"/>
                    <a:pt x="294" y="17"/>
                  </a:cubicBezTo>
                  <a:cubicBezTo>
                    <a:pt x="283" y="11"/>
                    <a:pt x="272" y="9"/>
                    <a:pt x="260" y="7"/>
                  </a:cubicBezTo>
                  <a:cubicBezTo>
                    <a:pt x="250" y="7"/>
                    <a:pt x="237" y="0"/>
                    <a:pt x="231" y="8"/>
                  </a:cubicBezTo>
                  <a:cubicBezTo>
                    <a:pt x="226" y="14"/>
                    <a:pt x="226" y="53"/>
                    <a:pt x="240" y="61"/>
                  </a:cubicBezTo>
                  <a:cubicBezTo>
                    <a:pt x="258" y="71"/>
                    <a:pt x="283" y="77"/>
                    <a:pt x="303" y="83"/>
                  </a:cubicBezTo>
                  <a:cubicBezTo>
                    <a:pt x="308" y="88"/>
                    <a:pt x="310" y="93"/>
                    <a:pt x="314" y="98"/>
                  </a:cubicBezTo>
                  <a:cubicBezTo>
                    <a:pt x="301" y="135"/>
                    <a:pt x="265" y="114"/>
                    <a:pt x="222" y="113"/>
                  </a:cubicBezTo>
                  <a:cubicBezTo>
                    <a:pt x="196" y="111"/>
                    <a:pt x="172" y="107"/>
                    <a:pt x="147" y="100"/>
                  </a:cubicBezTo>
                  <a:cubicBezTo>
                    <a:pt x="132" y="96"/>
                    <a:pt x="102" y="89"/>
                    <a:pt x="102" y="89"/>
                  </a:cubicBezTo>
                  <a:cubicBezTo>
                    <a:pt x="87" y="79"/>
                    <a:pt x="68" y="75"/>
                    <a:pt x="51" y="68"/>
                  </a:cubicBezTo>
                  <a:cubicBezTo>
                    <a:pt x="36" y="53"/>
                    <a:pt x="24" y="28"/>
                    <a:pt x="0" y="28"/>
                  </a:cubicBezTo>
                </a:path>
              </a:pathLst>
            </a:custGeom>
            <a:noFill/>
            <a:ln w="28575">
              <a:solidFill>
                <a:srgbClr val="063DE8"/>
              </a:solidFill>
              <a:round/>
              <a:headEnd/>
              <a:tailEnd/>
            </a:ln>
          </p:spPr>
          <p:txBody>
            <a:bodyPr wrap="none" anchor="ctr">
              <a:prstTxWarp prst="textNoShape">
                <a:avLst/>
              </a:prstTxWarp>
            </a:bodyPr>
            <a:lstStyle/>
            <a:p>
              <a:endParaRPr lang="en-US"/>
            </a:p>
          </p:txBody>
        </p:sp>
        <p:sp>
          <p:nvSpPr>
            <p:cNvPr id="17" name="Line 43"/>
            <p:cNvSpPr>
              <a:spLocks noChangeAspect="1" noChangeShapeType="1"/>
            </p:cNvSpPr>
            <p:nvPr/>
          </p:nvSpPr>
          <p:spPr bwMode="auto">
            <a:xfrm>
              <a:off x="3433" y="1097"/>
              <a:ext cx="20" cy="84"/>
            </a:xfrm>
            <a:prstGeom prst="line">
              <a:avLst/>
            </a:prstGeom>
            <a:noFill/>
            <a:ln w="28575">
              <a:solidFill>
                <a:srgbClr val="063DE8"/>
              </a:solidFill>
              <a:round/>
              <a:headEnd/>
              <a:tailEnd/>
            </a:ln>
          </p:spPr>
          <p:txBody>
            <a:bodyPr wrap="none" anchor="ctr">
              <a:prstTxWarp prst="textNoShape">
                <a:avLst/>
              </a:prstTxWarp>
            </a:bodyPr>
            <a:lstStyle/>
            <a:p>
              <a:endParaRPr lang="en-US"/>
            </a:p>
          </p:txBody>
        </p:sp>
        <p:sp>
          <p:nvSpPr>
            <p:cNvPr id="18" name="Line 44"/>
            <p:cNvSpPr>
              <a:spLocks noChangeAspect="1" noChangeShapeType="1"/>
            </p:cNvSpPr>
            <p:nvPr/>
          </p:nvSpPr>
          <p:spPr bwMode="auto">
            <a:xfrm flipV="1">
              <a:off x="3435" y="1097"/>
              <a:ext cx="78" cy="0"/>
            </a:xfrm>
            <a:prstGeom prst="line">
              <a:avLst/>
            </a:prstGeom>
            <a:noFill/>
            <a:ln w="28575">
              <a:solidFill>
                <a:srgbClr val="063DE8"/>
              </a:solidFill>
              <a:round/>
              <a:headEnd/>
              <a:tailEnd/>
            </a:ln>
          </p:spPr>
          <p:txBody>
            <a:bodyPr wrap="none" anchor="ctr">
              <a:prstTxWarp prst="textNoShape">
                <a:avLst/>
              </a:prstTxWarp>
            </a:bodyPr>
            <a:lstStyle/>
            <a:p>
              <a:endParaRPr lang="en-US"/>
            </a:p>
          </p:txBody>
        </p:sp>
      </p:grpSp>
      <p:sp>
        <p:nvSpPr>
          <p:cNvPr id="19" name="TextBox 18"/>
          <p:cNvSpPr txBox="1"/>
          <p:nvPr/>
        </p:nvSpPr>
        <p:spPr>
          <a:xfrm>
            <a:off x="2345803" y="4006059"/>
            <a:ext cx="697627" cy="369332"/>
          </a:xfrm>
          <a:prstGeom prst="rect">
            <a:avLst/>
          </a:prstGeom>
          <a:noFill/>
        </p:spPr>
        <p:txBody>
          <a:bodyPr wrap="none" rtlCol="0">
            <a:spAutoFit/>
          </a:bodyPr>
          <a:lstStyle/>
          <a:p>
            <a:r>
              <a:rPr lang="en-US" dirty="0" smtClean="0"/>
              <a:t>Mark</a:t>
            </a:r>
            <a:endParaRPr lang="en-US" dirty="0"/>
          </a:p>
        </p:txBody>
      </p:sp>
      <p:grpSp>
        <p:nvGrpSpPr>
          <p:cNvPr id="20" name="Group 41"/>
          <p:cNvGrpSpPr>
            <a:grpSpLocks noChangeAspect="1"/>
          </p:cNvGrpSpPr>
          <p:nvPr/>
        </p:nvGrpSpPr>
        <p:grpSpPr bwMode="auto">
          <a:xfrm rot="332121" flipH="1" flipV="1">
            <a:off x="2701606" y="5181670"/>
            <a:ext cx="609645" cy="174394"/>
            <a:chOff x="3433" y="1097"/>
            <a:chExt cx="636" cy="175"/>
          </a:xfrm>
        </p:grpSpPr>
        <p:sp>
          <p:nvSpPr>
            <p:cNvPr id="21" name="Freeform 42"/>
            <p:cNvSpPr>
              <a:spLocks noChangeAspect="1"/>
            </p:cNvSpPr>
            <p:nvPr/>
          </p:nvSpPr>
          <p:spPr bwMode="auto">
            <a:xfrm>
              <a:off x="3458" y="1097"/>
              <a:ext cx="611" cy="175"/>
            </a:xfrm>
            <a:custGeom>
              <a:avLst/>
              <a:gdLst>
                <a:gd name="T0" fmla="*/ 1461 w 560"/>
                <a:gd name="T1" fmla="*/ 2178 h 136"/>
                <a:gd name="T2" fmla="*/ 1433 w 560"/>
                <a:gd name="T3" fmla="*/ 2078 h 136"/>
                <a:gd name="T4" fmla="*/ 1370 w 560"/>
                <a:gd name="T5" fmla="*/ 1992 h 136"/>
                <a:gd name="T6" fmla="*/ 767 w 560"/>
                <a:gd name="T7" fmla="*/ 268 h 136"/>
                <a:gd name="T8" fmla="*/ 681 w 560"/>
                <a:gd name="T9" fmla="*/ 109 h 136"/>
                <a:gd name="T10" fmla="*/ 603 w 560"/>
                <a:gd name="T11" fmla="*/ 126 h 136"/>
                <a:gd name="T12" fmla="*/ 626 w 560"/>
                <a:gd name="T13" fmla="*/ 972 h 136"/>
                <a:gd name="T14" fmla="*/ 793 w 560"/>
                <a:gd name="T15" fmla="*/ 1340 h 136"/>
                <a:gd name="T16" fmla="*/ 819 w 560"/>
                <a:gd name="T17" fmla="*/ 1566 h 136"/>
                <a:gd name="T18" fmla="*/ 578 w 560"/>
                <a:gd name="T19" fmla="*/ 1808 h 136"/>
                <a:gd name="T20" fmla="*/ 384 w 560"/>
                <a:gd name="T21" fmla="*/ 1610 h 136"/>
                <a:gd name="T22" fmla="*/ 265 w 560"/>
                <a:gd name="T23" fmla="*/ 1426 h 136"/>
                <a:gd name="T24" fmla="*/ 134 w 560"/>
                <a:gd name="T25" fmla="*/ 1092 h 136"/>
                <a:gd name="T26" fmla="*/ 0 w 560"/>
                <a:gd name="T27" fmla="*/ 444 h 1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60"/>
                <a:gd name="T43" fmla="*/ 0 h 136"/>
                <a:gd name="T44" fmla="*/ 560 w 560"/>
                <a:gd name="T45" fmla="*/ 136 h 1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60" h="136">
                  <a:moveTo>
                    <a:pt x="560" y="136"/>
                  </a:moveTo>
                  <a:cubicBezTo>
                    <a:pt x="556" y="134"/>
                    <a:pt x="553" y="131"/>
                    <a:pt x="549" y="130"/>
                  </a:cubicBezTo>
                  <a:cubicBezTo>
                    <a:pt x="541" y="127"/>
                    <a:pt x="532" y="127"/>
                    <a:pt x="525" y="124"/>
                  </a:cubicBezTo>
                  <a:cubicBezTo>
                    <a:pt x="447" y="88"/>
                    <a:pt x="377" y="39"/>
                    <a:pt x="294" y="17"/>
                  </a:cubicBezTo>
                  <a:cubicBezTo>
                    <a:pt x="283" y="11"/>
                    <a:pt x="272" y="9"/>
                    <a:pt x="260" y="7"/>
                  </a:cubicBezTo>
                  <a:cubicBezTo>
                    <a:pt x="250" y="7"/>
                    <a:pt x="237" y="0"/>
                    <a:pt x="231" y="8"/>
                  </a:cubicBezTo>
                  <a:cubicBezTo>
                    <a:pt x="226" y="14"/>
                    <a:pt x="226" y="53"/>
                    <a:pt x="240" y="61"/>
                  </a:cubicBezTo>
                  <a:cubicBezTo>
                    <a:pt x="258" y="71"/>
                    <a:pt x="283" y="77"/>
                    <a:pt x="303" y="83"/>
                  </a:cubicBezTo>
                  <a:cubicBezTo>
                    <a:pt x="308" y="88"/>
                    <a:pt x="310" y="93"/>
                    <a:pt x="314" y="98"/>
                  </a:cubicBezTo>
                  <a:cubicBezTo>
                    <a:pt x="301" y="135"/>
                    <a:pt x="265" y="114"/>
                    <a:pt x="222" y="113"/>
                  </a:cubicBezTo>
                  <a:cubicBezTo>
                    <a:pt x="196" y="111"/>
                    <a:pt x="172" y="107"/>
                    <a:pt x="147" y="100"/>
                  </a:cubicBezTo>
                  <a:cubicBezTo>
                    <a:pt x="132" y="96"/>
                    <a:pt x="102" y="89"/>
                    <a:pt x="102" y="89"/>
                  </a:cubicBezTo>
                  <a:cubicBezTo>
                    <a:pt x="87" y="79"/>
                    <a:pt x="68" y="75"/>
                    <a:pt x="51" y="68"/>
                  </a:cubicBezTo>
                  <a:cubicBezTo>
                    <a:pt x="36" y="53"/>
                    <a:pt x="24" y="28"/>
                    <a:pt x="0" y="28"/>
                  </a:cubicBezTo>
                </a:path>
              </a:pathLst>
            </a:custGeom>
            <a:noFill/>
            <a:ln w="28575">
              <a:solidFill>
                <a:srgbClr val="063DE8"/>
              </a:solidFill>
              <a:round/>
              <a:headEnd/>
              <a:tailEnd/>
            </a:ln>
          </p:spPr>
          <p:txBody>
            <a:bodyPr wrap="none" anchor="ctr">
              <a:prstTxWarp prst="textNoShape">
                <a:avLst/>
              </a:prstTxWarp>
            </a:bodyPr>
            <a:lstStyle/>
            <a:p>
              <a:endParaRPr lang="en-US"/>
            </a:p>
          </p:txBody>
        </p:sp>
        <p:sp>
          <p:nvSpPr>
            <p:cNvPr id="22" name="Line 43"/>
            <p:cNvSpPr>
              <a:spLocks noChangeAspect="1" noChangeShapeType="1"/>
            </p:cNvSpPr>
            <p:nvPr/>
          </p:nvSpPr>
          <p:spPr bwMode="auto">
            <a:xfrm>
              <a:off x="3433" y="1097"/>
              <a:ext cx="20" cy="84"/>
            </a:xfrm>
            <a:prstGeom prst="line">
              <a:avLst/>
            </a:prstGeom>
            <a:noFill/>
            <a:ln w="28575">
              <a:solidFill>
                <a:srgbClr val="063DE8"/>
              </a:solidFill>
              <a:round/>
              <a:headEnd/>
              <a:tailEnd/>
            </a:ln>
          </p:spPr>
          <p:txBody>
            <a:bodyPr wrap="none" anchor="ctr">
              <a:prstTxWarp prst="textNoShape">
                <a:avLst/>
              </a:prstTxWarp>
            </a:bodyPr>
            <a:lstStyle/>
            <a:p>
              <a:endParaRPr lang="en-US"/>
            </a:p>
          </p:txBody>
        </p:sp>
        <p:sp>
          <p:nvSpPr>
            <p:cNvPr id="23" name="Line 44"/>
            <p:cNvSpPr>
              <a:spLocks noChangeAspect="1" noChangeShapeType="1"/>
            </p:cNvSpPr>
            <p:nvPr/>
          </p:nvSpPr>
          <p:spPr bwMode="auto">
            <a:xfrm flipV="1">
              <a:off x="3435" y="1097"/>
              <a:ext cx="78" cy="0"/>
            </a:xfrm>
            <a:prstGeom prst="line">
              <a:avLst/>
            </a:prstGeom>
            <a:noFill/>
            <a:ln w="28575">
              <a:solidFill>
                <a:srgbClr val="063DE8"/>
              </a:solidFill>
              <a:round/>
              <a:headEnd/>
              <a:tailEnd/>
            </a:ln>
          </p:spPr>
          <p:txBody>
            <a:bodyPr wrap="none" anchor="ctr">
              <a:prstTxWarp prst="textNoShape">
                <a:avLst/>
              </a:prstTxWarp>
            </a:bodyPr>
            <a:lstStyle/>
            <a:p>
              <a:endParaRPr lang="en-US"/>
            </a:p>
          </p:txBody>
        </p:sp>
      </p:grpSp>
      <p:sp>
        <p:nvSpPr>
          <p:cNvPr id="24" name="TextBox 23"/>
          <p:cNvSpPr txBox="1"/>
          <p:nvPr/>
        </p:nvSpPr>
        <p:spPr>
          <a:xfrm>
            <a:off x="2018180" y="4917938"/>
            <a:ext cx="723763" cy="369332"/>
          </a:xfrm>
          <a:prstGeom prst="rect">
            <a:avLst/>
          </a:prstGeom>
          <a:noFill/>
        </p:spPr>
        <p:txBody>
          <a:bodyPr wrap="none" rtlCol="0">
            <a:spAutoFit/>
          </a:bodyPr>
          <a:lstStyle/>
          <a:p>
            <a:r>
              <a:rPr lang="en-US" dirty="0" smtClean="0"/>
              <a:t>Span</a:t>
            </a:r>
            <a:endParaRPr lang="en-US" dirty="0"/>
          </a:p>
        </p:txBody>
      </p:sp>
      <p:grpSp>
        <p:nvGrpSpPr>
          <p:cNvPr id="25" name="Group 41"/>
          <p:cNvGrpSpPr>
            <a:grpSpLocks noChangeAspect="1"/>
          </p:cNvGrpSpPr>
          <p:nvPr/>
        </p:nvGrpSpPr>
        <p:grpSpPr bwMode="auto">
          <a:xfrm rot="2101682" flipH="1" flipV="1">
            <a:off x="7777550" y="5309232"/>
            <a:ext cx="609645" cy="174394"/>
            <a:chOff x="3433" y="1097"/>
            <a:chExt cx="636" cy="175"/>
          </a:xfrm>
        </p:grpSpPr>
        <p:sp>
          <p:nvSpPr>
            <p:cNvPr id="26" name="Freeform 42"/>
            <p:cNvSpPr>
              <a:spLocks noChangeAspect="1"/>
            </p:cNvSpPr>
            <p:nvPr/>
          </p:nvSpPr>
          <p:spPr bwMode="auto">
            <a:xfrm>
              <a:off x="3458" y="1097"/>
              <a:ext cx="611" cy="175"/>
            </a:xfrm>
            <a:custGeom>
              <a:avLst/>
              <a:gdLst>
                <a:gd name="T0" fmla="*/ 1461 w 560"/>
                <a:gd name="T1" fmla="*/ 2178 h 136"/>
                <a:gd name="T2" fmla="*/ 1433 w 560"/>
                <a:gd name="T3" fmla="*/ 2078 h 136"/>
                <a:gd name="T4" fmla="*/ 1370 w 560"/>
                <a:gd name="T5" fmla="*/ 1992 h 136"/>
                <a:gd name="T6" fmla="*/ 767 w 560"/>
                <a:gd name="T7" fmla="*/ 268 h 136"/>
                <a:gd name="T8" fmla="*/ 681 w 560"/>
                <a:gd name="T9" fmla="*/ 109 h 136"/>
                <a:gd name="T10" fmla="*/ 603 w 560"/>
                <a:gd name="T11" fmla="*/ 126 h 136"/>
                <a:gd name="T12" fmla="*/ 626 w 560"/>
                <a:gd name="T13" fmla="*/ 972 h 136"/>
                <a:gd name="T14" fmla="*/ 793 w 560"/>
                <a:gd name="T15" fmla="*/ 1340 h 136"/>
                <a:gd name="T16" fmla="*/ 819 w 560"/>
                <a:gd name="T17" fmla="*/ 1566 h 136"/>
                <a:gd name="T18" fmla="*/ 578 w 560"/>
                <a:gd name="T19" fmla="*/ 1808 h 136"/>
                <a:gd name="T20" fmla="*/ 384 w 560"/>
                <a:gd name="T21" fmla="*/ 1610 h 136"/>
                <a:gd name="T22" fmla="*/ 265 w 560"/>
                <a:gd name="T23" fmla="*/ 1426 h 136"/>
                <a:gd name="T24" fmla="*/ 134 w 560"/>
                <a:gd name="T25" fmla="*/ 1092 h 136"/>
                <a:gd name="T26" fmla="*/ 0 w 560"/>
                <a:gd name="T27" fmla="*/ 444 h 1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60"/>
                <a:gd name="T43" fmla="*/ 0 h 136"/>
                <a:gd name="T44" fmla="*/ 560 w 560"/>
                <a:gd name="T45" fmla="*/ 136 h 1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60" h="136">
                  <a:moveTo>
                    <a:pt x="560" y="136"/>
                  </a:moveTo>
                  <a:cubicBezTo>
                    <a:pt x="556" y="134"/>
                    <a:pt x="553" y="131"/>
                    <a:pt x="549" y="130"/>
                  </a:cubicBezTo>
                  <a:cubicBezTo>
                    <a:pt x="541" y="127"/>
                    <a:pt x="532" y="127"/>
                    <a:pt x="525" y="124"/>
                  </a:cubicBezTo>
                  <a:cubicBezTo>
                    <a:pt x="447" y="88"/>
                    <a:pt x="377" y="39"/>
                    <a:pt x="294" y="17"/>
                  </a:cubicBezTo>
                  <a:cubicBezTo>
                    <a:pt x="283" y="11"/>
                    <a:pt x="272" y="9"/>
                    <a:pt x="260" y="7"/>
                  </a:cubicBezTo>
                  <a:cubicBezTo>
                    <a:pt x="250" y="7"/>
                    <a:pt x="237" y="0"/>
                    <a:pt x="231" y="8"/>
                  </a:cubicBezTo>
                  <a:cubicBezTo>
                    <a:pt x="226" y="14"/>
                    <a:pt x="226" y="53"/>
                    <a:pt x="240" y="61"/>
                  </a:cubicBezTo>
                  <a:cubicBezTo>
                    <a:pt x="258" y="71"/>
                    <a:pt x="283" y="77"/>
                    <a:pt x="303" y="83"/>
                  </a:cubicBezTo>
                  <a:cubicBezTo>
                    <a:pt x="308" y="88"/>
                    <a:pt x="310" y="93"/>
                    <a:pt x="314" y="98"/>
                  </a:cubicBezTo>
                  <a:cubicBezTo>
                    <a:pt x="301" y="135"/>
                    <a:pt x="265" y="114"/>
                    <a:pt x="222" y="113"/>
                  </a:cubicBezTo>
                  <a:cubicBezTo>
                    <a:pt x="196" y="111"/>
                    <a:pt x="172" y="107"/>
                    <a:pt x="147" y="100"/>
                  </a:cubicBezTo>
                  <a:cubicBezTo>
                    <a:pt x="132" y="96"/>
                    <a:pt x="102" y="89"/>
                    <a:pt x="102" y="89"/>
                  </a:cubicBezTo>
                  <a:cubicBezTo>
                    <a:pt x="87" y="79"/>
                    <a:pt x="68" y="75"/>
                    <a:pt x="51" y="68"/>
                  </a:cubicBezTo>
                  <a:cubicBezTo>
                    <a:pt x="36" y="53"/>
                    <a:pt x="24" y="28"/>
                    <a:pt x="0" y="28"/>
                  </a:cubicBezTo>
                </a:path>
              </a:pathLst>
            </a:custGeom>
            <a:noFill/>
            <a:ln w="28575">
              <a:solidFill>
                <a:srgbClr val="063DE8"/>
              </a:solidFill>
              <a:round/>
              <a:headEnd/>
              <a:tailEnd/>
            </a:ln>
          </p:spPr>
          <p:txBody>
            <a:bodyPr wrap="none" anchor="ctr">
              <a:prstTxWarp prst="textNoShape">
                <a:avLst/>
              </a:prstTxWarp>
            </a:bodyPr>
            <a:lstStyle/>
            <a:p>
              <a:endParaRPr lang="en-US"/>
            </a:p>
          </p:txBody>
        </p:sp>
        <p:sp>
          <p:nvSpPr>
            <p:cNvPr id="27" name="Line 43"/>
            <p:cNvSpPr>
              <a:spLocks noChangeAspect="1" noChangeShapeType="1"/>
            </p:cNvSpPr>
            <p:nvPr/>
          </p:nvSpPr>
          <p:spPr bwMode="auto">
            <a:xfrm>
              <a:off x="3433" y="1097"/>
              <a:ext cx="20" cy="84"/>
            </a:xfrm>
            <a:prstGeom prst="line">
              <a:avLst/>
            </a:prstGeom>
            <a:noFill/>
            <a:ln w="28575">
              <a:solidFill>
                <a:srgbClr val="063DE8"/>
              </a:solidFill>
              <a:round/>
              <a:headEnd/>
              <a:tailEnd/>
            </a:ln>
          </p:spPr>
          <p:txBody>
            <a:bodyPr wrap="none" anchor="ctr">
              <a:prstTxWarp prst="textNoShape">
                <a:avLst/>
              </a:prstTxWarp>
            </a:bodyPr>
            <a:lstStyle/>
            <a:p>
              <a:endParaRPr lang="en-US"/>
            </a:p>
          </p:txBody>
        </p:sp>
        <p:sp>
          <p:nvSpPr>
            <p:cNvPr id="28" name="Line 44"/>
            <p:cNvSpPr>
              <a:spLocks noChangeAspect="1" noChangeShapeType="1"/>
            </p:cNvSpPr>
            <p:nvPr/>
          </p:nvSpPr>
          <p:spPr bwMode="auto">
            <a:xfrm flipV="1">
              <a:off x="3435" y="1097"/>
              <a:ext cx="78" cy="0"/>
            </a:xfrm>
            <a:prstGeom prst="line">
              <a:avLst/>
            </a:prstGeom>
            <a:noFill/>
            <a:ln w="28575">
              <a:solidFill>
                <a:srgbClr val="063DE8"/>
              </a:solidFill>
              <a:round/>
              <a:headEnd/>
              <a:tailEnd/>
            </a:ln>
          </p:spPr>
          <p:txBody>
            <a:bodyPr wrap="none" anchor="ctr">
              <a:prstTxWarp prst="textNoShape">
                <a:avLst/>
              </a:prstTxWarp>
            </a:bodyPr>
            <a:lstStyle/>
            <a:p>
              <a:endParaRPr lang="en-US"/>
            </a:p>
          </p:txBody>
        </p:sp>
      </p:grpSp>
      <p:sp>
        <p:nvSpPr>
          <p:cNvPr id="29" name="TextBox 28"/>
          <p:cNvSpPr txBox="1"/>
          <p:nvPr/>
        </p:nvSpPr>
        <p:spPr>
          <a:xfrm>
            <a:off x="6675828" y="4861969"/>
            <a:ext cx="1540806" cy="584775"/>
          </a:xfrm>
          <a:prstGeom prst="rect">
            <a:avLst/>
          </a:prstGeom>
          <a:noFill/>
        </p:spPr>
        <p:txBody>
          <a:bodyPr wrap="none" rtlCol="0">
            <a:spAutoFit/>
          </a:bodyPr>
          <a:lstStyle/>
          <a:p>
            <a:r>
              <a:rPr lang="en-US" sz="1600" dirty="0" smtClean="0"/>
              <a:t>Asynchronous </a:t>
            </a:r>
            <a:br>
              <a:rPr lang="en-US" sz="1600" dirty="0" smtClean="0"/>
            </a:br>
            <a:r>
              <a:rPr lang="en-US" sz="1600" dirty="0" smtClean="0"/>
              <a:t>message</a:t>
            </a:r>
            <a:endParaRPr lang="en-US" sz="1600" dirty="0"/>
          </a:p>
        </p:txBody>
      </p:sp>
    </p:spTree>
    <p:extLst>
      <p:ext uri="{BB962C8B-B14F-4D97-AF65-F5344CB8AC3E}">
        <p14:creationId xmlns:p14="http://schemas.microsoft.com/office/powerpoint/2010/main" val="1968895651"/>
      </p:ext>
    </p:extLst>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4"/>
          <p:cNvSpPr>
            <a:spLocks noGrp="1" noChangeArrowheads="1"/>
          </p:cNvSpPr>
          <p:nvPr>
            <p:ph type="title"/>
          </p:nvPr>
        </p:nvSpPr>
        <p:spPr/>
        <p:txBody>
          <a:bodyPr/>
          <a:lstStyle/>
          <a:p>
            <a:r>
              <a:rPr lang="en-GB" dirty="0" smtClean="0"/>
              <a:t>OAL Does…</a:t>
            </a:r>
            <a:endParaRPr lang="en-US" dirty="0"/>
          </a:p>
        </p:txBody>
      </p:sp>
      <p:sp>
        <p:nvSpPr>
          <p:cNvPr id="6" name="Content Placeholder 5"/>
          <p:cNvSpPr>
            <a:spLocks noGrp="1"/>
          </p:cNvSpPr>
          <p:nvPr>
            <p:ph idx="1"/>
          </p:nvPr>
        </p:nvSpPr>
        <p:spPr/>
        <p:txBody>
          <a:bodyPr/>
          <a:lstStyle/>
          <a:p>
            <a:pPr marL="0" indent="0">
              <a:spcBef>
                <a:spcPts val="0"/>
              </a:spcBef>
              <a:defRPr/>
            </a:pPr>
            <a:r>
              <a:rPr lang="en-US" dirty="0" smtClean="0"/>
              <a:t>Object Action Language can:</a:t>
            </a:r>
          </a:p>
          <a:p>
            <a:pPr marL="540000" lvl="1" indent="-360000">
              <a:spcBef>
                <a:spcPts val="25"/>
              </a:spcBef>
              <a:defRPr/>
            </a:pPr>
            <a:r>
              <a:rPr lang="en-GB" dirty="0" smtClean="0">
                <a:solidFill>
                  <a:srgbClr val="000000"/>
                </a:solidFill>
              </a:rPr>
              <a:t>Create and delete instances</a:t>
            </a:r>
          </a:p>
          <a:p>
            <a:pPr marL="540000" lvl="1" indent="-360000">
              <a:spcBef>
                <a:spcPts val="25"/>
              </a:spcBef>
              <a:defRPr/>
            </a:pPr>
            <a:r>
              <a:rPr lang="en-GB" dirty="0" smtClean="0">
                <a:solidFill>
                  <a:srgbClr val="000000"/>
                </a:solidFill>
              </a:rPr>
              <a:t>Read and write attribute values</a:t>
            </a:r>
          </a:p>
          <a:p>
            <a:pPr marL="540000" lvl="1" indent="-360000">
              <a:spcBef>
                <a:spcPts val="25"/>
              </a:spcBef>
              <a:defRPr/>
            </a:pPr>
            <a:r>
              <a:rPr lang="en-GB" dirty="0" smtClean="0">
                <a:solidFill>
                  <a:srgbClr val="000000"/>
                </a:solidFill>
              </a:rPr>
              <a:t>Compute new values</a:t>
            </a:r>
          </a:p>
          <a:p>
            <a:pPr marL="540000" lvl="1" indent="-360000">
              <a:spcBef>
                <a:spcPts val="25"/>
              </a:spcBef>
              <a:defRPr/>
            </a:pPr>
            <a:r>
              <a:rPr lang="en-GB" dirty="0" smtClean="0">
                <a:solidFill>
                  <a:srgbClr val="000000"/>
                </a:solidFill>
              </a:rPr>
              <a:t>Generate events</a:t>
            </a:r>
          </a:p>
          <a:p>
            <a:pPr marL="540000" lvl="1" indent="-360000">
              <a:spcBef>
                <a:spcPts val="25"/>
              </a:spcBef>
              <a:defRPr/>
            </a:pPr>
            <a:r>
              <a:rPr lang="en-GB" dirty="0">
                <a:solidFill>
                  <a:srgbClr val="000000"/>
                </a:solidFill>
              </a:rPr>
              <a:t>Link and unlink associations </a:t>
            </a:r>
            <a:br>
              <a:rPr lang="en-GB" dirty="0">
                <a:solidFill>
                  <a:srgbClr val="000000"/>
                </a:solidFill>
              </a:rPr>
            </a:br>
            <a:r>
              <a:rPr lang="en-GB" dirty="0">
                <a:solidFill>
                  <a:srgbClr val="000000"/>
                </a:solidFill>
              </a:rPr>
              <a:t>between instances</a:t>
            </a:r>
          </a:p>
          <a:p>
            <a:pPr marL="540000" lvl="1" indent="-360000">
              <a:spcBef>
                <a:spcPts val="25"/>
              </a:spcBef>
              <a:defRPr/>
            </a:pPr>
            <a:r>
              <a:rPr lang="en-GB" dirty="0">
                <a:solidFill>
                  <a:srgbClr val="000000"/>
                </a:solidFill>
              </a:rPr>
              <a:t>Select instances across </a:t>
            </a:r>
            <a:br>
              <a:rPr lang="en-GB" dirty="0">
                <a:solidFill>
                  <a:srgbClr val="000000"/>
                </a:solidFill>
              </a:rPr>
            </a:br>
            <a:r>
              <a:rPr lang="en-GB" dirty="0">
                <a:solidFill>
                  <a:srgbClr val="000000"/>
                </a:solidFill>
              </a:rPr>
              <a:t>associations</a:t>
            </a:r>
          </a:p>
          <a:p>
            <a:pPr marL="540000" lvl="1" indent="-360000">
              <a:spcBef>
                <a:spcPts val="25"/>
              </a:spcBef>
              <a:defRPr/>
            </a:pPr>
            <a:r>
              <a:rPr lang="en-GB" dirty="0"/>
              <a:t>Find instances based on</a:t>
            </a:r>
            <a:br>
              <a:rPr lang="en-GB" dirty="0"/>
            </a:br>
            <a:r>
              <a:rPr lang="en-GB" dirty="0"/>
              <a:t>attribute values</a:t>
            </a:r>
            <a:endParaRPr lang="en-GB" dirty="0">
              <a:solidFill>
                <a:srgbClr val="000000"/>
              </a:solidFill>
            </a:endParaRPr>
          </a:p>
          <a:p>
            <a:pPr marL="540000" lvl="1" indent="-360000">
              <a:spcBef>
                <a:spcPts val="25"/>
              </a:spcBef>
              <a:defRPr/>
            </a:pPr>
            <a:r>
              <a:rPr lang="en-US" dirty="0" smtClean="0">
                <a:solidFill>
                  <a:srgbClr val="000000"/>
                </a:solidFill>
              </a:rPr>
              <a:t>Communicate with the outside world</a:t>
            </a:r>
          </a:p>
          <a:p>
            <a:pPr marL="540000" lvl="1" indent="-360000">
              <a:spcBef>
                <a:spcPts val="25"/>
              </a:spcBef>
              <a:defRPr/>
            </a:pPr>
            <a:endParaRPr lang="en-US" dirty="0" smtClean="0">
              <a:solidFill>
                <a:srgbClr val="000000"/>
              </a:solidFill>
            </a:endParaRPr>
          </a:p>
          <a:p>
            <a:pPr marL="343150" indent="-360000">
              <a:spcBef>
                <a:spcPts val="25"/>
              </a:spcBef>
              <a:defRPr/>
            </a:pPr>
            <a:r>
              <a:rPr lang="en-US" dirty="0" smtClean="0">
                <a:solidFill>
                  <a:srgbClr val="000000"/>
                </a:solidFill>
              </a:rPr>
              <a:t>And control when these actions take place.</a:t>
            </a:r>
            <a:endParaRPr lang="en-US" dirty="0"/>
          </a:p>
        </p:txBody>
      </p:sp>
      <p:pic>
        <p:nvPicPr>
          <p:cNvPr id="4" name="Picture 3" descr="Servers-Server-Farm-Engine-Room-1024x640.jpg"/>
          <p:cNvPicPr>
            <a:picLocks noChangeAspect="1"/>
          </p:cNvPicPr>
          <p:nvPr/>
        </p:nvPicPr>
        <p:blipFill>
          <a:blip r:embed="rId3"/>
          <a:stretch>
            <a:fillRect/>
          </a:stretch>
        </p:blipFill>
        <p:spPr>
          <a:xfrm>
            <a:off x="5379720" y="1981200"/>
            <a:ext cx="3535680" cy="2209800"/>
          </a:xfrm>
          <a:prstGeom prst="rect">
            <a:avLst/>
          </a:prstGeom>
        </p:spPr>
      </p:pic>
    </p:spTree>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6"/>
          <p:cNvSpPr>
            <a:spLocks noGrp="1" noChangeArrowheads="1"/>
          </p:cNvSpPr>
          <p:nvPr>
            <p:ph type="title"/>
          </p:nvPr>
        </p:nvSpPr>
        <p:spPr/>
        <p:txBody>
          <a:bodyPr/>
          <a:lstStyle/>
          <a:p>
            <a:r>
              <a:rPr lang="en-US"/>
              <a:t>Data Types</a:t>
            </a:r>
          </a:p>
        </p:txBody>
      </p:sp>
      <p:sp>
        <p:nvSpPr>
          <p:cNvPr id="167939" name="Rectangle 7"/>
          <p:cNvSpPr>
            <a:spLocks noGrp="1" noChangeArrowheads="1"/>
          </p:cNvSpPr>
          <p:nvPr>
            <p:ph type="body" idx="1"/>
          </p:nvPr>
        </p:nvSpPr>
        <p:spPr>
          <a:xfrm>
            <a:off x="685800" y="1219200"/>
            <a:ext cx="8077200" cy="5181600"/>
          </a:xfrm>
        </p:spPr>
        <p:txBody>
          <a:bodyPr/>
          <a:lstStyle/>
          <a:p>
            <a:pPr>
              <a:lnSpc>
                <a:spcPct val="80000"/>
              </a:lnSpc>
            </a:pPr>
            <a:r>
              <a:rPr lang="en-US" dirty="0" smtClean="0"/>
              <a:t>Core </a:t>
            </a:r>
            <a:r>
              <a:rPr lang="en-US" dirty="0"/>
              <a:t>primitive data types</a:t>
            </a:r>
          </a:p>
          <a:p>
            <a:pPr lvl="1"/>
            <a:r>
              <a:rPr lang="en-US" dirty="0" err="1"/>
              <a:t>boolean</a:t>
            </a:r>
            <a:endParaRPr lang="en-US" dirty="0"/>
          </a:p>
          <a:p>
            <a:pPr lvl="1"/>
            <a:r>
              <a:rPr lang="en-US" dirty="0"/>
              <a:t>integer </a:t>
            </a:r>
          </a:p>
          <a:p>
            <a:pPr lvl="1"/>
            <a:r>
              <a:rPr lang="en-US" dirty="0"/>
              <a:t>real</a:t>
            </a:r>
          </a:p>
          <a:p>
            <a:pPr lvl="1"/>
            <a:r>
              <a:rPr lang="en-US" dirty="0"/>
              <a:t>string</a:t>
            </a:r>
          </a:p>
          <a:p>
            <a:pPr lvl="1"/>
            <a:r>
              <a:rPr lang="en-US" dirty="0" err="1"/>
              <a:t>unique_id</a:t>
            </a:r>
            <a:endParaRPr lang="en-US" dirty="0"/>
          </a:p>
          <a:p>
            <a:endParaRPr lang="en-US" dirty="0" smtClean="0"/>
          </a:p>
          <a:p>
            <a:r>
              <a:rPr lang="en-US" dirty="0" smtClean="0"/>
              <a:t>Reference data types			</a:t>
            </a:r>
          </a:p>
          <a:p>
            <a:pPr lvl="1"/>
            <a:r>
              <a:rPr lang="en-US" dirty="0" smtClean="0"/>
              <a:t>instance handle</a:t>
            </a:r>
          </a:p>
          <a:p>
            <a:pPr lvl="1"/>
            <a:r>
              <a:rPr lang="en-US" dirty="0" smtClean="0"/>
              <a:t>instance </a:t>
            </a:r>
            <a:r>
              <a:rPr lang="en-US" dirty="0"/>
              <a:t>handle set</a:t>
            </a:r>
          </a:p>
          <a:p>
            <a:pPr lvl="1"/>
            <a:r>
              <a:rPr lang="en-US" dirty="0"/>
              <a:t>event instance</a:t>
            </a:r>
          </a:p>
          <a:p>
            <a:pPr lvl="1"/>
            <a:r>
              <a:rPr lang="en-US" dirty="0"/>
              <a:t>component instance </a:t>
            </a:r>
            <a:r>
              <a:rPr lang="en-US" dirty="0" smtClean="0"/>
              <a:t>handle</a:t>
            </a:r>
            <a:endParaRPr lang="en-US" dirty="0"/>
          </a:p>
        </p:txBody>
      </p:sp>
      <p:sp>
        <p:nvSpPr>
          <p:cNvPr id="5" name="Rectangular Callout 4"/>
          <p:cNvSpPr/>
          <p:nvPr/>
        </p:nvSpPr>
        <p:spPr bwMode="auto">
          <a:xfrm>
            <a:off x="4343400" y="2057400"/>
            <a:ext cx="4267200" cy="1066800"/>
          </a:xfrm>
          <a:prstGeom prst="wedgeRectCallout">
            <a:avLst>
              <a:gd name="adj1" fmla="val -52998"/>
              <a:gd name="adj2" fmla="val 94451"/>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en-US" sz="2200" dirty="0">
                <a:solidFill>
                  <a:srgbClr val="000000"/>
                </a:solidFill>
              </a:rPr>
              <a:t>All data items are implicitly typed by the value assigned to them on their first use within an action. </a:t>
            </a:r>
            <a:endParaRPr lang="en-US" sz="2200" dirty="0"/>
          </a:p>
        </p:txBody>
      </p:sp>
      <p:sp>
        <p:nvSpPr>
          <p:cNvPr id="8" name="Rectangle 7"/>
          <p:cNvSpPr txBox="1">
            <a:spLocks noChangeArrowheads="1"/>
          </p:cNvSpPr>
          <p:nvPr/>
        </p:nvSpPr>
        <p:spPr bwMode="auto">
          <a:xfrm>
            <a:off x="5105400" y="3962400"/>
            <a:ext cx="8077200" cy="5181600"/>
          </a:xfrm>
          <a:prstGeom prst="rect">
            <a:avLst/>
          </a:prstGeom>
          <a:noFill/>
          <a:ln w="12700">
            <a:noFill/>
            <a:miter lim="800000"/>
            <a:headEnd/>
            <a:tailEnd/>
          </a:ln>
        </p:spPr>
        <p:txBody>
          <a:bodyPr vert="horz" wrap="square" lIns="90488" tIns="44450" rIns="90488" bIns="44450" numCol="1" anchor="t" anchorCtr="0" compatLnSpc="1">
            <a:prstTxWarp prst="textNoShape">
              <a:avLst/>
            </a:prstTxWarp>
          </a:bodyPr>
          <a:lstStyle>
            <a:lvl1pPr marL="0" indent="0" algn="l" rtl="0" eaLnBrk="0" fontAlgn="base" hangingPunct="0">
              <a:spcBef>
                <a:spcPct val="20000"/>
              </a:spcBef>
              <a:spcAft>
                <a:spcPct val="0"/>
              </a:spcAft>
              <a:buClr>
                <a:schemeClr val="tx2"/>
              </a:buClr>
              <a:buSzPct val="100000"/>
              <a:buFont typeface="Symbol" charset="2"/>
              <a:tabLst>
                <a:tab pos="0" algn="l"/>
              </a:tabLst>
              <a:defRPr sz="2200">
                <a:solidFill>
                  <a:schemeClr val="tx1"/>
                </a:solidFill>
                <a:latin typeface="+mn-lt"/>
                <a:ea typeface="ＭＳ Ｐゴシック" charset="-128"/>
                <a:cs typeface="ＭＳ Ｐゴシック" charset="-128"/>
              </a:defRPr>
            </a:lvl1pPr>
            <a:lvl2pPr marL="539750" indent="-360363" algn="l" rtl="0" eaLnBrk="0" fontAlgn="base" hangingPunct="0">
              <a:spcBef>
                <a:spcPct val="20000"/>
              </a:spcBef>
              <a:spcAft>
                <a:spcPct val="0"/>
              </a:spcAft>
              <a:buClr>
                <a:schemeClr val="tx2"/>
              </a:buClr>
              <a:buSzPct val="65000"/>
              <a:buFont typeface="Monotype Sorts" charset="2"/>
              <a:buChar char="l"/>
              <a:defRPr sz="2200">
                <a:solidFill>
                  <a:schemeClr val="tx1"/>
                </a:solidFill>
                <a:latin typeface="+mn-lt"/>
                <a:ea typeface="ＭＳ Ｐゴシック" charset="-128"/>
              </a:defRPr>
            </a:lvl2pPr>
            <a:lvl3pPr marL="1143000" indent="-228600" algn="l" rtl="0" eaLnBrk="0" fontAlgn="base" hangingPunct="0">
              <a:spcBef>
                <a:spcPct val="20000"/>
              </a:spcBef>
              <a:spcAft>
                <a:spcPct val="0"/>
              </a:spcAft>
              <a:buClr>
                <a:schemeClr val="tx2"/>
              </a:buClr>
              <a:buSzPct val="100000"/>
              <a:buFont typeface="Wingdings" charset="2"/>
              <a:buChar char="§"/>
              <a:defRPr sz="2000">
                <a:solidFill>
                  <a:schemeClr val="tx1"/>
                </a:solidFill>
                <a:latin typeface="+mn-lt"/>
                <a:ea typeface="ＭＳ Ｐゴシック" charset="-128"/>
              </a:defRPr>
            </a:lvl3pPr>
            <a:lvl4pPr marL="1600200" indent="-228600" algn="l" rtl="0" eaLnBrk="0" fontAlgn="base" hangingPunct="0">
              <a:spcBef>
                <a:spcPct val="20000"/>
              </a:spcBef>
              <a:spcAft>
                <a:spcPct val="0"/>
              </a:spcAft>
              <a:buClr>
                <a:schemeClr val="tx2"/>
              </a:buClr>
              <a:buSzPct val="100000"/>
              <a:buChar char="•"/>
              <a:defRPr sz="1400">
                <a:solidFill>
                  <a:schemeClr val="tx1"/>
                </a:solidFill>
                <a:latin typeface="+mn-lt"/>
                <a:ea typeface="ＭＳ Ｐゴシック" charset="-128"/>
              </a:defRPr>
            </a:lvl4pPr>
            <a:lvl5pPr marL="2057400" indent="-228600" algn="l" rtl="0" eaLnBrk="0" fontAlgn="base" hangingPunct="0">
              <a:spcBef>
                <a:spcPct val="20000"/>
              </a:spcBef>
              <a:spcAft>
                <a:spcPct val="0"/>
              </a:spcAft>
              <a:buClr>
                <a:schemeClr val="tx2"/>
              </a:buClr>
              <a:buSzPct val="100000"/>
              <a:buChar char="–"/>
              <a:defRPr sz="1400">
                <a:solidFill>
                  <a:schemeClr val="tx1"/>
                </a:solidFill>
                <a:latin typeface="+mn-lt"/>
                <a:ea typeface="ＭＳ Ｐゴシック" charset="-128"/>
              </a:defRPr>
            </a:lvl5pPr>
            <a:lvl6pPr marL="2514600" indent="-228600" algn="l" rtl="0" eaLnBrk="0" fontAlgn="base" hangingPunct="0">
              <a:spcBef>
                <a:spcPct val="20000"/>
              </a:spcBef>
              <a:spcAft>
                <a:spcPct val="0"/>
              </a:spcAft>
              <a:buClr>
                <a:schemeClr val="tx2"/>
              </a:buClr>
              <a:buSzPct val="100000"/>
              <a:buChar char="–"/>
              <a:defRPr sz="1400" b="1">
                <a:solidFill>
                  <a:schemeClr val="tx1"/>
                </a:solidFill>
                <a:latin typeface="+mn-lt"/>
              </a:defRPr>
            </a:lvl6pPr>
            <a:lvl7pPr marL="2971800" indent="-228600" algn="l" rtl="0" eaLnBrk="0" fontAlgn="base" hangingPunct="0">
              <a:spcBef>
                <a:spcPct val="20000"/>
              </a:spcBef>
              <a:spcAft>
                <a:spcPct val="0"/>
              </a:spcAft>
              <a:buClr>
                <a:schemeClr val="tx2"/>
              </a:buClr>
              <a:buSzPct val="100000"/>
              <a:buChar char="–"/>
              <a:defRPr sz="1400" b="1">
                <a:solidFill>
                  <a:schemeClr val="tx1"/>
                </a:solidFill>
                <a:latin typeface="+mn-lt"/>
              </a:defRPr>
            </a:lvl7pPr>
            <a:lvl8pPr marL="3429000" indent="-228600" algn="l" rtl="0" eaLnBrk="0" fontAlgn="base" hangingPunct="0">
              <a:spcBef>
                <a:spcPct val="20000"/>
              </a:spcBef>
              <a:spcAft>
                <a:spcPct val="0"/>
              </a:spcAft>
              <a:buClr>
                <a:schemeClr val="tx2"/>
              </a:buClr>
              <a:buSzPct val="100000"/>
              <a:buChar char="–"/>
              <a:defRPr sz="1400" b="1">
                <a:solidFill>
                  <a:schemeClr val="tx1"/>
                </a:solidFill>
                <a:latin typeface="+mn-lt"/>
              </a:defRPr>
            </a:lvl8pPr>
            <a:lvl9pPr marL="3886200" indent="-228600" algn="l" rtl="0" eaLnBrk="0" fontAlgn="base" hangingPunct="0">
              <a:spcBef>
                <a:spcPct val="20000"/>
              </a:spcBef>
              <a:spcAft>
                <a:spcPct val="0"/>
              </a:spcAft>
              <a:buClr>
                <a:schemeClr val="tx2"/>
              </a:buClr>
              <a:buSzPct val="100000"/>
              <a:buChar char="–"/>
              <a:defRPr sz="1400" b="1">
                <a:solidFill>
                  <a:schemeClr val="tx1"/>
                </a:solidFill>
                <a:latin typeface="+mn-lt"/>
              </a:defRPr>
            </a:lvl9pPr>
          </a:lstStyle>
          <a:p>
            <a:r>
              <a:rPr lang="en-US" dirty="0" smtClean="0"/>
              <a:t>Built-in user-defined types</a:t>
            </a:r>
          </a:p>
          <a:p>
            <a:pPr lvl="1"/>
            <a:r>
              <a:rPr lang="en-US" dirty="0" smtClean="0"/>
              <a:t>date</a:t>
            </a:r>
          </a:p>
          <a:p>
            <a:pPr lvl="1"/>
            <a:r>
              <a:rPr lang="en-US" dirty="0" smtClean="0"/>
              <a:t>timestamp</a:t>
            </a:r>
          </a:p>
          <a:p>
            <a:pPr lvl="1"/>
            <a:r>
              <a:rPr lang="en-US" dirty="0" smtClean="0"/>
              <a:t>timer handle</a:t>
            </a:r>
          </a:p>
          <a:p>
            <a:pPr lvl="1" indent="0">
              <a:lnSpc>
                <a:spcPct val="80000"/>
              </a:lnSpc>
            </a:pPr>
            <a:endParaRPr lang="en-US" dirty="0" smtClean="0">
              <a:solidFill>
                <a:srgbClr val="000000"/>
              </a:solidFill>
            </a:endParaRPr>
          </a:p>
          <a:p>
            <a:pPr>
              <a:lnSpc>
                <a:spcPct val="80000"/>
              </a:lnSpc>
            </a:pPr>
            <a:endParaRPr lang="en-US" dirty="0">
              <a:solidFill>
                <a:srgbClr val="000000"/>
              </a:solidFill>
            </a:endParaRPr>
          </a:p>
        </p:txBody>
      </p:sp>
    </p:spTree>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2"/>
          <p:cNvSpPr>
            <a:spLocks noGrp="1" noChangeArrowheads="1"/>
          </p:cNvSpPr>
          <p:nvPr>
            <p:ph type="title"/>
          </p:nvPr>
        </p:nvSpPr>
        <p:spPr/>
        <p:txBody>
          <a:bodyPr/>
          <a:lstStyle/>
          <a:p>
            <a:r>
              <a:rPr lang="en-US" smtClean="0"/>
              <a:t>Operators</a:t>
            </a:r>
            <a:endParaRPr lang="en-US"/>
          </a:p>
        </p:txBody>
      </p:sp>
      <p:sp>
        <p:nvSpPr>
          <p:cNvPr id="169987" name="Rectangle 3"/>
          <p:cNvSpPr>
            <a:spLocks noGrp="1" noChangeArrowheads="1"/>
          </p:cNvSpPr>
          <p:nvPr>
            <p:ph type="body" idx="1"/>
          </p:nvPr>
        </p:nvSpPr>
        <p:spPr/>
        <p:txBody>
          <a:bodyPr/>
          <a:lstStyle/>
          <a:p>
            <a:r>
              <a:rPr lang="en-US" dirty="0" smtClean="0"/>
              <a:t>In addition to the usual operators:</a:t>
            </a:r>
          </a:p>
          <a:p>
            <a:pPr lvl="1"/>
            <a:r>
              <a:rPr lang="en-US" dirty="0" smtClean="0">
                <a:solidFill>
                  <a:srgbClr val="FF0000"/>
                </a:solidFill>
              </a:rPr>
              <a:t>empty</a:t>
            </a:r>
            <a:r>
              <a:rPr lang="en-US" dirty="0" smtClean="0"/>
              <a:t> </a:t>
            </a:r>
            <a:r>
              <a:rPr lang="en-US" dirty="0"/>
              <a:t>[&lt;instance handle&gt; | &lt;instance handle set&gt;]</a:t>
            </a:r>
          </a:p>
          <a:p>
            <a:pPr lvl="1"/>
            <a:r>
              <a:rPr lang="en-US" dirty="0">
                <a:solidFill>
                  <a:srgbClr val="FF0000"/>
                </a:solidFill>
              </a:rPr>
              <a:t>cardinality</a:t>
            </a:r>
            <a:r>
              <a:rPr lang="en-US" dirty="0"/>
              <a:t> [&lt;instance handle&gt; | &lt;instance handle set&gt;]</a:t>
            </a:r>
          </a:p>
          <a:p>
            <a:pPr lvl="1"/>
            <a:r>
              <a:rPr lang="en-US" dirty="0">
                <a:solidFill>
                  <a:srgbClr val="FF0000"/>
                </a:solidFill>
              </a:rPr>
              <a:t>not</a:t>
            </a:r>
            <a:r>
              <a:rPr lang="en-US" dirty="0"/>
              <a:t> &lt;</a:t>
            </a:r>
            <a:r>
              <a:rPr lang="en-US" dirty="0" err="1"/>
              <a:t>boolean</a:t>
            </a:r>
            <a:r>
              <a:rPr lang="en-US" dirty="0" smtClean="0"/>
              <a:t>&gt;</a:t>
            </a:r>
            <a:endParaRPr lang="en-US" dirty="0"/>
          </a:p>
        </p:txBody>
      </p:sp>
    </p:spTree>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Rectangle 2"/>
          <p:cNvSpPr>
            <a:spLocks noGrp="1" noChangeArrowheads="1"/>
          </p:cNvSpPr>
          <p:nvPr>
            <p:ph type="title"/>
          </p:nvPr>
        </p:nvSpPr>
        <p:spPr/>
        <p:txBody>
          <a:bodyPr/>
          <a:lstStyle/>
          <a:p>
            <a:r>
              <a:rPr lang="en-US" smtClean="0"/>
              <a:t>Loops</a:t>
            </a:r>
            <a:endParaRPr lang="en-US"/>
          </a:p>
        </p:txBody>
      </p:sp>
      <p:sp>
        <p:nvSpPr>
          <p:cNvPr id="176131" name="Rectangle 3"/>
          <p:cNvSpPr>
            <a:spLocks noGrp="1" noChangeArrowheads="1"/>
          </p:cNvSpPr>
          <p:nvPr>
            <p:ph type="body" idx="1"/>
          </p:nvPr>
        </p:nvSpPr>
        <p:spPr/>
        <p:txBody>
          <a:bodyPr/>
          <a:lstStyle/>
          <a:p>
            <a:r>
              <a:rPr lang="en-US" dirty="0" smtClean="0"/>
              <a:t>Use </a:t>
            </a:r>
            <a:r>
              <a:rPr lang="en-US" dirty="0" err="1" smtClean="0">
                <a:solidFill>
                  <a:srgbClr val="FF0000"/>
                </a:solidFill>
              </a:rPr>
              <a:t>foreach</a:t>
            </a:r>
            <a:r>
              <a:rPr lang="en-US" dirty="0" smtClean="0">
                <a:solidFill>
                  <a:srgbClr val="FF0000"/>
                </a:solidFill>
              </a:rPr>
              <a:t> </a:t>
            </a:r>
            <a:r>
              <a:rPr lang="en-US" dirty="0" smtClean="0"/>
              <a:t>to iterate over a collection.</a:t>
            </a:r>
          </a:p>
          <a:p>
            <a:endParaRPr lang="en-US" dirty="0" smtClean="0"/>
          </a:p>
          <a:p>
            <a:r>
              <a:rPr lang="en-US" dirty="0" smtClean="0">
                <a:solidFill>
                  <a:srgbClr val="FF0000"/>
                </a:solidFill>
              </a:rPr>
              <a:t>while</a:t>
            </a:r>
            <a:r>
              <a:rPr lang="en-US" dirty="0" smtClean="0"/>
              <a:t> loops</a:t>
            </a:r>
          </a:p>
          <a:p>
            <a:pPr lvl="1"/>
            <a:r>
              <a:rPr lang="en-US" dirty="0" smtClean="0"/>
              <a:t>can be nested.  </a:t>
            </a:r>
          </a:p>
          <a:p>
            <a:pPr lvl="1"/>
            <a:r>
              <a:rPr lang="en-US" dirty="0" smtClean="0"/>
              <a:t>define a local scope.</a:t>
            </a:r>
          </a:p>
          <a:p>
            <a:pPr lvl="1"/>
            <a:endParaRPr lang="en-US" dirty="0"/>
          </a:p>
        </p:txBody>
      </p:sp>
      <p:sp>
        <p:nvSpPr>
          <p:cNvPr id="176132" name="TextBox 3"/>
          <p:cNvSpPr txBox="1">
            <a:spLocks noChangeArrowheads="1"/>
          </p:cNvSpPr>
          <p:nvPr/>
        </p:nvSpPr>
        <p:spPr bwMode="auto">
          <a:xfrm>
            <a:off x="831850" y="3352800"/>
            <a:ext cx="5721350" cy="2840264"/>
          </a:xfrm>
          <a:prstGeom prst="rect">
            <a:avLst/>
          </a:prstGeom>
          <a:noFill/>
          <a:ln w="9525">
            <a:solidFill>
              <a:schemeClr val="tx1"/>
            </a:solidFill>
            <a:miter lim="800000"/>
            <a:headEnd/>
            <a:tailEnd/>
          </a:ln>
        </p:spPr>
        <p:txBody>
          <a:bodyPr wrap="square">
            <a:prstTxWarp prst="textNoShape">
              <a:avLst/>
            </a:prstTxWarp>
            <a:spAutoFit/>
          </a:bodyPr>
          <a:lstStyle/>
          <a:p>
            <a:pPr>
              <a:lnSpc>
                <a:spcPct val="90000"/>
              </a:lnSpc>
              <a:buFont typeface="Symbol" charset="2"/>
              <a:buNone/>
            </a:pPr>
            <a:r>
              <a:rPr lang="en-US" sz="2200" b="1">
                <a:solidFill>
                  <a:srgbClr val="CC0066"/>
                </a:solidFill>
                <a:latin typeface="Courier New" charset="0"/>
                <a:ea typeface="Courier New" charset="0"/>
                <a:cs typeface="Courier New" charset="0"/>
              </a:rPr>
              <a:t>for each </a:t>
            </a:r>
            <a:r>
              <a:rPr lang="en-US" sz="2200" b="1">
                <a:latin typeface="Courier New" charset="0"/>
                <a:ea typeface="Courier New" charset="0"/>
                <a:cs typeface="Courier New" charset="0"/>
              </a:rPr>
              <a:t>mobile </a:t>
            </a:r>
            <a:r>
              <a:rPr lang="en-US" sz="2200" b="1">
                <a:solidFill>
                  <a:srgbClr val="CC0066"/>
                </a:solidFill>
                <a:latin typeface="Courier New" charset="0"/>
                <a:ea typeface="Courier New" charset="0"/>
                <a:cs typeface="Courier New" charset="0"/>
              </a:rPr>
              <a:t>in </a:t>
            </a:r>
            <a:r>
              <a:rPr lang="en-US" sz="2200" b="1">
                <a:latin typeface="Courier New" charset="0"/>
                <a:ea typeface="Courier New" charset="0"/>
                <a:cs typeface="Courier New" charset="0"/>
              </a:rPr>
              <a:t>mobiles</a:t>
            </a:r>
          </a:p>
          <a:p>
            <a:pPr>
              <a:lnSpc>
                <a:spcPct val="90000"/>
              </a:lnSpc>
              <a:buFont typeface="Symbol" charset="2"/>
              <a:buNone/>
            </a:pPr>
            <a:r>
              <a:rPr lang="en-US" sz="2200" b="1">
                <a:latin typeface="Courier New" charset="0"/>
                <a:ea typeface="Courier New" charset="0"/>
                <a:cs typeface="Courier New" charset="0"/>
              </a:rPr>
              <a:t>	</a:t>
            </a:r>
            <a:r>
              <a:rPr lang="en-US" sz="2200" b="1">
                <a:solidFill>
                  <a:srgbClr val="008000"/>
                </a:solidFill>
                <a:latin typeface="Courier New" charset="0"/>
                <a:ea typeface="Courier New" charset="0"/>
                <a:cs typeface="Courier New" charset="0"/>
              </a:rPr>
              <a:t>// do something</a:t>
            </a:r>
          </a:p>
          <a:p>
            <a:pPr>
              <a:lnSpc>
                <a:spcPct val="90000"/>
              </a:lnSpc>
              <a:buFont typeface="Symbol" charset="2"/>
              <a:buNone/>
            </a:pPr>
            <a:r>
              <a:rPr lang="en-US" sz="2200" b="1">
                <a:solidFill>
                  <a:srgbClr val="CC0066"/>
                </a:solidFill>
                <a:latin typeface="Courier New" charset="0"/>
                <a:ea typeface="Courier New" charset="0"/>
                <a:cs typeface="Courier New" charset="0"/>
              </a:rPr>
              <a:t>end for</a:t>
            </a:r>
            <a:r>
              <a:rPr lang="en-US" sz="2200" b="1">
                <a:latin typeface="Courier New" charset="0"/>
                <a:ea typeface="Courier New" charset="0"/>
                <a:cs typeface="Courier New" charset="0"/>
              </a:rPr>
              <a:t>;</a:t>
            </a:r>
          </a:p>
          <a:p>
            <a:pPr>
              <a:lnSpc>
                <a:spcPct val="90000"/>
              </a:lnSpc>
              <a:buFont typeface="Symbol" charset="2"/>
              <a:buNone/>
            </a:pPr>
            <a:endParaRPr lang="en-US" sz="2200" b="1">
              <a:solidFill>
                <a:srgbClr val="CC0099"/>
              </a:solidFill>
              <a:latin typeface="Courier New" charset="0"/>
              <a:ea typeface="Courier New" charset="0"/>
              <a:cs typeface="Courier New" charset="0"/>
            </a:endParaRPr>
          </a:p>
          <a:p>
            <a:pPr>
              <a:lnSpc>
                <a:spcPct val="90000"/>
              </a:lnSpc>
              <a:buFont typeface="Symbol" charset="2"/>
              <a:buNone/>
            </a:pPr>
            <a:r>
              <a:rPr lang="en-US" sz="2200" b="1">
                <a:latin typeface="Courier New" charset="0"/>
                <a:ea typeface="Courier New" charset="0"/>
                <a:cs typeface="Courier New" charset="0"/>
              </a:rPr>
              <a:t>i = 0;</a:t>
            </a:r>
          </a:p>
          <a:p>
            <a:pPr>
              <a:lnSpc>
                <a:spcPct val="90000"/>
              </a:lnSpc>
              <a:buFont typeface="Symbol" charset="2"/>
              <a:buNone/>
            </a:pPr>
            <a:r>
              <a:rPr lang="en-US" sz="2200" b="1">
                <a:solidFill>
                  <a:srgbClr val="CC0066"/>
                </a:solidFill>
                <a:latin typeface="Courier New" charset="0"/>
                <a:ea typeface="Courier New" charset="0"/>
                <a:cs typeface="Courier New" charset="0"/>
              </a:rPr>
              <a:t>while </a:t>
            </a:r>
            <a:r>
              <a:rPr lang="en-US" sz="2200" b="1">
                <a:latin typeface="Courier New" charset="0"/>
                <a:ea typeface="Courier New" charset="0"/>
                <a:cs typeface="Courier New" charset="0"/>
              </a:rPr>
              <a:t>(i &lt; 4)</a:t>
            </a:r>
          </a:p>
          <a:p>
            <a:pPr>
              <a:lnSpc>
                <a:spcPct val="90000"/>
              </a:lnSpc>
              <a:buFont typeface="Symbol" charset="2"/>
              <a:buNone/>
            </a:pPr>
            <a:r>
              <a:rPr lang="en-US" sz="2200" b="1">
                <a:latin typeface="Courier New" charset="0"/>
                <a:ea typeface="Courier New" charset="0"/>
                <a:cs typeface="Courier New" charset="0"/>
              </a:rPr>
              <a:t>	</a:t>
            </a:r>
            <a:r>
              <a:rPr lang="en-US" sz="2200" b="1">
                <a:solidFill>
                  <a:srgbClr val="008000"/>
                </a:solidFill>
                <a:latin typeface="Courier New" charset="0"/>
                <a:ea typeface="Courier New" charset="0"/>
                <a:cs typeface="Courier New" charset="0"/>
              </a:rPr>
              <a:t>// do something</a:t>
            </a:r>
          </a:p>
          <a:p>
            <a:pPr>
              <a:lnSpc>
                <a:spcPct val="90000"/>
              </a:lnSpc>
              <a:buFont typeface="Symbol" charset="2"/>
              <a:buNone/>
            </a:pPr>
            <a:r>
              <a:rPr lang="en-US" sz="2200" b="1">
                <a:latin typeface="Courier New" charset="0"/>
                <a:ea typeface="Courier New" charset="0"/>
                <a:cs typeface="Courier New" charset="0"/>
              </a:rPr>
              <a:t>	i = i + 1;</a:t>
            </a:r>
          </a:p>
          <a:p>
            <a:pPr>
              <a:lnSpc>
                <a:spcPct val="90000"/>
              </a:lnSpc>
              <a:buFont typeface="Symbol" charset="2"/>
              <a:buNone/>
            </a:pPr>
            <a:r>
              <a:rPr lang="en-US" sz="2200" b="1">
                <a:solidFill>
                  <a:srgbClr val="CC0066"/>
                </a:solidFill>
                <a:latin typeface="Courier New" charset="0"/>
                <a:ea typeface="Courier New" charset="0"/>
                <a:cs typeface="Courier New" charset="0"/>
              </a:rPr>
              <a:t>end while</a:t>
            </a:r>
            <a:r>
              <a:rPr lang="en-US" sz="2200" b="1">
                <a:latin typeface="Courier New" charset="0"/>
                <a:ea typeface="Courier New" charset="0"/>
                <a:cs typeface="Courier New" charset="0"/>
              </a:rPr>
              <a:t>;</a:t>
            </a:r>
          </a:p>
        </p:txBody>
      </p:sp>
      <p:cxnSp>
        <p:nvCxnSpPr>
          <p:cNvPr id="6" name="Straight Connector 5"/>
          <p:cNvCxnSpPr/>
          <p:nvPr/>
        </p:nvCxnSpPr>
        <p:spPr bwMode="auto">
          <a:xfrm>
            <a:off x="838200" y="4495800"/>
            <a:ext cx="5715000" cy="1588"/>
          </a:xfrm>
          <a:prstGeom prst="line">
            <a:avLst/>
          </a:prstGeom>
          <a:solidFill>
            <a:schemeClr val="accent1"/>
          </a:solidFill>
          <a:ln w="12700" cap="flat" cmpd="sng" algn="ctr">
            <a:solidFill>
              <a:schemeClr val="tx1"/>
            </a:solidFill>
            <a:prstDash val="solid"/>
            <a:round/>
            <a:headEnd type="none" w="med" len="med"/>
            <a:tailEnd type="none" w="med" len="med"/>
          </a:ln>
          <a:effectLst/>
        </p:spPr>
      </p:cxnSp>
    </p:spTree>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Rectangle 2"/>
          <p:cNvSpPr>
            <a:spLocks noGrp="1" noChangeArrowheads="1"/>
          </p:cNvSpPr>
          <p:nvPr>
            <p:ph type="title"/>
          </p:nvPr>
        </p:nvSpPr>
        <p:spPr/>
        <p:txBody>
          <a:bodyPr/>
          <a:lstStyle/>
          <a:p>
            <a:r>
              <a:rPr lang="en-US" smtClean="0"/>
              <a:t>Parameters</a:t>
            </a:r>
            <a:endParaRPr lang="en-US" dirty="0"/>
          </a:p>
        </p:txBody>
      </p:sp>
      <p:sp>
        <p:nvSpPr>
          <p:cNvPr id="182275" name="Rectangle 3"/>
          <p:cNvSpPr>
            <a:spLocks noGrp="1" noChangeArrowheads="1"/>
          </p:cNvSpPr>
          <p:nvPr>
            <p:ph type="body" idx="1"/>
          </p:nvPr>
        </p:nvSpPr>
        <p:spPr/>
        <p:txBody>
          <a:bodyPr/>
          <a:lstStyle/>
          <a:p>
            <a:pPr lvl="1"/>
            <a:r>
              <a:rPr lang="en-US" dirty="0" smtClean="0"/>
              <a:t>Event and operations carry parameters</a:t>
            </a:r>
          </a:p>
          <a:p>
            <a:pPr lvl="1"/>
            <a:r>
              <a:rPr lang="en-US" dirty="0" smtClean="0"/>
              <a:t>Parameters are tagged, not positional.</a:t>
            </a:r>
          </a:p>
          <a:p>
            <a:pPr lvl="2"/>
            <a:r>
              <a:rPr lang="en-US" dirty="0" err="1" smtClean="0"/>
              <a:t>param</a:t>
            </a:r>
            <a:r>
              <a:rPr lang="en-US" dirty="0" smtClean="0"/>
              <a:t> is a pre-pended keyword to access arguments</a:t>
            </a:r>
          </a:p>
          <a:p>
            <a:pPr lvl="1">
              <a:buNone/>
            </a:pPr>
            <a:r>
              <a:rPr lang="en-US" dirty="0" smtClean="0"/>
              <a:t>			</a:t>
            </a:r>
            <a:endParaRPr lang="en-US" dirty="0"/>
          </a:p>
        </p:txBody>
      </p:sp>
      <p:sp>
        <p:nvSpPr>
          <p:cNvPr id="182278" name="TextBox 5"/>
          <p:cNvSpPr txBox="1">
            <a:spLocks noChangeArrowheads="1"/>
          </p:cNvSpPr>
          <p:nvPr/>
        </p:nvSpPr>
        <p:spPr bwMode="auto">
          <a:xfrm>
            <a:off x="838201" y="2743200"/>
            <a:ext cx="8153399" cy="1107996"/>
          </a:xfrm>
          <a:prstGeom prst="rect">
            <a:avLst/>
          </a:prstGeom>
          <a:noFill/>
          <a:ln w="9525">
            <a:solidFill>
              <a:schemeClr val="tx1"/>
            </a:solidFill>
            <a:miter lim="800000"/>
            <a:headEnd/>
            <a:tailEnd/>
          </a:ln>
        </p:spPr>
        <p:txBody>
          <a:bodyPr wrap="square" rIns="0">
            <a:prstTxWarp prst="textNoShape">
              <a:avLst/>
            </a:prstTxWarp>
            <a:spAutoFit/>
          </a:bodyPr>
          <a:lstStyle/>
          <a:p>
            <a:r>
              <a:rPr lang="en-US" sz="2200" b="1" dirty="0">
                <a:solidFill>
                  <a:srgbClr val="CC0066"/>
                </a:solidFill>
                <a:latin typeface="Courier New" charset="0"/>
                <a:ea typeface="Courier New" charset="0"/>
                <a:cs typeface="Courier New" charset="0"/>
              </a:rPr>
              <a:t>select any</a:t>
            </a:r>
            <a:r>
              <a:rPr lang="en-US" sz="2200" b="1" dirty="0">
                <a:latin typeface="Courier New" charset="0"/>
                <a:ea typeface="Courier New" charset="0"/>
                <a:cs typeface="Courier New" charset="0"/>
              </a:rPr>
              <a:t> probe </a:t>
            </a:r>
            <a:r>
              <a:rPr lang="en-US" sz="2200" b="1" dirty="0">
                <a:solidFill>
                  <a:srgbClr val="CC0066"/>
                </a:solidFill>
                <a:latin typeface="Courier New" charset="0"/>
                <a:ea typeface="Courier New" charset="0"/>
                <a:cs typeface="Courier New" charset="0"/>
              </a:rPr>
              <a:t>from instances of </a:t>
            </a:r>
            <a:r>
              <a:rPr lang="en-US" sz="2200" b="1" dirty="0">
                <a:latin typeface="Courier New" charset="0"/>
                <a:ea typeface="Courier New" charset="0"/>
                <a:cs typeface="Courier New" charset="0"/>
              </a:rPr>
              <a:t>SP </a:t>
            </a:r>
            <a:r>
              <a:rPr lang="en-US" sz="2200" b="1" dirty="0">
                <a:solidFill>
                  <a:srgbClr val="CC0066"/>
                </a:solidFill>
                <a:latin typeface="Courier New" charset="0"/>
                <a:ea typeface="Courier New" charset="0"/>
                <a:cs typeface="Courier New" charset="0"/>
              </a:rPr>
              <a:t>where </a:t>
            </a:r>
          </a:p>
          <a:p>
            <a:r>
              <a:rPr lang="en-US" sz="2200" b="1" dirty="0">
                <a:latin typeface="Courier New" charset="0"/>
                <a:ea typeface="Courier New" charset="0"/>
                <a:cs typeface="Courier New" charset="0"/>
              </a:rPr>
              <a:t>	</a:t>
            </a:r>
            <a:r>
              <a:rPr lang="en-US" sz="2200" b="1" dirty="0" err="1">
                <a:latin typeface="Courier New" charset="0"/>
                <a:ea typeface="Courier New" charset="0"/>
                <a:cs typeface="Courier New" charset="0"/>
              </a:rPr>
              <a:t>selected.probe_ID</a:t>
            </a:r>
            <a:r>
              <a:rPr lang="en-US" sz="2200" b="1" dirty="0">
                <a:latin typeface="Courier New" charset="0"/>
                <a:ea typeface="Courier New" charset="0"/>
                <a:cs typeface="Courier New" charset="0"/>
              </a:rPr>
              <a:t> == </a:t>
            </a:r>
            <a:r>
              <a:rPr lang="en-US" sz="2200" b="1" dirty="0" err="1">
                <a:latin typeface="Courier New" charset="0"/>
                <a:ea typeface="Courier New" charset="0"/>
                <a:cs typeface="Courier New" charset="0"/>
              </a:rPr>
              <a:t>param.probe_id</a:t>
            </a:r>
            <a:r>
              <a:rPr lang="en-US" sz="2200" b="1" dirty="0">
                <a:latin typeface="Courier New" charset="0"/>
                <a:ea typeface="Courier New" charset="0"/>
                <a:cs typeface="Courier New" charset="0"/>
              </a:rPr>
              <a:t>; </a:t>
            </a:r>
          </a:p>
          <a:p>
            <a:r>
              <a:rPr lang="en-US" sz="2200" b="1" dirty="0" err="1">
                <a:latin typeface="Courier New" charset="0"/>
                <a:ea typeface="Courier New" charset="0"/>
                <a:cs typeface="Courier New" charset="0"/>
              </a:rPr>
              <a:t>trackPoint.latitude</a:t>
            </a:r>
            <a:r>
              <a:rPr lang="en-US" sz="2200" b="1" dirty="0">
                <a:latin typeface="Courier New" charset="0"/>
                <a:ea typeface="Courier New" charset="0"/>
                <a:cs typeface="Courier New" charset="0"/>
              </a:rPr>
              <a:t>  = </a:t>
            </a:r>
            <a:r>
              <a:rPr lang="en-US" sz="2200" b="1" dirty="0" err="1" smtClean="0">
                <a:latin typeface="Courier New" charset="0"/>
                <a:ea typeface="Courier New" charset="0"/>
                <a:cs typeface="Courier New" charset="0"/>
              </a:rPr>
              <a:t>param.latitude</a:t>
            </a:r>
            <a:r>
              <a:rPr lang="en-US" sz="2200" b="1" dirty="0">
                <a:latin typeface="Courier New" charset="0"/>
                <a:ea typeface="Courier New" charset="0"/>
                <a:cs typeface="Courier New" charset="0"/>
              </a:rPr>
              <a:t>;</a:t>
            </a:r>
          </a:p>
        </p:txBody>
      </p:sp>
    </p:spTree>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Rectangle 2"/>
          <p:cNvSpPr>
            <a:spLocks noGrp="1" noChangeArrowheads="1"/>
          </p:cNvSpPr>
          <p:nvPr>
            <p:ph type="title"/>
          </p:nvPr>
        </p:nvSpPr>
        <p:spPr/>
        <p:txBody>
          <a:bodyPr/>
          <a:lstStyle/>
          <a:p>
            <a:r>
              <a:rPr lang="en-US" dirty="0" smtClean="0"/>
              <a:t>Relate / </a:t>
            </a:r>
            <a:r>
              <a:rPr lang="en-US" dirty="0" err="1" smtClean="0"/>
              <a:t>Unrelate</a:t>
            </a:r>
            <a:r>
              <a:rPr lang="en-US" dirty="0" smtClean="0"/>
              <a:t> Statement</a:t>
            </a:r>
            <a:endParaRPr lang="en-US" dirty="0"/>
          </a:p>
        </p:txBody>
      </p:sp>
      <p:sp>
        <p:nvSpPr>
          <p:cNvPr id="190476" name="Rectangle 20"/>
          <p:cNvSpPr>
            <a:spLocks noGrp="1" noChangeArrowheads="1"/>
          </p:cNvSpPr>
          <p:nvPr>
            <p:ph type="body" idx="1"/>
          </p:nvPr>
        </p:nvSpPr>
        <p:spPr/>
        <p:txBody>
          <a:bodyPr/>
          <a:lstStyle/>
          <a:p>
            <a:r>
              <a:rPr lang="en-GB" dirty="0" smtClean="0"/>
              <a:t>Link specific instances of classes using </a:t>
            </a:r>
            <a:r>
              <a:rPr lang="en-GB" dirty="0" smtClean="0">
                <a:latin typeface="Courier New"/>
                <a:cs typeface="Courier New"/>
              </a:rPr>
              <a:t>relate</a:t>
            </a:r>
            <a:r>
              <a:rPr lang="en-GB" dirty="0" smtClean="0"/>
              <a:t>.</a:t>
            </a:r>
            <a:endParaRPr lang="en-GB" dirty="0"/>
          </a:p>
        </p:txBody>
      </p:sp>
      <p:pic>
        <p:nvPicPr>
          <p:cNvPr id="190467" name="Picture 9"/>
          <p:cNvPicPr>
            <a:picLocks noChangeAspect="1" noChangeArrowheads="1"/>
          </p:cNvPicPr>
          <p:nvPr/>
        </p:nvPicPr>
        <p:blipFill>
          <a:blip r:embed="rId3">
            <a:clrChange>
              <a:clrFrom>
                <a:srgbClr val="FFFCB7"/>
              </a:clrFrom>
              <a:clrTo>
                <a:srgbClr val="FFFCB7">
                  <a:alpha val="0"/>
                </a:srgbClr>
              </a:clrTo>
            </a:clrChange>
          </a:blip>
          <a:srcRect l="17407" t="2588" r="31187" b="4314"/>
          <a:stretch>
            <a:fillRect/>
          </a:stretch>
        </p:blipFill>
        <p:spPr bwMode="auto">
          <a:xfrm>
            <a:off x="6934200" y="2253433"/>
            <a:ext cx="2478083" cy="4528367"/>
          </a:xfrm>
          <a:prstGeom prst="rect">
            <a:avLst/>
          </a:prstGeom>
          <a:noFill/>
          <a:ln w="9525">
            <a:noFill/>
            <a:round/>
            <a:headEnd/>
            <a:tailEnd/>
          </a:ln>
        </p:spPr>
      </p:pic>
      <p:sp>
        <p:nvSpPr>
          <p:cNvPr id="190468" name="AutoShape 4"/>
          <p:cNvSpPr>
            <a:spLocks/>
          </p:cNvSpPr>
          <p:nvPr/>
        </p:nvSpPr>
        <p:spPr bwMode="auto">
          <a:xfrm rot="-5400000">
            <a:off x="5079999" y="2202632"/>
            <a:ext cx="395288" cy="417513"/>
          </a:xfrm>
          <a:prstGeom prst="leftBrace">
            <a:avLst>
              <a:gd name="adj1" fmla="val 21892"/>
              <a:gd name="adj2" fmla="val 49579"/>
            </a:avLst>
          </a:prstGeom>
          <a:noFill/>
          <a:ln w="28575">
            <a:solidFill>
              <a:schemeClr val="tx1"/>
            </a:solidFill>
            <a:round/>
            <a:headEnd/>
            <a:tailEnd/>
          </a:ln>
        </p:spPr>
        <p:txBody>
          <a:bodyPr vert="eaVert" anchor="ctr">
            <a:prstTxWarp prst="textNoShape">
              <a:avLst/>
            </a:prstTxWarp>
          </a:bodyPr>
          <a:lstStyle/>
          <a:p>
            <a:pPr algn="ctr">
              <a:spcBef>
                <a:spcPct val="50000"/>
              </a:spcBef>
            </a:pPr>
            <a:endParaRPr lang="sv-SE" sz="2200">
              <a:latin typeface="Courier New"/>
              <a:ea typeface="MS PGothic" pitchFamily="34" charset="-128"/>
              <a:cs typeface="Courier New"/>
            </a:endParaRPr>
          </a:p>
        </p:txBody>
      </p:sp>
      <p:sp>
        <p:nvSpPr>
          <p:cNvPr id="190469" name="Text Box 5"/>
          <p:cNvSpPr txBox="1">
            <a:spLocks noChangeArrowheads="1"/>
          </p:cNvSpPr>
          <p:nvPr/>
        </p:nvSpPr>
        <p:spPr bwMode="auto">
          <a:xfrm>
            <a:off x="1103313" y="2602683"/>
            <a:ext cx="2819400" cy="701675"/>
          </a:xfrm>
          <a:prstGeom prst="rect">
            <a:avLst/>
          </a:prstGeom>
          <a:noFill/>
          <a:ln w="9525">
            <a:noFill/>
            <a:miter lim="800000"/>
            <a:headEnd/>
            <a:tailEnd/>
          </a:ln>
        </p:spPr>
        <p:txBody>
          <a:bodyPr>
            <a:prstTxWarp prst="textNoShape">
              <a:avLst/>
            </a:prstTxWarp>
            <a:spAutoFit/>
          </a:bodyPr>
          <a:lstStyle/>
          <a:p>
            <a:pPr>
              <a:spcBef>
                <a:spcPct val="50000"/>
              </a:spcBef>
            </a:pPr>
            <a:r>
              <a:rPr lang="en-US" sz="2000" dirty="0">
                <a:ea typeface="MS PGothic" pitchFamily="34" charset="-128"/>
                <a:cs typeface="MS PGothic" pitchFamily="34" charset="-128"/>
              </a:rPr>
              <a:t>Local instance reference variable</a:t>
            </a:r>
          </a:p>
        </p:txBody>
      </p:sp>
      <p:sp>
        <p:nvSpPr>
          <p:cNvPr id="190470" name="Text Box 6"/>
          <p:cNvSpPr txBox="1">
            <a:spLocks noChangeArrowheads="1"/>
          </p:cNvSpPr>
          <p:nvPr/>
        </p:nvSpPr>
        <p:spPr bwMode="auto">
          <a:xfrm>
            <a:off x="4191000" y="2623320"/>
            <a:ext cx="2181224" cy="400110"/>
          </a:xfrm>
          <a:prstGeom prst="rect">
            <a:avLst/>
          </a:prstGeom>
          <a:noFill/>
          <a:ln w="9525">
            <a:noFill/>
            <a:miter lim="800000"/>
            <a:headEnd/>
            <a:tailEnd/>
          </a:ln>
        </p:spPr>
        <p:txBody>
          <a:bodyPr wrap="square">
            <a:prstTxWarp prst="textNoShape">
              <a:avLst/>
            </a:prstTxWarp>
            <a:spAutoFit/>
          </a:bodyPr>
          <a:lstStyle/>
          <a:p>
            <a:pPr algn="ctr">
              <a:spcBef>
                <a:spcPct val="50000"/>
              </a:spcBef>
            </a:pPr>
            <a:r>
              <a:rPr lang="en-US" sz="2000" dirty="0">
                <a:ea typeface="MS PGothic" pitchFamily="34" charset="-128"/>
                <a:cs typeface="MS PGothic" pitchFamily="34" charset="-128"/>
              </a:rPr>
              <a:t>Association</a:t>
            </a:r>
            <a:r>
              <a:rPr lang="en-US" sz="2000" dirty="0" smtClean="0">
                <a:ea typeface="MS PGothic" pitchFamily="34" charset="-128"/>
                <a:cs typeface="MS PGothic" pitchFamily="34" charset="-128"/>
              </a:rPr>
              <a:t> ID</a:t>
            </a:r>
            <a:endParaRPr lang="en-US" sz="2000" dirty="0">
              <a:ea typeface="MS PGothic" pitchFamily="34" charset="-128"/>
              <a:cs typeface="MS PGothic" pitchFamily="34" charset="-128"/>
            </a:endParaRPr>
          </a:p>
        </p:txBody>
      </p:sp>
      <p:sp>
        <p:nvSpPr>
          <p:cNvPr id="190471" name="AutoShape 7"/>
          <p:cNvSpPr>
            <a:spLocks/>
          </p:cNvSpPr>
          <p:nvPr/>
        </p:nvSpPr>
        <p:spPr bwMode="auto">
          <a:xfrm rot="-5400000">
            <a:off x="1707356" y="1877989"/>
            <a:ext cx="395288" cy="1066800"/>
          </a:xfrm>
          <a:prstGeom prst="leftBrace">
            <a:avLst>
              <a:gd name="adj1" fmla="val 55937"/>
              <a:gd name="adj2" fmla="val 49579"/>
            </a:avLst>
          </a:prstGeom>
          <a:noFill/>
          <a:ln w="28575">
            <a:solidFill>
              <a:schemeClr val="tx1"/>
            </a:solidFill>
            <a:round/>
            <a:headEnd/>
            <a:tailEnd/>
          </a:ln>
        </p:spPr>
        <p:txBody>
          <a:bodyPr vert="eaVert" anchor="ctr">
            <a:prstTxWarp prst="textNoShape">
              <a:avLst/>
            </a:prstTxWarp>
          </a:bodyPr>
          <a:lstStyle/>
          <a:p>
            <a:pPr algn="ctr">
              <a:spcBef>
                <a:spcPct val="50000"/>
              </a:spcBef>
            </a:pPr>
            <a:endParaRPr lang="sv-SE" sz="2200">
              <a:latin typeface="Courier New"/>
              <a:ea typeface="MS PGothic" pitchFamily="34" charset="-128"/>
              <a:cs typeface="Courier New"/>
            </a:endParaRPr>
          </a:p>
        </p:txBody>
      </p:sp>
      <p:sp>
        <p:nvSpPr>
          <p:cNvPr id="190472" name="Text Box 8"/>
          <p:cNvSpPr txBox="1">
            <a:spLocks noChangeArrowheads="1"/>
          </p:cNvSpPr>
          <p:nvPr/>
        </p:nvSpPr>
        <p:spPr bwMode="auto">
          <a:xfrm>
            <a:off x="152400" y="4191771"/>
            <a:ext cx="7924800" cy="400110"/>
          </a:xfrm>
          <a:prstGeom prst="rect">
            <a:avLst/>
          </a:prstGeom>
          <a:noFill/>
          <a:ln w="9525">
            <a:solidFill>
              <a:schemeClr val="tx1"/>
            </a:solidFill>
            <a:miter lim="800000"/>
            <a:headEnd/>
            <a:tailEnd/>
          </a:ln>
        </p:spPr>
        <p:txBody>
          <a:bodyPr wrap="square">
            <a:prstTxWarp prst="textNoShape">
              <a:avLst/>
            </a:prstTxWarp>
            <a:spAutoFit/>
          </a:bodyPr>
          <a:lstStyle/>
          <a:p>
            <a:pPr>
              <a:spcBef>
                <a:spcPct val="50000"/>
              </a:spcBef>
            </a:pPr>
            <a:r>
              <a:rPr lang="en-US" sz="2000" b="1" dirty="0" err="1">
                <a:solidFill>
                  <a:srgbClr val="CC0099"/>
                </a:solidFill>
                <a:latin typeface="Courier New" charset="0"/>
                <a:ea typeface="MS PGothic" pitchFamily="34" charset="-128"/>
                <a:cs typeface="MS PGothic" pitchFamily="34" charset="-128"/>
              </a:rPr>
              <a:t>unrelate</a:t>
            </a:r>
            <a:r>
              <a:rPr lang="en-US" sz="2000" b="1" dirty="0">
                <a:latin typeface="Courier New" charset="0"/>
                <a:ea typeface="MS PGothic" pitchFamily="34" charset="-128"/>
                <a:cs typeface="MS PGothic" pitchFamily="34" charset="-128"/>
              </a:rPr>
              <a:t> mobile </a:t>
            </a:r>
            <a:r>
              <a:rPr lang="en-US" sz="2000" b="1" dirty="0">
                <a:solidFill>
                  <a:srgbClr val="CC0099"/>
                </a:solidFill>
                <a:latin typeface="Courier New" charset="0"/>
                <a:ea typeface="MS PGothic" pitchFamily="34" charset="-128"/>
                <a:cs typeface="MS PGothic" pitchFamily="34" charset="-128"/>
              </a:rPr>
              <a:t>from</a:t>
            </a:r>
            <a:r>
              <a:rPr lang="en-US" sz="2000" b="1" dirty="0">
                <a:latin typeface="Courier New" charset="0"/>
                <a:ea typeface="MS PGothic" pitchFamily="34" charset="-128"/>
                <a:cs typeface="MS PGothic" pitchFamily="34" charset="-128"/>
              </a:rPr>
              <a:t> call </a:t>
            </a:r>
            <a:r>
              <a:rPr lang="en-US" sz="2000" b="1" dirty="0">
                <a:solidFill>
                  <a:srgbClr val="CC0099"/>
                </a:solidFill>
                <a:latin typeface="Courier New" charset="0"/>
                <a:ea typeface="MS PGothic" pitchFamily="34" charset="-128"/>
                <a:cs typeface="MS PGothic" pitchFamily="34" charset="-128"/>
              </a:rPr>
              <a:t>across</a:t>
            </a:r>
            <a:r>
              <a:rPr lang="en-US" sz="2000" b="1" dirty="0">
                <a:latin typeface="Courier New" charset="0"/>
                <a:ea typeface="MS PGothic" pitchFamily="34" charset="-128"/>
                <a:cs typeface="MS PGothic" pitchFamily="34" charset="-128"/>
              </a:rPr>
              <a:t> </a:t>
            </a:r>
            <a:r>
              <a:rPr lang="en-US" sz="2000" b="1" dirty="0" smtClean="0">
                <a:latin typeface="Courier New" charset="0"/>
                <a:ea typeface="MS PGothic" pitchFamily="34" charset="-128"/>
                <a:cs typeface="MS PGothic" pitchFamily="34" charset="-128"/>
              </a:rPr>
              <a:t>R1</a:t>
            </a:r>
            <a:r>
              <a:rPr lang="en-US" sz="2000" b="1" dirty="0">
                <a:latin typeface="Courier New"/>
                <a:ea typeface="MS PGothic" pitchFamily="34" charset="-128"/>
                <a:cs typeface="Courier New"/>
              </a:rPr>
              <a:t>.’is busy on’</a:t>
            </a:r>
            <a:r>
              <a:rPr lang="en-US" sz="2000" b="1" dirty="0" smtClean="0">
                <a:latin typeface="Courier New" charset="0"/>
                <a:ea typeface="MS PGothic" pitchFamily="34" charset="-128"/>
                <a:cs typeface="MS PGothic" pitchFamily="34" charset="-128"/>
              </a:rPr>
              <a:t>;</a:t>
            </a:r>
            <a:endParaRPr lang="en-US" sz="2000" b="1" dirty="0">
              <a:latin typeface="Courier New" charset="0"/>
              <a:ea typeface="MS PGothic" pitchFamily="34" charset="-128"/>
              <a:cs typeface="MS PGothic" pitchFamily="34" charset="-128"/>
            </a:endParaRPr>
          </a:p>
        </p:txBody>
      </p:sp>
      <p:sp>
        <p:nvSpPr>
          <p:cNvPr id="190473" name="Text Box 10"/>
          <p:cNvSpPr txBox="1">
            <a:spLocks noChangeArrowheads="1"/>
          </p:cNvSpPr>
          <p:nvPr/>
        </p:nvSpPr>
        <p:spPr bwMode="auto">
          <a:xfrm>
            <a:off x="1857375" y="4980758"/>
            <a:ext cx="4338638" cy="396875"/>
          </a:xfrm>
          <a:prstGeom prst="rect">
            <a:avLst/>
          </a:prstGeom>
          <a:noFill/>
          <a:ln w="9525">
            <a:noFill/>
            <a:miter lim="800000"/>
            <a:headEnd/>
            <a:tailEnd/>
          </a:ln>
        </p:spPr>
        <p:txBody>
          <a:bodyPr>
            <a:prstTxWarp prst="textNoShape">
              <a:avLst/>
            </a:prstTxWarp>
            <a:spAutoFit/>
          </a:bodyPr>
          <a:lstStyle/>
          <a:p>
            <a:pPr>
              <a:spcBef>
                <a:spcPct val="50000"/>
              </a:spcBef>
            </a:pPr>
            <a:r>
              <a:rPr lang="en-US" sz="2000" dirty="0">
                <a:ea typeface="MS PGothic" pitchFamily="34" charset="-128"/>
                <a:cs typeface="MS PGothic" pitchFamily="34" charset="-128"/>
              </a:rPr>
              <a:t>Local instance reference variable</a:t>
            </a:r>
          </a:p>
        </p:txBody>
      </p:sp>
      <p:sp>
        <p:nvSpPr>
          <p:cNvPr id="190474" name="AutoShape 11"/>
          <p:cNvSpPr>
            <a:spLocks/>
          </p:cNvSpPr>
          <p:nvPr/>
        </p:nvSpPr>
        <p:spPr bwMode="auto">
          <a:xfrm rot="-5400000">
            <a:off x="3571875" y="4453708"/>
            <a:ext cx="395287" cy="538162"/>
          </a:xfrm>
          <a:prstGeom prst="leftBrace">
            <a:avLst>
              <a:gd name="adj1" fmla="val 28218"/>
              <a:gd name="adj2" fmla="val 49579"/>
            </a:avLst>
          </a:prstGeom>
          <a:noFill/>
          <a:ln w="28575">
            <a:solidFill>
              <a:schemeClr val="tx1"/>
            </a:solidFill>
            <a:round/>
            <a:headEnd/>
            <a:tailEnd/>
          </a:ln>
        </p:spPr>
        <p:txBody>
          <a:bodyPr vert="eaVert" anchor="ctr">
            <a:prstTxWarp prst="textNoShape">
              <a:avLst/>
            </a:prstTxWarp>
          </a:bodyPr>
          <a:lstStyle/>
          <a:p>
            <a:pPr algn="ctr">
              <a:spcBef>
                <a:spcPct val="50000"/>
              </a:spcBef>
            </a:pPr>
            <a:endParaRPr lang="sv-SE" sz="2000">
              <a:ea typeface="MS PGothic" pitchFamily="34" charset="-128"/>
              <a:cs typeface="MS PGothic" pitchFamily="34" charset="-128"/>
            </a:endParaRPr>
          </a:p>
        </p:txBody>
      </p:sp>
      <p:sp>
        <p:nvSpPr>
          <p:cNvPr id="190475" name="Text Box 3"/>
          <p:cNvSpPr txBox="1">
            <a:spLocks noChangeArrowheads="1"/>
          </p:cNvSpPr>
          <p:nvPr/>
        </p:nvSpPr>
        <p:spPr bwMode="auto">
          <a:xfrm>
            <a:off x="152400" y="1872433"/>
            <a:ext cx="7924800" cy="430887"/>
          </a:xfrm>
          <a:prstGeom prst="rect">
            <a:avLst/>
          </a:prstGeom>
          <a:noFill/>
          <a:ln w="9525">
            <a:solidFill>
              <a:schemeClr val="tx1"/>
            </a:solidFill>
            <a:miter lim="800000"/>
            <a:headEnd/>
            <a:tailEnd/>
          </a:ln>
        </p:spPr>
        <p:txBody>
          <a:bodyPr wrap="square">
            <a:prstTxWarp prst="textNoShape">
              <a:avLst/>
            </a:prstTxWarp>
            <a:spAutoFit/>
          </a:bodyPr>
          <a:lstStyle/>
          <a:p>
            <a:pPr>
              <a:spcBef>
                <a:spcPct val="50000"/>
              </a:spcBef>
            </a:pPr>
            <a:r>
              <a:rPr lang="en-US" sz="2200" b="1" dirty="0">
                <a:solidFill>
                  <a:srgbClr val="CC0099"/>
                </a:solidFill>
                <a:latin typeface="Courier New"/>
                <a:ea typeface="MS PGothic" pitchFamily="34" charset="-128"/>
                <a:cs typeface="Courier New"/>
              </a:rPr>
              <a:t>relate </a:t>
            </a:r>
            <a:r>
              <a:rPr lang="en-US" sz="2200" b="1" dirty="0">
                <a:latin typeface="Courier New"/>
                <a:ea typeface="MS PGothic" pitchFamily="34" charset="-128"/>
                <a:cs typeface="Courier New"/>
              </a:rPr>
              <a:t>mobile </a:t>
            </a:r>
            <a:r>
              <a:rPr lang="en-US" sz="2200" b="1" dirty="0">
                <a:solidFill>
                  <a:srgbClr val="CC0099"/>
                </a:solidFill>
                <a:latin typeface="Courier New"/>
                <a:ea typeface="MS PGothic" pitchFamily="34" charset="-128"/>
                <a:cs typeface="Courier New"/>
              </a:rPr>
              <a:t>to</a:t>
            </a:r>
            <a:r>
              <a:rPr lang="en-US" sz="2200" b="1" dirty="0">
                <a:latin typeface="Courier New"/>
                <a:ea typeface="MS PGothic" pitchFamily="34" charset="-128"/>
                <a:cs typeface="Courier New"/>
              </a:rPr>
              <a:t> call </a:t>
            </a:r>
            <a:r>
              <a:rPr lang="en-US" sz="2200" b="1" dirty="0">
                <a:solidFill>
                  <a:srgbClr val="CC0099"/>
                </a:solidFill>
                <a:latin typeface="Courier New"/>
                <a:ea typeface="MS PGothic" pitchFamily="34" charset="-128"/>
                <a:cs typeface="Courier New"/>
              </a:rPr>
              <a:t>across</a:t>
            </a:r>
            <a:r>
              <a:rPr lang="en-US" sz="2200" b="1" dirty="0">
                <a:latin typeface="Courier New"/>
                <a:ea typeface="MS PGothic" pitchFamily="34" charset="-128"/>
                <a:cs typeface="Courier New"/>
              </a:rPr>
              <a:t> </a:t>
            </a:r>
            <a:r>
              <a:rPr lang="en-US" sz="2200" b="1" dirty="0" smtClean="0">
                <a:latin typeface="Courier New"/>
                <a:ea typeface="MS PGothic" pitchFamily="34" charset="-128"/>
                <a:cs typeface="Courier New"/>
              </a:rPr>
              <a:t>R1.’is busy on’;</a:t>
            </a:r>
            <a:endParaRPr lang="en-US" sz="2200" b="1" dirty="0">
              <a:latin typeface="Courier New"/>
              <a:ea typeface="MS PGothic" pitchFamily="34" charset="-128"/>
              <a:cs typeface="Courier New"/>
            </a:endParaRPr>
          </a:p>
        </p:txBody>
      </p:sp>
    </p:spTree>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2"/>
          <p:cNvSpPr>
            <a:spLocks noGrp="1" noChangeArrowheads="1"/>
          </p:cNvSpPr>
          <p:nvPr>
            <p:ph type="title"/>
          </p:nvPr>
        </p:nvSpPr>
        <p:spPr/>
        <p:txBody>
          <a:bodyPr/>
          <a:lstStyle/>
          <a:p>
            <a:r>
              <a:rPr lang="en-US" dirty="0" smtClean="0"/>
              <a:t>Select Any / Many</a:t>
            </a:r>
            <a:endParaRPr lang="en-US" dirty="0"/>
          </a:p>
        </p:txBody>
      </p:sp>
      <p:sp>
        <p:nvSpPr>
          <p:cNvPr id="194563" name="Rectangle 3"/>
          <p:cNvSpPr>
            <a:spLocks noGrp="1" noChangeArrowheads="1"/>
          </p:cNvSpPr>
          <p:nvPr>
            <p:ph type="body" idx="1"/>
          </p:nvPr>
        </p:nvSpPr>
        <p:spPr/>
        <p:txBody>
          <a:bodyPr/>
          <a:lstStyle/>
          <a:p>
            <a:endParaRPr lang="en-GB" dirty="0"/>
          </a:p>
        </p:txBody>
      </p:sp>
      <p:sp>
        <p:nvSpPr>
          <p:cNvPr id="194564" name="AutoShape 4"/>
          <p:cNvSpPr>
            <a:spLocks/>
          </p:cNvSpPr>
          <p:nvPr/>
        </p:nvSpPr>
        <p:spPr bwMode="auto">
          <a:xfrm rot="-5400000">
            <a:off x="7051674" y="1870076"/>
            <a:ext cx="374650" cy="609598"/>
          </a:xfrm>
          <a:prstGeom prst="leftBrace">
            <a:avLst>
              <a:gd name="adj1" fmla="val 31964"/>
              <a:gd name="adj2" fmla="val 49579"/>
            </a:avLst>
          </a:prstGeom>
          <a:noFill/>
          <a:ln w="28575">
            <a:solidFill>
              <a:schemeClr val="tx1"/>
            </a:solidFill>
            <a:round/>
            <a:headEnd/>
            <a:tailEnd/>
          </a:ln>
        </p:spPr>
        <p:txBody>
          <a:bodyPr vert="eaVert" anchor="ctr">
            <a:prstTxWarp prst="textNoShape">
              <a:avLst/>
            </a:prstTxWarp>
          </a:bodyPr>
          <a:lstStyle/>
          <a:p>
            <a:pPr algn="ctr">
              <a:spcBef>
                <a:spcPct val="50000"/>
              </a:spcBef>
            </a:pPr>
            <a:endParaRPr lang="sv-SE" sz="2200">
              <a:latin typeface="Courier New"/>
              <a:ea typeface="MS PGothic" pitchFamily="34" charset="-128"/>
              <a:cs typeface="Courier New"/>
            </a:endParaRPr>
          </a:p>
        </p:txBody>
      </p:sp>
      <p:sp>
        <p:nvSpPr>
          <p:cNvPr id="194565" name="Text Box 5"/>
          <p:cNvSpPr txBox="1">
            <a:spLocks noChangeArrowheads="1"/>
          </p:cNvSpPr>
          <p:nvPr/>
        </p:nvSpPr>
        <p:spPr bwMode="auto">
          <a:xfrm>
            <a:off x="5954713" y="2333625"/>
            <a:ext cx="1447800" cy="396875"/>
          </a:xfrm>
          <a:prstGeom prst="rect">
            <a:avLst/>
          </a:prstGeom>
          <a:noFill/>
          <a:ln w="9525">
            <a:noFill/>
            <a:miter lim="800000"/>
            <a:headEnd/>
            <a:tailEnd/>
          </a:ln>
        </p:spPr>
        <p:txBody>
          <a:bodyPr>
            <a:prstTxWarp prst="textNoShape">
              <a:avLst/>
            </a:prstTxWarp>
            <a:spAutoFit/>
          </a:bodyPr>
          <a:lstStyle/>
          <a:p>
            <a:pPr>
              <a:spcBef>
                <a:spcPct val="50000"/>
              </a:spcBef>
            </a:pPr>
            <a:r>
              <a:rPr lang="en-US" sz="2000">
                <a:ea typeface="MS PGothic" pitchFamily="34" charset="-128"/>
                <a:cs typeface="MS PGothic" pitchFamily="34" charset="-128"/>
              </a:rPr>
              <a:t>Key letters</a:t>
            </a:r>
          </a:p>
        </p:txBody>
      </p:sp>
      <p:sp>
        <p:nvSpPr>
          <p:cNvPr id="194566" name="Text Box 6"/>
          <p:cNvSpPr txBox="1">
            <a:spLocks noChangeArrowheads="1"/>
          </p:cNvSpPr>
          <p:nvPr/>
        </p:nvSpPr>
        <p:spPr bwMode="auto">
          <a:xfrm>
            <a:off x="838200" y="3035300"/>
            <a:ext cx="7683500" cy="938719"/>
          </a:xfrm>
          <a:prstGeom prst="rect">
            <a:avLst/>
          </a:prstGeom>
          <a:noFill/>
          <a:ln w="9525">
            <a:solidFill>
              <a:schemeClr val="tx1"/>
            </a:solidFill>
            <a:miter lim="800000"/>
            <a:headEnd/>
            <a:tailEnd/>
          </a:ln>
        </p:spPr>
        <p:txBody>
          <a:bodyPr>
            <a:prstTxWarp prst="textNoShape">
              <a:avLst/>
            </a:prstTxWarp>
            <a:spAutoFit/>
          </a:bodyPr>
          <a:lstStyle/>
          <a:p>
            <a:pPr>
              <a:spcBef>
                <a:spcPct val="50000"/>
              </a:spcBef>
            </a:pPr>
            <a:r>
              <a:rPr lang="en-US" sz="2200" b="1">
                <a:solidFill>
                  <a:srgbClr val="CC0099"/>
                </a:solidFill>
                <a:latin typeface="Courier New"/>
                <a:ea typeface="MS PGothic" pitchFamily="34" charset="-128"/>
                <a:cs typeface="Courier New"/>
              </a:rPr>
              <a:t>select many</a:t>
            </a:r>
            <a:r>
              <a:rPr lang="en-US" sz="2200" b="1">
                <a:latin typeface="Courier New"/>
                <a:ea typeface="MS PGothic" pitchFamily="34" charset="-128"/>
                <a:cs typeface="Courier New"/>
              </a:rPr>
              <a:t> mobiles </a:t>
            </a:r>
            <a:r>
              <a:rPr lang="en-US" sz="2200" b="1">
                <a:solidFill>
                  <a:srgbClr val="CC0099"/>
                </a:solidFill>
                <a:latin typeface="Courier New"/>
                <a:ea typeface="MS PGothic" pitchFamily="34" charset="-128"/>
                <a:cs typeface="Courier New"/>
              </a:rPr>
              <a:t>from instances of</a:t>
            </a:r>
            <a:r>
              <a:rPr lang="en-US" sz="2200" b="1">
                <a:latin typeface="Courier New"/>
                <a:ea typeface="MS PGothic" pitchFamily="34" charset="-128"/>
                <a:cs typeface="Courier New"/>
              </a:rPr>
              <a:t> MEQ </a:t>
            </a:r>
          </a:p>
          <a:p>
            <a:pPr>
              <a:spcBef>
                <a:spcPct val="50000"/>
              </a:spcBef>
            </a:pPr>
            <a:r>
              <a:rPr lang="en-US" sz="2200" b="1">
                <a:solidFill>
                  <a:srgbClr val="CC0099"/>
                </a:solidFill>
                <a:latin typeface="Courier New"/>
                <a:ea typeface="MS PGothic" pitchFamily="34" charset="-128"/>
                <a:cs typeface="Courier New"/>
              </a:rPr>
              <a:t>	where</a:t>
            </a:r>
            <a:r>
              <a:rPr lang="en-US" sz="2200" b="1">
                <a:latin typeface="Courier New"/>
                <a:ea typeface="MS PGothic" pitchFamily="34" charset="-128"/>
                <a:cs typeface="Courier New"/>
              </a:rPr>
              <a:t> </a:t>
            </a:r>
            <a:r>
              <a:rPr lang="en-US" sz="2200" b="1">
                <a:solidFill>
                  <a:srgbClr val="CC0099"/>
                </a:solidFill>
                <a:latin typeface="Courier New"/>
                <a:ea typeface="MS PGothic" pitchFamily="34" charset="-128"/>
                <a:cs typeface="Courier New"/>
              </a:rPr>
              <a:t>selected</a:t>
            </a:r>
            <a:r>
              <a:rPr lang="en-US" sz="2200" b="1">
                <a:latin typeface="Courier New"/>
                <a:ea typeface="MS PGothic" pitchFamily="34" charset="-128"/>
                <a:cs typeface="Courier New"/>
              </a:rPr>
              <a:t>.serialNumber &gt; 10000;</a:t>
            </a:r>
          </a:p>
        </p:txBody>
      </p:sp>
      <p:sp>
        <p:nvSpPr>
          <p:cNvPr id="194567" name="AutoShape 7"/>
          <p:cNvSpPr>
            <a:spLocks/>
          </p:cNvSpPr>
          <p:nvPr/>
        </p:nvSpPr>
        <p:spPr bwMode="auto">
          <a:xfrm rot="-5400000">
            <a:off x="4516438" y="1849438"/>
            <a:ext cx="395287" cy="4592637"/>
          </a:xfrm>
          <a:prstGeom prst="leftBrace">
            <a:avLst>
              <a:gd name="adj1" fmla="val 284766"/>
              <a:gd name="adj2" fmla="val 58546"/>
            </a:avLst>
          </a:prstGeom>
          <a:noFill/>
          <a:ln w="28575">
            <a:solidFill>
              <a:schemeClr val="tx1"/>
            </a:solidFill>
            <a:round/>
            <a:headEnd/>
            <a:tailEnd/>
          </a:ln>
        </p:spPr>
        <p:txBody>
          <a:bodyPr vert="eaVert" anchor="ctr">
            <a:prstTxWarp prst="textNoShape">
              <a:avLst/>
            </a:prstTxWarp>
          </a:bodyPr>
          <a:lstStyle/>
          <a:p>
            <a:pPr algn="ctr">
              <a:spcBef>
                <a:spcPct val="50000"/>
              </a:spcBef>
            </a:pPr>
            <a:endParaRPr lang="sv-SE" sz="2200">
              <a:latin typeface="Courier New"/>
              <a:ea typeface="MS PGothic" pitchFamily="34" charset="-128"/>
              <a:cs typeface="Courier New"/>
            </a:endParaRPr>
          </a:p>
        </p:txBody>
      </p:sp>
      <p:pic>
        <p:nvPicPr>
          <p:cNvPr id="194568" name="Picture 8"/>
          <p:cNvPicPr>
            <a:picLocks noChangeAspect="1" noChangeArrowheads="1"/>
          </p:cNvPicPr>
          <p:nvPr/>
        </p:nvPicPr>
        <p:blipFill>
          <a:blip r:embed="rId3">
            <a:clrChange>
              <a:clrFrom>
                <a:srgbClr val="FFFCB7"/>
              </a:clrFrom>
              <a:clrTo>
                <a:srgbClr val="FFFCB7">
                  <a:alpha val="0"/>
                </a:srgbClr>
              </a:clrTo>
            </a:clrChange>
          </a:blip>
          <a:srcRect l="38333" t="24713" r="33890" b="51488"/>
          <a:stretch>
            <a:fillRect/>
          </a:stretch>
        </p:blipFill>
        <p:spPr bwMode="auto">
          <a:xfrm>
            <a:off x="304800" y="4495800"/>
            <a:ext cx="3810000" cy="1981200"/>
          </a:xfrm>
          <a:prstGeom prst="rect">
            <a:avLst/>
          </a:prstGeom>
          <a:noFill/>
          <a:ln w="9525">
            <a:noFill/>
            <a:miter lim="800000"/>
            <a:headEnd/>
            <a:tailEnd/>
          </a:ln>
        </p:spPr>
      </p:pic>
      <p:sp>
        <p:nvSpPr>
          <p:cNvPr id="194569" name="Text Box 9"/>
          <p:cNvSpPr txBox="1">
            <a:spLocks noChangeArrowheads="1"/>
          </p:cNvSpPr>
          <p:nvPr/>
        </p:nvSpPr>
        <p:spPr bwMode="auto">
          <a:xfrm>
            <a:off x="1268413" y="2322513"/>
            <a:ext cx="4033837" cy="396875"/>
          </a:xfrm>
          <a:prstGeom prst="rect">
            <a:avLst/>
          </a:prstGeom>
          <a:noFill/>
          <a:ln w="9525">
            <a:noFill/>
            <a:miter lim="800000"/>
            <a:headEnd/>
            <a:tailEnd/>
          </a:ln>
        </p:spPr>
        <p:txBody>
          <a:bodyPr>
            <a:prstTxWarp prst="textNoShape">
              <a:avLst/>
            </a:prstTxWarp>
            <a:spAutoFit/>
          </a:bodyPr>
          <a:lstStyle/>
          <a:p>
            <a:pPr>
              <a:spcBef>
                <a:spcPct val="50000"/>
              </a:spcBef>
            </a:pPr>
            <a:r>
              <a:rPr lang="en-US" sz="2000">
                <a:ea typeface="MS PGothic" pitchFamily="34" charset="-128"/>
                <a:cs typeface="MS PGothic" pitchFamily="34" charset="-128"/>
              </a:rPr>
              <a:t>Local instance reference variable</a:t>
            </a:r>
          </a:p>
        </p:txBody>
      </p:sp>
      <p:sp>
        <p:nvSpPr>
          <p:cNvPr id="194570" name="AutoShape 10"/>
          <p:cNvSpPr>
            <a:spLocks/>
          </p:cNvSpPr>
          <p:nvPr/>
        </p:nvSpPr>
        <p:spPr bwMode="auto">
          <a:xfrm rot="-5400000">
            <a:off x="3078956" y="1640682"/>
            <a:ext cx="395287" cy="1066800"/>
          </a:xfrm>
          <a:prstGeom prst="leftBrace">
            <a:avLst>
              <a:gd name="adj1" fmla="val 55938"/>
              <a:gd name="adj2" fmla="val 49579"/>
            </a:avLst>
          </a:prstGeom>
          <a:noFill/>
          <a:ln w="28575">
            <a:solidFill>
              <a:schemeClr val="tx1"/>
            </a:solidFill>
            <a:round/>
            <a:headEnd/>
            <a:tailEnd/>
          </a:ln>
        </p:spPr>
        <p:txBody>
          <a:bodyPr vert="eaVert" anchor="ctr">
            <a:prstTxWarp prst="textNoShape">
              <a:avLst/>
            </a:prstTxWarp>
          </a:bodyPr>
          <a:lstStyle/>
          <a:p>
            <a:pPr algn="ctr">
              <a:spcBef>
                <a:spcPct val="50000"/>
              </a:spcBef>
            </a:pPr>
            <a:endParaRPr lang="sv-SE" sz="2200">
              <a:latin typeface="Courier New"/>
              <a:ea typeface="MS PGothic" pitchFamily="34" charset="-128"/>
              <a:cs typeface="Courier New"/>
            </a:endParaRPr>
          </a:p>
        </p:txBody>
      </p:sp>
      <p:sp>
        <p:nvSpPr>
          <p:cNvPr id="194571" name="Text Box 11"/>
          <p:cNvSpPr txBox="1">
            <a:spLocks noChangeArrowheads="1"/>
          </p:cNvSpPr>
          <p:nvPr/>
        </p:nvSpPr>
        <p:spPr bwMode="auto">
          <a:xfrm>
            <a:off x="4191000" y="4327525"/>
            <a:ext cx="1919288" cy="396875"/>
          </a:xfrm>
          <a:prstGeom prst="rect">
            <a:avLst/>
          </a:prstGeom>
          <a:noFill/>
          <a:ln w="9525">
            <a:noFill/>
            <a:miter lim="800000"/>
            <a:headEnd/>
            <a:tailEnd/>
          </a:ln>
        </p:spPr>
        <p:txBody>
          <a:bodyPr>
            <a:prstTxWarp prst="textNoShape">
              <a:avLst/>
            </a:prstTxWarp>
            <a:spAutoFit/>
          </a:bodyPr>
          <a:lstStyle/>
          <a:p>
            <a:pPr>
              <a:spcBef>
                <a:spcPct val="50000"/>
              </a:spcBef>
            </a:pPr>
            <a:r>
              <a:rPr lang="en-US" sz="2000" dirty="0">
                <a:ea typeface="MS PGothic" pitchFamily="34" charset="-128"/>
                <a:cs typeface="MS PGothic" pitchFamily="34" charset="-128"/>
              </a:rPr>
              <a:t>Where clause</a:t>
            </a:r>
          </a:p>
        </p:txBody>
      </p:sp>
      <p:sp>
        <p:nvSpPr>
          <p:cNvPr id="194572" name="Text Box 3"/>
          <p:cNvSpPr txBox="1">
            <a:spLocks noChangeArrowheads="1"/>
          </p:cNvSpPr>
          <p:nvPr/>
        </p:nvSpPr>
        <p:spPr bwMode="auto">
          <a:xfrm>
            <a:off x="838200" y="1662113"/>
            <a:ext cx="7683500" cy="430887"/>
          </a:xfrm>
          <a:prstGeom prst="rect">
            <a:avLst/>
          </a:prstGeom>
          <a:noFill/>
          <a:ln w="9525">
            <a:solidFill>
              <a:schemeClr val="tx1"/>
            </a:solidFill>
            <a:miter lim="800000"/>
            <a:headEnd/>
            <a:tailEnd/>
          </a:ln>
        </p:spPr>
        <p:txBody>
          <a:bodyPr>
            <a:prstTxWarp prst="textNoShape">
              <a:avLst/>
            </a:prstTxWarp>
            <a:spAutoFit/>
          </a:bodyPr>
          <a:lstStyle/>
          <a:p>
            <a:pPr>
              <a:spcBef>
                <a:spcPct val="50000"/>
              </a:spcBef>
            </a:pPr>
            <a:r>
              <a:rPr lang="en-US" sz="2200" b="1">
                <a:solidFill>
                  <a:srgbClr val="CC0099"/>
                </a:solidFill>
                <a:latin typeface="Courier New"/>
                <a:ea typeface="MS PGothic" pitchFamily="34" charset="-128"/>
                <a:cs typeface="Courier New"/>
              </a:rPr>
              <a:t>select any </a:t>
            </a:r>
            <a:r>
              <a:rPr lang="en-US" sz="2200" b="1">
                <a:latin typeface="Courier New"/>
                <a:ea typeface="MS PGothic" pitchFamily="34" charset="-128"/>
                <a:cs typeface="Courier New"/>
              </a:rPr>
              <a:t>mobile </a:t>
            </a:r>
            <a:r>
              <a:rPr lang="en-US" sz="2200" b="1">
                <a:solidFill>
                  <a:srgbClr val="CC0099"/>
                </a:solidFill>
                <a:latin typeface="Courier New"/>
                <a:ea typeface="MS PGothic" pitchFamily="34" charset="-128"/>
                <a:cs typeface="Courier New"/>
              </a:rPr>
              <a:t>from instances of </a:t>
            </a:r>
            <a:r>
              <a:rPr lang="en-US" sz="2200" b="1">
                <a:latin typeface="Courier New"/>
                <a:ea typeface="MS PGothic" pitchFamily="34" charset="-128"/>
                <a:cs typeface="Courier New"/>
              </a:rPr>
              <a:t>MEQ;</a:t>
            </a:r>
          </a:p>
        </p:txBody>
      </p:sp>
    </p:spTree>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Rectangle 2"/>
          <p:cNvSpPr>
            <a:spLocks noGrp="1" noChangeArrowheads="1"/>
          </p:cNvSpPr>
          <p:nvPr>
            <p:ph type="title"/>
          </p:nvPr>
        </p:nvSpPr>
        <p:spPr/>
        <p:txBody>
          <a:bodyPr/>
          <a:lstStyle/>
          <a:p>
            <a:r>
              <a:rPr lang="en-US" smtClean="0"/>
              <a:t>Select One / Many … Related By</a:t>
            </a:r>
            <a:endParaRPr lang="en-US" dirty="0"/>
          </a:p>
        </p:txBody>
      </p:sp>
      <p:sp>
        <p:nvSpPr>
          <p:cNvPr id="196617" name="Rectangle 24"/>
          <p:cNvSpPr>
            <a:spLocks noGrp="1" noChangeArrowheads="1"/>
          </p:cNvSpPr>
          <p:nvPr>
            <p:ph type="body" idx="1"/>
          </p:nvPr>
        </p:nvSpPr>
        <p:spPr/>
        <p:txBody>
          <a:bodyPr/>
          <a:lstStyle/>
          <a:p>
            <a:pPr lvl="1"/>
            <a:r>
              <a:rPr lang="en-US" dirty="0" smtClean="0"/>
              <a:t>Select one requires the use of the related by clause</a:t>
            </a:r>
          </a:p>
          <a:p>
            <a:pPr lvl="1"/>
            <a:r>
              <a:rPr lang="en-US" dirty="0" smtClean="0">
                <a:latin typeface="Courier New"/>
                <a:cs typeface="Courier New"/>
              </a:rPr>
              <a:t>Self</a:t>
            </a:r>
            <a:r>
              <a:rPr lang="en-US" dirty="0" smtClean="0"/>
              <a:t> is the instance of the class that originates an action</a:t>
            </a:r>
          </a:p>
          <a:p>
            <a:endParaRPr lang="en-GB" dirty="0"/>
          </a:p>
        </p:txBody>
      </p:sp>
      <p:sp>
        <p:nvSpPr>
          <p:cNvPr id="196611" name="Text Box 3"/>
          <p:cNvSpPr txBox="1">
            <a:spLocks noChangeArrowheads="1"/>
          </p:cNvSpPr>
          <p:nvPr/>
        </p:nvSpPr>
        <p:spPr bwMode="auto">
          <a:xfrm>
            <a:off x="1371600" y="3179763"/>
            <a:ext cx="8839200" cy="938719"/>
          </a:xfrm>
          <a:prstGeom prst="rect">
            <a:avLst/>
          </a:prstGeom>
          <a:noFill/>
          <a:ln w="9525">
            <a:noFill/>
            <a:miter lim="800000"/>
            <a:headEnd/>
            <a:tailEnd/>
          </a:ln>
        </p:spPr>
        <p:txBody>
          <a:bodyPr wrap="square">
            <a:prstTxWarp prst="textNoShape">
              <a:avLst/>
            </a:prstTxWarp>
            <a:spAutoFit/>
          </a:bodyPr>
          <a:lstStyle/>
          <a:p>
            <a:pPr>
              <a:spcBef>
                <a:spcPct val="50000"/>
              </a:spcBef>
            </a:pPr>
            <a:r>
              <a:rPr lang="en-US" sz="2200" b="1" dirty="0">
                <a:solidFill>
                  <a:srgbClr val="CC0099"/>
                </a:solidFill>
                <a:latin typeface="Courier New" charset="0"/>
                <a:ea typeface="MS PGothic" pitchFamily="34" charset="-128"/>
                <a:cs typeface="MS PGothic" pitchFamily="34" charset="-128"/>
              </a:rPr>
              <a:t>select one </a:t>
            </a:r>
            <a:r>
              <a:rPr lang="en-US" sz="2200" b="1" dirty="0">
                <a:latin typeface="Courier New" charset="0"/>
                <a:ea typeface="MS PGothic" pitchFamily="34" charset="-128"/>
                <a:cs typeface="MS PGothic" pitchFamily="34" charset="-128"/>
              </a:rPr>
              <a:t>timer </a:t>
            </a:r>
            <a:r>
              <a:rPr lang="en-US" sz="2200" b="1" dirty="0">
                <a:solidFill>
                  <a:srgbClr val="CC0099"/>
                </a:solidFill>
                <a:latin typeface="Courier New" charset="0"/>
                <a:ea typeface="MS PGothic" pitchFamily="34" charset="-128"/>
                <a:cs typeface="MS PGothic" pitchFamily="34" charset="-128"/>
              </a:rPr>
              <a:t>related by</a:t>
            </a:r>
            <a:r>
              <a:rPr lang="en-US" sz="2200" b="1" dirty="0" smtClean="0">
                <a:solidFill>
                  <a:srgbClr val="CC0099"/>
                </a:solidFill>
                <a:latin typeface="Courier New" charset="0"/>
                <a:ea typeface="MS PGothic" pitchFamily="34" charset="-128"/>
                <a:cs typeface="MS PGothic" pitchFamily="34" charset="-128"/>
              </a:rPr>
              <a:t> </a:t>
            </a:r>
            <a:r>
              <a:rPr lang="en-US" sz="2200" b="1" dirty="0" smtClean="0">
                <a:latin typeface="Courier New" charset="0"/>
                <a:ea typeface="MS PGothic" pitchFamily="34" charset="-128"/>
                <a:cs typeface="MS PGothic" pitchFamily="34" charset="-128"/>
              </a:rPr>
              <a:t>self</a:t>
            </a:r>
            <a:r>
              <a:rPr lang="en-US" sz="2200" b="1" dirty="0">
                <a:latin typeface="Courier New" charset="0"/>
                <a:ea typeface="MS PGothic" pitchFamily="34" charset="-128"/>
                <a:cs typeface="MS PGothic" pitchFamily="34" charset="-128"/>
              </a:rPr>
              <a:t>-</a:t>
            </a:r>
            <a:r>
              <a:rPr lang="en-US" sz="2200" b="1" dirty="0" smtClean="0">
                <a:latin typeface="Courier New" charset="0"/>
                <a:ea typeface="MS PGothic" pitchFamily="34" charset="-128"/>
                <a:cs typeface="MS PGothic" pitchFamily="34" charset="-128"/>
              </a:rPr>
              <a:t>&gt;</a:t>
            </a:r>
          </a:p>
          <a:p>
            <a:pPr>
              <a:spcBef>
                <a:spcPct val="50000"/>
              </a:spcBef>
            </a:pPr>
            <a:r>
              <a:rPr lang="en-US" sz="2200" b="1" dirty="0" err="1" smtClean="0">
                <a:latin typeface="Courier New" charset="0"/>
                <a:ea typeface="MS PGothic" pitchFamily="34" charset="-128"/>
                <a:cs typeface="MS PGothic" pitchFamily="34" charset="-128"/>
              </a:rPr>
              <a:t>WorkoutTimer</a:t>
            </a:r>
            <a:r>
              <a:rPr lang="en-US" sz="2200" b="1" dirty="0">
                <a:latin typeface="Courier New" charset="0"/>
                <a:ea typeface="MS PGothic" pitchFamily="34" charset="-128"/>
                <a:cs typeface="MS PGothic" pitchFamily="34" charset="-128"/>
              </a:rPr>
              <a:t>[</a:t>
            </a:r>
            <a:r>
              <a:rPr lang="en-US" sz="2200" b="1" dirty="0" smtClean="0">
                <a:latin typeface="Courier New" charset="0"/>
                <a:ea typeface="MS PGothic" pitchFamily="34" charset="-128"/>
                <a:cs typeface="MS PGothic" pitchFamily="34" charset="-128"/>
              </a:rPr>
              <a:t>R4.is timed by’]</a:t>
            </a:r>
            <a:r>
              <a:rPr lang="en-US" sz="2200" b="1" dirty="0">
                <a:latin typeface="Courier New" charset="0"/>
                <a:ea typeface="MS PGothic" pitchFamily="34" charset="-128"/>
                <a:cs typeface="MS PGothic" pitchFamily="34" charset="-128"/>
              </a:rPr>
              <a:t>;</a:t>
            </a:r>
          </a:p>
        </p:txBody>
      </p:sp>
      <p:sp>
        <p:nvSpPr>
          <p:cNvPr id="196614" name="Text Box 6"/>
          <p:cNvSpPr txBox="1">
            <a:spLocks noChangeArrowheads="1"/>
          </p:cNvSpPr>
          <p:nvPr/>
        </p:nvSpPr>
        <p:spPr bwMode="auto">
          <a:xfrm>
            <a:off x="2590800" y="2209800"/>
            <a:ext cx="2230437" cy="701675"/>
          </a:xfrm>
          <a:prstGeom prst="rect">
            <a:avLst/>
          </a:prstGeom>
          <a:noFill/>
          <a:ln w="9525">
            <a:noFill/>
            <a:miter lim="800000"/>
            <a:headEnd/>
            <a:tailEnd/>
          </a:ln>
        </p:spPr>
        <p:txBody>
          <a:bodyPr>
            <a:prstTxWarp prst="textNoShape">
              <a:avLst/>
            </a:prstTxWarp>
            <a:spAutoFit/>
          </a:bodyPr>
          <a:lstStyle/>
          <a:p>
            <a:pPr algn="ctr">
              <a:spcBef>
                <a:spcPct val="50000"/>
              </a:spcBef>
            </a:pPr>
            <a:r>
              <a:rPr lang="en-US" sz="2000" dirty="0">
                <a:ea typeface="MS PGothic" pitchFamily="34" charset="-128"/>
                <a:cs typeface="MS PGothic" pitchFamily="34" charset="-128"/>
              </a:rPr>
              <a:t>Local instance reference variable</a:t>
            </a:r>
          </a:p>
        </p:txBody>
      </p:sp>
      <p:sp>
        <p:nvSpPr>
          <p:cNvPr id="196615" name="AutoShape 7"/>
          <p:cNvSpPr>
            <a:spLocks/>
          </p:cNvSpPr>
          <p:nvPr/>
        </p:nvSpPr>
        <p:spPr bwMode="auto">
          <a:xfrm rot="-5400000">
            <a:off x="3606801" y="2763838"/>
            <a:ext cx="298450" cy="714375"/>
          </a:xfrm>
          <a:prstGeom prst="leftBrace">
            <a:avLst>
              <a:gd name="adj1" fmla="val 28225"/>
              <a:gd name="adj2" fmla="val 49579"/>
            </a:avLst>
          </a:prstGeom>
          <a:noFill/>
          <a:ln w="28575">
            <a:solidFill>
              <a:schemeClr val="tx1"/>
            </a:solidFill>
            <a:round/>
            <a:headEnd/>
            <a:tailEnd/>
          </a:ln>
        </p:spPr>
        <p:txBody>
          <a:bodyPr rot="10800000" anchor="ctr">
            <a:prstTxWarp prst="textNoShape">
              <a:avLst/>
            </a:prstTxWarp>
          </a:bodyPr>
          <a:lstStyle/>
          <a:p>
            <a:pPr algn="ctr">
              <a:spcBef>
                <a:spcPct val="50000"/>
              </a:spcBef>
            </a:pPr>
            <a:endParaRPr lang="sv-SE" sz="2000">
              <a:ea typeface="MS PGothic" pitchFamily="34" charset="-128"/>
              <a:cs typeface="MS PGothic" pitchFamily="34" charset="-128"/>
            </a:endParaRPr>
          </a:p>
        </p:txBody>
      </p:sp>
      <p:sp>
        <p:nvSpPr>
          <p:cNvPr id="196612" name="AutoShape 4"/>
          <p:cNvSpPr>
            <a:spLocks/>
          </p:cNvSpPr>
          <p:nvPr/>
        </p:nvSpPr>
        <p:spPr bwMode="auto">
          <a:xfrm rot="16200000">
            <a:off x="2367756" y="3604419"/>
            <a:ext cx="304800" cy="1839912"/>
          </a:xfrm>
          <a:prstGeom prst="leftBrace">
            <a:avLst>
              <a:gd name="adj1" fmla="val 91637"/>
              <a:gd name="adj2" fmla="val 49579"/>
            </a:avLst>
          </a:prstGeom>
          <a:noFill/>
          <a:ln w="28575">
            <a:solidFill>
              <a:schemeClr val="tx1"/>
            </a:solidFill>
            <a:round/>
            <a:headEnd/>
            <a:tailEnd/>
          </a:ln>
        </p:spPr>
        <p:txBody>
          <a:bodyPr vert="eaVert" anchor="ctr">
            <a:prstTxWarp prst="textNoShape">
              <a:avLst/>
            </a:prstTxWarp>
          </a:bodyPr>
          <a:lstStyle/>
          <a:p>
            <a:pPr algn="ctr">
              <a:spcBef>
                <a:spcPct val="50000"/>
              </a:spcBef>
            </a:pPr>
            <a:endParaRPr lang="sv-SE" sz="2000">
              <a:ea typeface="MS PGothic" pitchFamily="34" charset="-128"/>
              <a:cs typeface="MS PGothic" pitchFamily="34" charset="-128"/>
            </a:endParaRPr>
          </a:p>
        </p:txBody>
      </p:sp>
      <p:sp>
        <p:nvSpPr>
          <p:cNvPr id="196613" name="Text Box 5"/>
          <p:cNvSpPr txBox="1">
            <a:spLocks noChangeArrowheads="1"/>
          </p:cNvSpPr>
          <p:nvPr/>
        </p:nvSpPr>
        <p:spPr bwMode="auto">
          <a:xfrm>
            <a:off x="1722437" y="4632325"/>
            <a:ext cx="1447800" cy="396875"/>
          </a:xfrm>
          <a:prstGeom prst="rect">
            <a:avLst/>
          </a:prstGeom>
          <a:noFill/>
          <a:ln w="9525">
            <a:noFill/>
            <a:miter lim="800000"/>
            <a:headEnd/>
            <a:tailEnd/>
          </a:ln>
        </p:spPr>
        <p:txBody>
          <a:bodyPr>
            <a:prstTxWarp prst="textNoShape">
              <a:avLst/>
            </a:prstTxWarp>
            <a:spAutoFit/>
          </a:bodyPr>
          <a:lstStyle/>
          <a:p>
            <a:pPr>
              <a:spcBef>
                <a:spcPct val="50000"/>
              </a:spcBef>
            </a:pPr>
            <a:r>
              <a:rPr lang="en-US" sz="2000">
                <a:ea typeface="MS PGothic" pitchFamily="34" charset="-128"/>
                <a:cs typeface="MS PGothic" pitchFamily="34" charset="-128"/>
              </a:rPr>
              <a:t>Key letters</a:t>
            </a:r>
          </a:p>
        </p:txBody>
      </p:sp>
      <p:sp>
        <p:nvSpPr>
          <p:cNvPr id="196616" name="Text Box 12"/>
          <p:cNvSpPr txBox="1">
            <a:spLocks noChangeArrowheads="1"/>
          </p:cNvSpPr>
          <p:nvPr/>
        </p:nvSpPr>
        <p:spPr bwMode="auto">
          <a:xfrm>
            <a:off x="4267200" y="4648200"/>
            <a:ext cx="1489075" cy="701675"/>
          </a:xfrm>
          <a:prstGeom prst="rect">
            <a:avLst/>
          </a:prstGeom>
          <a:noFill/>
          <a:ln w="9525">
            <a:noFill/>
            <a:miter lim="800000"/>
            <a:headEnd/>
            <a:tailEnd/>
          </a:ln>
        </p:spPr>
        <p:txBody>
          <a:bodyPr>
            <a:prstTxWarp prst="textNoShape">
              <a:avLst/>
            </a:prstTxWarp>
            <a:spAutoFit/>
          </a:bodyPr>
          <a:lstStyle/>
          <a:p>
            <a:pPr algn="ctr">
              <a:spcBef>
                <a:spcPct val="50000"/>
              </a:spcBef>
            </a:pPr>
            <a:r>
              <a:rPr lang="en-US" sz="2000" dirty="0">
                <a:ea typeface="MS PGothic" pitchFamily="34" charset="-128"/>
                <a:cs typeface="MS PGothic" pitchFamily="34" charset="-128"/>
              </a:rPr>
              <a:t>Association</a:t>
            </a:r>
            <a:br>
              <a:rPr lang="en-US" sz="2000" dirty="0">
                <a:ea typeface="MS PGothic" pitchFamily="34" charset="-128"/>
                <a:cs typeface="MS PGothic" pitchFamily="34" charset="-128"/>
              </a:rPr>
            </a:br>
            <a:r>
              <a:rPr lang="en-US" sz="2000" dirty="0">
                <a:ea typeface="MS PGothic" pitchFamily="34" charset="-128"/>
                <a:cs typeface="MS PGothic" pitchFamily="34" charset="-128"/>
              </a:rPr>
              <a:t> </a:t>
            </a:r>
            <a:r>
              <a:rPr lang="en-US" sz="2000" dirty="0" smtClean="0">
                <a:ea typeface="MS PGothic" pitchFamily="34" charset="-128"/>
                <a:cs typeface="MS PGothic" pitchFamily="34" charset="-128"/>
              </a:rPr>
              <a:t>phrase</a:t>
            </a:r>
            <a:endParaRPr lang="en-US" sz="2000" dirty="0">
              <a:ea typeface="MS PGothic" pitchFamily="34" charset="-128"/>
              <a:cs typeface="MS PGothic" pitchFamily="34" charset="-128"/>
            </a:endParaRPr>
          </a:p>
        </p:txBody>
      </p:sp>
      <p:sp>
        <p:nvSpPr>
          <p:cNvPr id="196618" name="AutoShape 4"/>
          <p:cNvSpPr>
            <a:spLocks/>
          </p:cNvSpPr>
          <p:nvPr/>
        </p:nvSpPr>
        <p:spPr bwMode="auto">
          <a:xfrm rot="16200000">
            <a:off x="4960145" y="2902741"/>
            <a:ext cx="276223" cy="3214690"/>
          </a:xfrm>
          <a:prstGeom prst="leftBrace">
            <a:avLst>
              <a:gd name="adj1" fmla="val 45256"/>
              <a:gd name="adj2" fmla="val 49579"/>
            </a:avLst>
          </a:prstGeom>
          <a:noFill/>
          <a:ln w="28575">
            <a:solidFill>
              <a:schemeClr val="tx1"/>
            </a:solidFill>
            <a:round/>
            <a:headEnd/>
            <a:tailEnd/>
          </a:ln>
        </p:spPr>
        <p:txBody>
          <a:bodyPr vert="eaVert" anchor="ctr">
            <a:prstTxWarp prst="textNoShape">
              <a:avLst/>
            </a:prstTxWarp>
          </a:bodyPr>
          <a:lstStyle/>
          <a:p>
            <a:pPr algn="ctr">
              <a:spcBef>
                <a:spcPct val="50000"/>
              </a:spcBef>
            </a:pPr>
            <a:endParaRPr lang="sv-SE" sz="2000">
              <a:ea typeface="MS PGothic" pitchFamily="34" charset="-128"/>
              <a:cs typeface="MS PGothic" pitchFamily="34" charset="-128"/>
            </a:endParaRPr>
          </a:p>
        </p:txBody>
      </p:sp>
      <p:sp>
        <p:nvSpPr>
          <p:cNvPr id="196620" name="Text Box 6"/>
          <p:cNvSpPr txBox="1">
            <a:spLocks noChangeArrowheads="1"/>
          </p:cNvSpPr>
          <p:nvPr/>
        </p:nvSpPr>
        <p:spPr bwMode="auto">
          <a:xfrm>
            <a:off x="5410200" y="2286000"/>
            <a:ext cx="1911350" cy="708025"/>
          </a:xfrm>
          <a:prstGeom prst="rect">
            <a:avLst/>
          </a:prstGeom>
          <a:noFill/>
          <a:ln w="9525">
            <a:noFill/>
            <a:miter lim="800000"/>
            <a:headEnd/>
            <a:tailEnd/>
          </a:ln>
        </p:spPr>
        <p:txBody>
          <a:bodyPr>
            <a:prstTxWarp prst="textNoShape">
              <a:avLst/>
            </a:prstTxWarp>
            <a:spAutoFit/>
          </a:bodyPr>
          <a:lstStyle/>
          <a:p>
            <a:pPr algn="ctr">
              <a:spcBef>
                <a:spcPct val="50000"/>
              </a:spcBef>
            </a:pPr>
            <a:r>
              <a:rPr lang="en-US" sz="2000" dirty="0">
                <a:ea typeface="MS PGothic" pitchFamily="34" charset="-128"/>
                <a:cs typeface="MS PGothic" pitchFamily="34" charset="-128"/>
              </a:rPr>
              <a:t>Originating class instance</a:t>
            </a:r>
          </a:p>
        </p:txBody>
      </p:sp>
      <p:sp>
        <p:nvSpPr>
          <p:cNvPr id="196621" name="AutoShape 7"/>
          <p:cNvSpPr>
            <a:spLocks/>
          </p:cNvSpPr>
          <p:nvPr/>
        </p:nvSpPr>
        <p:spPr bwMode="auto">
          <a:xfrm rot="-5400000">
            <a:off x="6373813" y="2687638"/>
            <a:ext cx="298450" cy="714375"/>
          </a:xfrm>
          <a:prstGeom prst="leftBrace">
            <a:avLst>
              <a:gd name="adj1" fmla="val 28225"/>
              <a:gd name="adj2" fmla="val 49579"/>
            </a:avLst>
          </a:prstGeom>
          <a:noFill/>
          <a:ln w="28575">
            <a:solidFill>
              <a:schemeClr val="tx1"/>
            </a:solidFill>
            <a:round/>
            <a:headEnd/>
            <a:tailEnd/>
          </a:ln>
        </p:spPr>
        <p:txBody>
          <a:bodyPr rot="10800000" anchor="ctr">
            <a:prstTxWarp prst="textNoShape">
              <a:avLst/>
            </a:prstTxWarp>
          </a:bodyPr>
          <a:lstStyle/>
          <a:p>
            <a:pPr algn="ctr">
              <a:spcBef>
                <a:spcPct val="50000"/>
              </a:spcBef>
            </a:pPr>
            <a:endParaRPr lang="sv-SE" sz="2000">
              <a:ea typeface="MS PGothic" pitchFamily="34" charset="-128"/>
              <a:cs typeface="MS PGothic" pitchFamily="34" charset="-128"/>
            </a:endParaRPr>
          </a:p>
        </p:txBody>
      </p:sp>
    </p:spTree>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Title 1"/>
          <p:cNvSpPr>
            <a:spLocks noGrp="1"/>
          </p:cNvSpPr>
          <p:nvPr>
            <p:ph type="title"/>
          </p:nvPr>
        </p:nvSpPr>
        <p:spPr/>
        <p:txBody>
          <a:bodyPr/>
          <a:lstStyle/>
          <a:p>
            <a:r>
              <a:rPr lang="en-US" dirty="0" smtClean="0"/>
              <a:t>Workshop</a:t>
            </a:r>
          </a:p>
        </p:txBody>
      </p:sp>
      <p:sp>
        <p:nvSpPr>
          <p:cNvPr id="202755" name="Content Placeholder 2"/>
          <p:cNvSpPr>
            <a:spLocks noGrp="1"/>
          </p:cNvSpPr>
          <p:nvPr>
            <p:ph idx="1"/>
          </p:nvPr>
        </p:nvSpPr>
        <p:spPr/>
        <p:txBody>
          <a:bodyPr/>
          <a:lstStyle/>
          <a:p>
            <a:pPr marL="0" indent="0"/>
            <a:r>
              <a:rPr lang="en-US" dirty="0" smtClean="0"/>
              <a:t>Write OAL for the activity</a:t>
            </a:r>
            <a:r>
              <a:rPr lang="en-US" dirty="0"/>
              <a:t> </a:t>
            </a:r>
            <a:r>
              <a:rPr lang="en-US" dirty="0" smtClean="0"/>
              <a:t>that completes the goal, specifically:</a:t>
            </a:r>
          </a:p>
          <a:p>
            <a:pPr marL="896938" lvl="1" indent="-357188"/>
            <a:r>
              <a:rPr lang="en-US" dirty="0" smtClean="0"/>
              <a:t>Move the just-completed goal from ‘Currently executing’ (R11) to ‘Executed’ (R12)</a:t>
            </a:r>
          </a:p>
          <a:p>
            <a:pPr marL="896938" lvl="1" indent="-357188"/>
            <a:r>
              <a:rPr lang="en-US" dirty="0" smtClean="0"/>
              <a:t>Create a new goal based on the next one in sequence</a:t>
            </a:r>
          </a:p>
          <a:p>
            <a:pPr marL="896938" lvl="1" indent="-357188"/>
            <a:r>
              <a:rPr lang="en-US" dirty="0" smtClean="0"/>
              <a:t>Associate the newly created goal with the currently executing goal</a:t>
            </a:r>
          </a:p>
          <a:p>
            <a:pPr marL="896938" lvl="1" indent="-357188"/>
            <a:endParaRPr lang="en-US" dirty="0"/>
          </a:p>
        </p:txBody>
      </p:sp>
    </p:spTree>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996485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lstStyle/>
          <a:p>
            <a:r>
              <a:rPr lang="en-US" dirty="0" smtClean="0"/>
              <a:t>2.  Classes</a:t>
            </a:r>
          </a:p>
        </p:txBody>
      </p:sp>
      <p:sp>
        <p:nvSpPr>
          <p:cNvPr id="19459" name="Content Placeholder 2"/>
          <p:cNvSpPr>
            <a:spLocks noGrp="1"/>
          </p:cNvSpPr>
          <p:nvPr>
            <p:ph idx="1"/>
          </p:nvPr>
        </p:nvSpPr>
        <p:spPr/>
        <p:txBody>
          <a:bodyPr/>
          <a:lstStyle/>
          <a:p>
            <a:pPr marL="0" indent="0"/>
            <a:endParaRPr lang="en-US"/>
          </a:p>
        </p:txBody>
      </p:sp>
      <p:sp>
        <p:nvSpPr>
          <p:cNvPr id="19460" name="Rectangle 3"/>
          <p:cNvSpPr>
            <a:spLocks noChangeArrowheads="1"/>
          </p:cNvSpPr>
          <p:nvPr/>
        </p:nvSpPr>
        <p:spPr bwMode="auto">
          <a:xfrm>
            <a:off x="4114800" y="2971800"/>
            <a:ext cx="755335" cy="1323439"/>
          </a:xfrm>
          <a:prstGeom prst="rect">
            <a:avLst/>
          </a:prstGeom>
          <a:noFill/>
          <a:ln w="9525">
            <a:noFill/>
            <a:miter lim="800000"/>
            <a:headEnd/>
            <a:tailEnd/>
          </a:ln>
        </p:spPr>
        <p:txBody>
          <a:bodyPr wrap="none">
            <a:prstTxWarp prst="textNoShape">
              <a:avLst/>
            </a:prstTxWarp>
            <a:spAutoFit/>
          </a:bodyPr>
          <a:lstStyle/>
          <a:p>
            <a:r>
              <a:rPr lang="en-US" sz="8000" dirty="0">
                <a:solidFill>
                  <a:srgbClr val="FF0000"/>
                </a:solidFill>
              </a:rPr>
              <a:t>2</a:t>
            </a:r>
          </a:p>
        </p:txBody>
      </p:sp>
    </p:spTree>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Title 1"/>
          <p:cNvSpPr>
            <a:spLocks noGrp="1"/>
          </p:cNvSpPr>
          <p:nvPr>
            <p:ph type="title"/>
          </p:nvPr>
        </p:nvSpPr>
        <p:spPr/>
        <p:txBody>
          <a:bodyPr/>
          <a:lstStyle/>
          <a:p>
            <a:r>
              <a:rPr lang="en-US" dirty="0"/>
              <a:t>9</a:t>
            </a:r>
            <a:r>
              <a:rPr lang="en-US" dirty="0" smtClean="0"/>
              <a:t>. Distribution of Intelligence</a:t>
            </a:r>
          </a:p>
        </p:txBody>
      </p:sp>
      <p:sp>
        <p:nvSpPr>
          <p:cNvPr id="121859" name="Content Placeholder 2"/>
          <p:cNvSpPr>
            <a:spLocks noGrp="1"/>
          </p:cNvSpPr>
          <p:nvPr>
            <p:ph idx="1"/>
          </p:nvPr>
        </p:nvSpPr>
        <p:spPr/>
        <p:txBody>
          <a:bodyPr/>
          <a:lstStyle/>
          <a:p>
            <a:pPr marL="0" indent="0"/>
            <a:endParaRPr lang="en-US" dirty="0"/>
          </a:p>
        </p:txBody>
      </p:sp>
      <p:sp>
        <p:nvSpPr>
          <p:cNvPr id="121860" name="Rectangle 3"/>
          <p:cNvSpPr>
            <a:spLocks noChangeArrowheads="1"/>
          </p:cNvSpPr>
          <p:nvPr/>
        </p:nvSpPr>
        <p:spPr bwMode="auto">
          <a:xfrm>
            <a:off x="4414838" y="3244850"/>
            <a:ext cx="755335" cy="1323439"/>
          </a:xfrm>
          <a:prstGeom prst="rect">
            <a:avLst/>
          </a:prstGeom>
          <a:noFill/>
          <a:ln w="9525">
            <a:noFill/>
            <a:miter lim="800000"/>
            <a:headEnd/>
            <a:tailEnd/>
          </a:ln>
        </p:spPr>
        <p:txBody>
          <a:bodyPr wrap="none">
            <a:prstTxWarp prst="textNoShape">
              <a:avLst/>
            </a:prstTxWarp>
            <a:spAutoFit/>
          </a:bodyPr>
          <a:lstStyle/>
          <a:p>
            <a:r>
              <a:rPr lang="en-US" sz="8000" dirty="0">
                <a:solidFill>
                  <a:srgbClr val="FF0000"/>
                </a:solidFill>
              </a:rPr>
              <a:t>9</a:t>
            </a:r>
          </a:p>
        </p:txBody>
      </p:sp>
    </p:spTree>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Title 1"/>
          <p:cNvSpPr>
            <a:spLocks noGrp="1"/>
          </p:cNvSpPr>
          <p:nvPr>
            <p:ph type="title"/>
          </p:nvPr>
        </p:nvSpPr>
        <p:spPr/>
        <p:txBody>
          <a:bodyPr/>
          <a:lstStyle/>
          <a:p>
            <a:r>
              <a:rPr lang="en-US" smtClean="0"/>
              <a:t>Tangible Things</a:t>
            </a:r>
          </a:p>
        </p:txBody>
      </p:sp>
      <p:sp>
        <p:nvSpPr>
          <p:cNvPr id="148483" name="Content Placeholder 2"/>
          <p:cNvSpPr>
            <a:spLocks noGrp="1"/>
          </p:cNvSpPr>
          <p:nvPr>
            <p:ph idx="1"/>
          </p:nvPr>
        </p:nvSpPr>
        <p:spPr/>
        <p:txBody>
          <a:bodyPr/>
          <a:lstStyle/>
          <a:p>
            <a:r>
              <a:rPr lang="en-US" dirty="0" smtClean="0"/>
              <a:t>Tangible things rarely have interesting lifecycles.</a:t>
            </a:r>
          </a:p>
          <a:p>
            <a:endParaRPr lang="en-US" dirty="0" smtClean="0"/>
          </a:p>
          <a:p>
            <a:r>
              <a:rPr lang="en-US" dirty="0" smtClean="0"/>
              <a:t>They are </a:t>
            </a:r>
            <a:r>
              <a:rPr lang="en-US" i="1" dirty="0" smtClean="0"/>
              <a:t>driven </a:t>
            </a:r>
            <a:r>
              <a:rPr lang="en-US" dirty="0" smtClean="0"/>
              <a:t>by classes that </a:t>
            </a:r>
            <a:br>
              <a:rPr lang="en-US" dirty="0" smtClean="0"/>
            </a:br>
            <a:r>
              <a:rPr lang="en-US" dirty="0" smtClean="0"/>
              <a:t>capture behavior.</a:t>
            </a:r>
          </a:p>
          <a:p>
            <a:endParaRPr lang="en-US" dirty="0" smtClean="0"/>
          </a:p>
          <a:p>
            <a:r>
              <a:rPr lang="en-US" dirty="0" smtClean="0"/>
              <a:t>You must distribute intelligence </a:t>
            </a:r>
            <a:br>
              <a:rPr lang="en-US" dirty="0" smtClean="0"/>
            </a:br>
            <a:r>
              <a:rPr lang="en-US" dirty="0" smtClean="0"/>
              <a:t>among the classes.</a:t>
            </a:r>
          </a:p>
        </p:txBody>
      </p:sp>
      <p:graphicFrame>
        <p:nvGraphicFramePr>
          <p:cNvPr id="626690" name="Object 2"/>
          <p:cNvGraphicFramePr>
            <a:graphicFrameLocks/>
          </p:cNvGraphicFramePr>
          <p:nvPr/>
        </p:nvGraphicFramePr>
        <p:xfrm>
          <a:off x="5365750" y="2184400"/>
          <a:ext cx="3473450" cy="3149600"/>
        </p:xfrm>
        <a:graphic>
          <a:graphicData uri="http://schemas.openxmlformats.org/presentationml/2006/ole">
            <mc:AlternateContent xmlns:mc="http://schemas.openxmlformats.org/markup-compatibility/2006">
              <mc:Choice xmlns:v="urn:schemas-microsoft-com:vml" Requires="v">
                <p:oleObj spid="_x0000_s626783" name="Microsoft ClipArt Gallery" r:id="rId3" imgW="4692600" imgH="4257360" progId="">
                  <p:embed/>
                </p:oleObj>
              </mc:Choice>
              <mc:Fallback>
                <p:oleObj name="Microsoft ClipArt Gallery" r:id="rId3" imgW="4692600" imgH="4257360" progId="">
                  <p:embed/>
                  <p:pic>
                    <p:nvPicPr>
                      <p:cNvPr id="0" name="Picture 11"/>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65750" y="2184400"/>
                        <a:ext cx="3473450" cy="3149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 uri="{FAA26D3D-D897-4be2-8F04-BA451C77F1D7}">
                          <ma14:placeholderFlag xmlns="" xmlns:ma14="http://schemas.microsoft.com/office/mac/drawingml/2011/main" val="1"/>
                        </a:ext>
                      </a:extLst>
                    </p:spPr>
                  </p:pic>
                </p:oleObj>
              </mc:Fallback>
            </mc:AlternateContent>
          </a:graphicData>
        </a:graphic>
      </p:graphicFrame>
    </p:spTree>
  </p:cSld>
  <p:clrMapOvr>
    <a:masterClrMapping/>
  </p:clrMapOvr>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Complex State Model</a:t>
            </a:r>
            <a:endParaRPr lang="en-US" dirty="0"/>
          </a:p>
        </p:txBody>
      </p:sp>
      <p:sp>
        <p:nvSpPr>
          <p:cNvPr id="3" name="Content Placeholder 2"/>
          <p:cNvSpPr>
            <a:spLocks noGrp="1"/>
          </p:cNvSpPr>
          <p:nvPr>
            <p:ph idx="1"/>
          </p:nvPr>
        </p:nvSpPr>
        <p:spPr/>
        <p:txBody>
          <a:bodyPr/>
          <a:lstStyle/>
          <a:p>
            <a:endParaRPr lang="en-US" dirty="0"/>
          </a:p>
        </p:txBody>
      </p:sp>
      <p:sp>
        <p:nvSpPr>
          <p:cNvPr id="4" name="Rectangle 3"/>
          <p:cNvSpPr>
            <a:spLocks noChangeArrowheads="1"/>
          </p:cNvSpPr>
          <p:nvPr/>
        </p:nvSpPr>
        <p:spPr bwMode="auto">
          <a:xfrm>
            <a:off x="39688" y="1938338"/>
            <a:ext cx="1520825" cy="352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   get dial tone</a:t>
            </a:r>
          </a:p>
        </p:txBody>
      </p:sp>
      <p:sp>
        <p:nvSpPr>
          <p:cNvPr id="5" name="Rectangle 4"/>
          <p:cNvSpPr>
            <a:spLocks noChangeArrowheads="1"/>
          </p:cNvSpPr>
          <p:nvPr/>
        </p:nvSpPr>
        <p:spPr bwMode="auto">
          <a:xfrm>
            <a:off x="82550" y="5157788"/>
            <a:ext cx="1776413" cy="352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callee hangs up/ </a:t>
            </a:r>
          </a:p>
        </p:txBody>
      </p:sp>
      <p:sp>
        <p:nvSpPr>
          <p:cNvPr id="6" name="Rectangle 5"/>
          <p:cNvSpPr txBox="1">
            <a:spLocks noChangeArrowheads="1"/>
          </p:cNvSpPr>
          <p:nvPr/>
        </p:nvSpPr>
        <p:spPr>
          <a:xfrm>
            <a:off x="5000625" y="1524000"/>
            <a:ext cx="3489325" cy="4165600"/>
          </a:xfrm>
          <a:prstGeom prst="rect">
            <a:avLst/>
          </a:prstGeom>
          <a:noFill/>
        </p:spPr>
        <p:txBody>
          <a:bodyPr/>
          <a:lstStyle>
            <a:lvl1pPr marL="0" indent="0" algn="l" rtl="0" eaLnBrk="0" fontAlgn="base" hangingPunct="0">
              <a:spcBef>
                <a:spcPct val="20000"/>
              </a:spcBef>
              <a:spcAft>
                <a:spcPct val="0"/>
              </a:spcAft>
              <a:buClr>
                <a:schemeClr val="tx2"/>
              </a:buClr>
              <a:buSzPct val="100000"/>
              <a:buFont typeface="Symbol" charset="2"/>
              <a:tabLst>
                <a:tab pos="0" algn="l"/>
              </a:tabLst>
              <a:defRPr sz="2200">
                <a:solidFill>
                  <a:schemeClr val="tx1"/>
                </a:solidFill>
                <a:latin typeface="+mn-lt"/>
                <a:ea typeface="ＭＳ Ｐゴシック" charset="-128"/>
                <a:cs typeface="ＭＳ Ｐゴシック" charset="-128"/>
              </a:defRPr>
            </a:lvl1pPr>
            <a:lvl2pPr marL="539750" indent="-360363" algn="l" rtl="0" eaLnBrk="0" fontAlgn="base" hangingPunct="0">
              <a:spcBef>
                <a:spcPct val="20000"/>
              </a:spcBef>
              <a:spcAft>
                <a:spcPct val="0"/>
              </a:spcAft>
              <a:buClr>
                <a:schemeClr val="tx2"/>
              </a:buClr>
              <a:buSzPct val="65000"/>
              <a:buFont typeface="Monotype Sorts" charset="2"/>
              <a:buChar char="l"/>
              <a:defRPr sz="2200">
                <a:solidFill>
                  <a:schemeClr val="tx1"/>
                </a:solidFill>
                <a:latin typeface="+mn-lt"/>
                <a:ea typeface="ＭＳ Ｐゴシック" charset="-128"/>
              </a:defRPr>
            </a:lvl2pPr>
            <a:lvl3pPr marL="1143000" indent="-228600" algn="l" rtl="0" eaLnBrk="0" fontAlgn="base" hangingPunct="0">
              <a:spcBef>
                <a:spcPct val="20000"/>
              </a:spcBef>
              <a:spcAft>
                <a:spcPct val="0"/>
              </a:spcAft>
              <a:buClr>
                <a:schemeClr val="tx2"/>
              </a:buClr>
              <a:buSzPct val="100000"/>
              <a:buChar char="–"/>
              <a:defRPr sz="2000">
                <a:solidFill>
                  <a:schemeClr val="tx1"/>
                </a:solidFill>
                <a:latin typeface="+mn-lt"/>
                <a:ea typeface="ＭＳ Ｐゴシック" charset="-128"/>
              </a:defRPr>
            </a:lvl3pPr>
            <a:lvl4pPr marL="1600200" indent="-228600" algn="l" rtl="0" eaLnBrk="0" fontAlgn="base" hangingPunct="0">
              <a:spcBef>
                <a:spcPct val="20000"/>
              </a:spcBef>
              <a:spcAft>
                <a:spcPct val="0"/>
              </a:spcAft>
              <a:buClr>
                <a:schemeClr val="tx2"/>
              </a:buClr>
              <a:buSzPct val="100000"/>
              <a:buChar char="•"/>
              <a:defRPr sz="1400">
                <a:solidFill>
                  <a:schemeClr val="tx1"/>
                </a:solidFill>
                <a:latin typeface="+mn-lt"/>
                <a:ea typeface="ＭＳ Ｐゴシック" charset="-128"/>
              </a:defRPr>
            </a:lvl4pPr>
            <a:lvl5pPr marL="2057400" indent="-228600" algn="l" rtl="0" eaLnBrk="0" fontAlgn="base" hangingPunct="0">
              <a:spcBef>
                <a:spcPct val="20000"/>
              </a:spcBef>
              <a:spcAft>
                <a:spcPct val="0"/>
              </a:spcAft>
              <a:buClr>
                <a:schemeClr val="tx2"/>
              </a:buClr>
              <a:buSzPct val="100000"/>
              <a:buChar char="–"/>
              <a:defRPr sz="1400">
                <a:solidFill>
                  <a:schemeClr val="tx1"/>
                </a:solidFill>
                <a:latin typeface="+mn-lt"/>
                <a:ea typeface="ＭＳ Ｐゴシック" charset="-128"/>
              </a:defRPr>
            </a:lvl5pPr>
            <a:lvl6pPr marL="2514600" indent="-228600" algn="l" rtl="0" eaLnBrk="0" fontAlgn="base" hangingPunct="0">
              <a:spcBef>
                <a:spcPct val="20000"/>
              </a:spcBef>
              <a:spcAft>
                <a:spcPct val="0"/>
              </a:spcAft>
              <a:buClr>
                <a:schemeClr val="tx2"/>
              </a:buClr>
              <a:buSzPct val="100000"/>
              <a:buChar char="–"/>
              <a:defRPr sz="1400" b="1">
                <a:solidFill>
                  <a:schemeClr val="tx1"/>
                </a:solidFill>
                <a:latin typeface="+mn-lt"/>
              </a:defRPr>
            </a:lvl6pPr>
            <a:lvl7pPr marL="2971800" indent="-228600" algn="l" rtl="0" eaLnBrk="0" fontAlgn="base" hangingPunct="0">
              <a:spcBef>
                <a:spcPct val="20000"/>
              </a:spcBef>
              <a:spcAft>
                <a:spcPct val="0"/>
              </a:spcAft>
              <a:buClr>
                <a:schemeClr val="tx2"/>
              </a:buClr>
              <a:buSzPct val="100000"/>
              <a:buChar char="–"/>
              <a:defRPr sz="1400" b="1">
                <a:solidFill>
                  <a:schemeClr val="tx1"/>
                </a:solidFill>
                <a:latin typeface="+mn-lt"/>
              </a:defRPr>
            </a:lvl7pPr>
            <a:lvl8pPr marL="3429000" indent="-228600" algn="l" rtl="0" eaLnBrk="0" fontAlgn="base" hangingPunct="0">
              <a:spcBef>
                <a:spcPct val="20000"/>
              </a:spcBef>
              <a:spcAft>
                <a:spcPct val="0"/>
              </a:spcAft>
              <a:buClr>
                <a:schemeClr val="tx2"/>
              </a:buClr>
              <a:buSzPct val="100000"/>
              <a:buChar char="–"/>
              <a:defRPr sz="1400" b="1">
                <a:solidFill>
                  <a:schemeClr val="tx1"/>
                </a:solidFill>
                <a:latin typeface="+mn-lt"/>
              </a:defRPr>
            </a:lvl8pPr>
            <a:lvl9pPr marL="3886200" indent="-228600" algn="l" rtl="0" eaLnBrk="0" fontAlgn="base" hangingPunct="0">
              <a:spcBef>
                <a:spcPct val="20000"/>
              </a:spcBef>
              <a:spcAft>
                <a:spcPct val="0"/>
              </a:spcAft>
              <a:buClr>
                <a:schemeClr val="tx2"/>
              </a:buClr>
              <a:buSzPct val="100000"/>
              <a:buChar char="–"/>
              <a:defRPr sz="1400" b="1">
                <a:solidFill>
                  <a:schemeClr val="tx1"/>
                </a:solidFill>
                <a:latin typeface="+mn-lt"/>
              </a:defRPr>
            </a:lvl9pPr>
          </a:lstStyle>
          <a:p>
            <a:pPr>
              <a:buFontTx/>
              <a:buNone/>
            </a:pPr>
            <a:r>
              <a:rPr lang="en-US" sz="1500" b="1" smtClean="0">
                <a:latin typeface="Times Roman" charset="0"/>
              </a:rPr>
              <a:t> </a:t>
            </a:r>
            <a:endParaRPr lang="en-US" sz="1500" b="1">
              <a:latin typeface="Times Roman" charset="0"/>
            </a:endParaRPr>
          </a:p>
        </p:txBody>
      </p:sp>
      <p:sp>
        <p:nvSpPr>
          <p:cNvPr id="7" name="Freeform 6"/>
          <p:cNvSpPr>
            <a:spLocks/>
          </p:cNvSpPr>
          <p:nvPr/>
        </p:nvSpPr>
        <p:spPr bwMode="auto">
          <a:xfrm>
            <a:off x="633413" y="3311525"/>
            <a:ext cx="722312" cy="722313"/>
          </a:xfrm>
          <a:custGeom>
            <a:avLst/>
            <a:gdLst>
              <a:gd name="T0" fmla="*/ 34 w 455"/>
              <a:gd name="T1" fmla="*/ 0 h 455"/>
              <a:gd name="T2" fmla="*/ 29 w 455"/>
              <a:gd name="T3" fmla="*/ 3 h 455"/>
              <a:gd name="T4" fmla="*/ 22 w 455"/>
              <a:gd name="T5" fmla="*/ 3 h 455"/>
              <a:gd name="T6" fmla="*/ 20 w 455"/>
              <a:gd name="T7" fmla="*/ 7 h 455"/>
              <a:gd name="T8" fmla="*/ 15 w 455"/>
              <a:gd name="T9" fmla="*/ 9 h 455"/>
              <a:gd name="T10" fmla="*/ 9 w 455"/>
              <a:gd name="T11" fmla="*/ 12 h 455"/>
              <a:gd name="T12" fmla="*/ 3 w 455"/>
              <a:gd name="T13" fmla="*/ 20 h 455"/>
              <a:gd name="T14" fmla="*/ 0 w 455"/>
              <a:gd name="T15" fmla="*/ 26 h 455"/>
              <a:gd name="T16" fmla="*/ 0 w 455"/>
              <a:gd name="T17" fmla="*/ 32 h 455"/>
              <a:gd name="T18" fmla="*/ 0 w 455"/>
              <a:gd name="T19" fmla="*/ 422 h 455"/>
              <a:gd name="T20" fmla="*/ 3 w 455"/>
              <a:gd name="T21" fmla="*/ 428 h 455"/>
              <a:gd name="T22" fmla="*/ 9 w 455"/>
              <a:gd name="T23" fmla="*/ 437 h 455"/>
              <a:gd name="T24" fmla="*/ 12 w 455"/>
              <a:gd name="T25" fmla="*/ 442 h 455"/>
              <a:gd name="T26" fmla="*/ 17 w 455"/>
              <a:gd name="T27" fmla="*/ 445 h 455"/>
              <a:gd name="T28" fmla="*/ 20 w 455"/>
              <a:gd name="T29" fmla="*/ 447 h 455"/>
              <a:gd name="T30" fmla="*/ 26 w 455"/>
              <a:gd name="T31" fmla="*/ 447 h 455"/>
              <a:gd name="T32" fmla="*/ 29 w 455"/>
              <a:gd name="T33" fmla="*/ 450 h 455"/>
              <a:gd name="T34" fmla="*/ 34 w 455"/>
              <a:gd name="T35" fmla="*/ 454 h 455"/>
              <a:gd name="T36" fmla="*/ 417 w 455"/>
              <a:gd name="T37" fmla="*/ 450 h 455"/>
              <a:gd name="T38" fmla="*/ 425 w 455"/>
              <a:gd name="T39" fmla="*/ 447 h 455"/>
              <a:gd name="T40" fmla="*/ 432 w 455"/>
              <a:gd name="T41" fmla="*/ 447 h 455"/>
              <a:gd name="T42" fmla="*/ 434 w 455"/>
              <a:gd name="T43" fmla="*/ 445 h 455"/>
              <a:gd name="T44" fmla="*/ 439 w 455"/>
              <a:gd name="T45" fmla="*/ 442 h 455"/>
              <a:gd name="T46" fmla="*/ 442 w 455"/>
              <a:gd name="T47" fmla="*/ 437 h 455"/>
              <a:gd name="T48" fmla="*/ 447 w 455"/>
              <a:gd name="T49" fmla="*/ 428 h 455"/>
              <a:gd name="T50" fmla="*/ 451 w 455"/>
              <a:gd name="T51" fmla="*/ 422 h 455"/>
              <a:gd name="T52" fmla="*/ 454 w 455"/>
              <a:gd name="T53" fmla="*/ 32 h 455"/>
              <a:gd name="T54" fmla="*/ 451 w 455"/>
              <a:gd name="T55" fmla="*/ 26 h 455"/>
              <a:gd name="T56" fmla="*/ 447 w 455"/>
              <a:gd name="T57" fmla="*/ 20 h 455"/>
              <a:gd name="T58" fmla="*/ 442 w 455"/>
              <a:gd name="T59" fmla="*/ 12 h 455"/>
              <a:gd name="T60" fmla="*/ 437 w 455"/>
              <a:gd name="T61" fmla="*/ 9 h 455"/>
              <a:gd name="T62" fmla="*/ 432 w 455"/>
              <a:gd name="T63" fmla="*/ 7 h 455"/>
              <a:gd name="T64" fmla="*/ 428 w 455"/>
              <a:gd name="T65" fmla="*/ 3 h 455"/>
              <a:gd name="T66" fmla="*/ 422 w 455"/>
              <a:gd name="T67" fmla="*/ 0 h 455"/>
              <a:gd name="T68" fmla="*/ 42 w 455"/>
              <a:gd name="T69" fmla="*/ 0 h 455"/>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455"/>
              <a:gd name="T106" fmla="*/ 0 h 455"/>
              <a:gd name="T107" fmla="*/ 455 w 455"/>
              <a:gd name="T108" fmla="*/ 455 h 455"/>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455" h="455">
                <a:moveTo>
                  <a:pt x="42" y="0"/>
                </a:moveTo>
                <a:lnTo>
                  <a:pt x="34" y="0"/>
                </a:lnTo>
                <a:lnTo>
                  <a:pt x="29" y="0"/>
                </a:lnTo>
                <a:lnTo>
                  <a:pt x="29" y="3"/>
                </a:lnTo>
                <a:lnTo>
                  <a:pt x="26" y="3"/>
                </a:lnTo>
                <a:lnTo>
                  <a:pt x="22" y="3"/>
                </a:lnTo>
                <a:lnTo>
                  <a:pt x="20" y="3"/>
                </a:lnTo>
                <a:lnTo>
                  <a:pt x="20" y="7"/>
                </a:lnTo>
                <a:lnTo>
                  <a:pt x="17" y="7"/>
                </a:lnTo>
                <a:lnTo>
                  <a:pt x="15" y="9"/>
                </a:lnTo>
                <a:lnTo>
                  <a:pt x="12" y="9"/>
                </a:lnTo>
                <a:lnTo>
                  <a:pt x="9" y="12"/>
                </a:lnTo>
                <a:lnTo>
                  <a:pt x="9" y="15"/>
                </a:lnTo>
                <a:lnTo>
                  <a:pt x="3" y="20"/>
                </a:lnTo>
                <a:lnTo>
                  <a:pt x="3" y="22"/>
                </a:lnTo>
                <a:lnTo>
                  <a:pt x="0" y="26"/>
                </a:lnTo>
                <a:lnTo>
                  <a:pt x="0" y="29"/>
                </a:lnTo>
                <a:lnTo>
                  <a:pt x="0" y="32"/>
                </a:lnTo>
                <a:lnTo>
                  <a:pt x="0" y="420"/>
                </a:lnTo>
                <a:lnTo>
                  <a:pt x="0" y="422"/>
                </a:lnTo>
                <a:lnTo>
                  <a:pt x="0" y="425"/>
                </a:lnTo>
                <a:lnTo>
                  <a:pt x="3" y="428"/>
                </a:lnTo>
                <a:lnTo>
                  <a:pt x="3" y="430"/>
                </a:lnTo>
                <a:lnTo>
                  <a:pt x="9" y="437"/>
                </a:lnTo>
                <a:lnTo>
                  <a:pt x="9" y="439"/>
                </a:lnTo>
                <a:lnTo>
                  <a:pt x="12" y="442"/>
                </a:lnTo>
                <a:lnTo>
                  <a:pt x="15" y="442"/>
                </a:lnTo>
                <a:lnTo>
                  <a:pt x="17" y="445"/>
                </a:lnTo>
                <a:lnTo>
                  <a:pt x="20" y="445"/>
                </a:lnTo>
                <a:lnTo>
                  <a:pt x="20" y="447"/>
                </a:lnTo>
                <a:lnTo>
                  <a:pt x="22" y="447"/>
                </a:lnTo>
                <a:lnTo>
                  <a:pt x="26" y="447"/>
                </a:lnTo>
                <a:lnTo>
                  <a:pt x="29" y="447"/>
                </a:lnTo>
                <a:lnTo>
                  <a:pt x="29" y="450"/>
                </a:lnTo>
                <a:lnTo>
                  <a:pt x="34" y="450"/>
                </a:lnTo>
                <a:lnTo>
                  <a:pt x="34" y="454"/>
                </a:lnTo>
                <a:lnTo>
                  <a:pt x="417" y="454"/>
                </a:lnTo>
                <a:lnTo>
                  <a:pt x="417" y="450"/>
                </a:lnTo>
                <a:lnTo>
                  <a:pt x="422" y="450"/>
                </a:lnTo>
                <a:lnTo>
                  <a:pt x="425" y="447"/>
                </a:lnTo>
                <a:lnTo>
                  <a:pt x="428" y="447"/>
                </a:lnTo>
                <a:lnTo>
                  <a:pt x="432" y="447"/>
                </a:lnTo>
                <a:lnTo>
                  <a:pt x="432" y="445"/>
                </a:lnTo>
                <a:lnTo>
                  <a:pt x="434" y="445"/>
                </a:lnTo>
                <a:lnTo>
                  <a:pt x="437" y="442"/>
                </a:lnTo>
                <a:lnTo>
                  <a:pt x="439" y="442"/>
                </a:lnTo>
                <a:lnTo>
                  <a:pt x="442" y="439"/>
                </a:lnTo>
                <a:lnTo>
                  <a:pt x="442" y="437"/>
                </a:lnTo>
                <a:lnTo>
                  <a:pt x="447" y="430"/>
                </a:lnTo>
                <a:lnTo>
                  <a:pt x="447" y="428"/>
                </a:lnTo>
                <a:lnTo>
                  <a:pt x="451" y="425"/>
                </a:lnTo>
                <a:lnTo>
                  <a:pt x="451" y="422"/>
                </a:lnTo>
                <a:lnTo>
                  <a:pt x="454" y="420"/>
                </a:lnTo>
                <a:lnTo>
                  <a:pt x="454" y="32"/>
                </a:lnTo>
                <a:lnTo>
                  <a:pt x="451" y="29"/>
                </a:lnTo>
                <a:lnTo>
                  <a:pt x="451" y="26"/>
                </a:lnTo>
                <a:lnTo>
                  <a:pt x="447" y="22"/>
                </a:lnTo>
                <a:lnTo>
                  <a:pt x="447" y="20"/>
                </a:lnTo>
                <a:lnTo>
                  <a:pt x="442" y="15"/>
                </a:lnTo>
                <a:lnTo>
                  <a:pt x="442" y="12"/>
                </a:lnTo>
                <a:lnTo>
                  <a:pt x="439" y="9"/>
                </a:lnTo>
                <a:lnTo>
                  <a:pt x="437" y="9"/>
                </a:lnTo>
                <a:lnTo>
                  <a:pt x="434" y="7"/>
                </a:lnTo>
                <a:lnTo>
                  <a:pt x="432" y="7"/>
                </a:lnTo>
                <a:lnTo>
                  <a:pt x="432" y="3"/>
                </a:lnTo>
                <a:lnTo>
                  <a:pt x="428" y="3"/>
                </a:lnTo>
                <a:lnTo>
                  <a:pt x="425" y="3"/>
                </a:lnTo>
                <a:lnTo>
                  <a:pt x="422" y="0"/>
                </a:lnTo>
                <a:lnTo>
                  <a:pt x="417" y="0"/>
                </a:lnTo>
                <a:lnTo>
                  <a:pt x="42" y="0"/>
                </a:lnTo>
              </a:path>
            </a:pathLst>
          </a:custGeom>
          <a:solidFill>
            <a:srgbClr val="FFFFFF"/>
          </a:solidFill>
          <a:ln w="25400" cap="rnd">
            <a:solidFill>
              <a:srgbClr val="000000"/>
            </a:solidFill>
            <a:round/>
            <a:headEnd/>
            <a:tailEnd/>
          </a:ln>
        </p:spPr>
        <p:txBody>
          <a:bodyPr/>
          <a:lstStyle/>
          <a:p>
            <a:endParaRPr lang="en-US"/>
          </a:p>
        </p:txBody>
      </p:sp>
      <p:sp>
        <p:nvSpPr>
          <p:cNvPr id="8" name="Rectangle 7"/>
          <p:cNvSpPr>
            <a:spLocks noChangeArrowheads="1"/>
          </p:cNvSpPr>
          <p:nvPr/>
        </p:nvSpPr>
        <p:spPr bwMode="auto">
          <a:xfrm>
            <a:off x="709613" y="3557588"/>
            <a:ext cx="571500" cy="352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Idle</a:t>
            </a:r>
          </a:p>
        </p:txBody>
      </p:sp>
      <p:sp>
        <p:nvSpPr>
          <p:cNvPr id="9" name="Freeform 8"/>
          <p:cNvSpPr>
            <a:spLocks/>
          </p:cNvSpPr>
          <p:nvPr/>
        </p:nvSpPr>
        <p:spPr bwMode="auto">
          <a:xfrm>
            <a:off x="1714500" y="971550"/>
            <a:ext cx="6842125" cy="5635625"/>
          </a:xfrm>
          <a:custGeom>
            <a:avLst/>
            <a:gdLst>
              <a:gd name="T0" fmla="*/ 348 w 4310"/>
              <a:gd name="T1" fmla="*/ 0 h 3550"/>
              <a:gd name="T2" fmla="*/ 282 w 4310"/>
              <a:gd name="T3" fmla="*/ 11 h 3550"/>
              <a:gd name="T4" fmla="*/ 252 w 4310"/>
              <a:gd name="T5" fmla="*/ 25 h 3550"/>
              <a:gd name="T6" fmla="*/ 203 w 4310"/>
              <a:gd name="T7" fmla="*/ 37 h 3550"/>
              <a:gd name="T8" fmla="*/ 172 w 4310"/>
              <a:gd name="T9" fmla="*/ 50 h 3550"/>
              <a:gd name="T10" fmla="*/ 124 w 4310"/>
              <a:gd name="T11" fmla="*/ 77 h 3550"/>
              <a:gd name="T12" fmla="*/ 92 w 4310"/>
              <a:gd name="T13" fmla="*/ 116 h 3550"/>
              <a:gd name="T14" fmla="*/ 45 w 4310"/>
              <a:gd name="T15" fmla="*/ 170 h 3550"/>
              <a:gd name="T16" fmla="*/ 13 w 4310"/>
              <a:gd name="T17" fmla="*/ 206 h 3550"/>
              <a:gd name="T18" fmla="*/ 0 w 4310"/>
              <a:gd name="T19" fmla="*/ 246 h 3550"/>
              <a:gd name="T20" fmla="*/ 13 w 4310"/>
              <a:gd name="T21" fmla="*/ 3311 h 3550"/>
              <a:gd name="T22" fmla="*/ 30 w 4310"/>
              <a:gd name="T23" fmla="*/ 3365 h 3550"/>
              <a:gd name="T24" fmla="*/ 45 w 4310"/>
              <a:gd name="T25" fmla="*/ 3391 h 3550"/>
              <a:gd name="T26" fmla="*/ 92 w 4310"/>
              <a:gd name="T27" fmla="*/ 3445 h 3550"/>
              <a:gd name="T28" fmla="*/ 141 w 4310"/>
              <a:gd name="T29" fmla="*/ 3470 h 3550"/>
              <a:gd name="T30" fmla="*/ 189 w 4310"/>
              <a:gd name="T31" fmla="*/ 3495 h 3550"/>
              <a:gd name="T32" fmla="*/ 235 w 4310"/>
              <a:gd name="T33" fmla="*/ 3509 h 3550"/>
              <a:gd name="T34" fmla="*/ 268 w 4310"/>
              <a:gd name="T35" fmla="*/ 3521 h 3550"/>
              <a:gd name="T36" fmla="*/ 331 w 4310"/>
              <a:gd name="T37" fmla="*/ 3534 h 3550"/>
              <a:gd name="T38" fmla="*/ 3958 w 4310"/>
              <a:gd name="T39" fmla="*/ 3549 h 3550"/>
              <a:gd name="T40" fmla="*/ 4023 w 4310"/>
              <a:gd name="T41" fmla="*/ 3534 h 3550"/>
              <a:gd name="T42" fmla="*/ 4054 w 4310"/>
              <a:gd name="T43" fmla="*/ 3521 h 3550"/>
              <a:gd name="T44" fmla="*/ 4103 w 4310"/>
              <a:gd name="T45" fmla="*/ 3509 h 3550"/>
              <a:gd name="T46" fmla="*/ 4133 w 4310"/>
              <a:gd name="T47" fmla="*/ 3495 h 3550"/>
              <a:gd name="T48" fmla="*/ 4182 w 4310"/>
              <a:gd name="T49" fmla="*/ 3470 h 3550"/>
              <a:gd name="T50" fmla="*/ 4213 w 4310"/>
              <a:gd name="T51" fmla="*/ 3430 h 3550"/>
              <a:gd name="T52" fmla="*/ 4261 w 4310"/>
              <a:gd name="T53" fmla="*/ 3376 h 3550"/>
              <a:gd name="T54" fmla="*/ 4292 w 4310"/>
              <a:gd name="T55" fmla="*/ 3339 h 3550"/>
              <a:gd name="T56" fmla="*/ 4309 w 4310"/>
              <a:gd name="T57" fmla="*/ 3299 h 3550"/>
              <a:gd name="T58" fmla="*/ 4292 w 4310"/>
              <a:gd name="T59" fmla="*/ 235 h 3550"/>
              <a:gd name="T60" fmla="*/ 4276 w 4310"/>
              <a:gd name="T61" fmla="*/ 181 h 3550"/>
              <a:gd name="T62" fmla="*/ 4261 w 4310"/>
              <a:gd name="T63" fmla="*/ 156 h 3550"/>
              <a:gd name="T64" fmla="*/ 4213 w 4310"/>
              <a:gd name="T65" fmla="*/ 102 h 3550"/>
              <a:gd name="T66" fmla="*/ 4165 w 4310"/>
              <a:gd name="T67" fmla="*/ 77 h 3550"/>
              <a:gd name="T68" fmla="*/ 4116 w 4310"/>
              <a:gd name="T69" fmla="*/ 50 h 3550"/>
              <a:gd name="T70" fmla="*/ 4071 w 4310"/>
              <a:gd name="T71" fmla="*/ 37 h 3550"/>
              <a:gd name="T72" fmla="*/ 4037 w 4310"/>
              <a:gd name="T73" fmla="*/ 25 h 3550"/>
              <a:gd name="T74" fmla="*/ 3975 w 4310"/>
              <a:gd name="T75" fmla="*/ 11 h 3550"/>
              <a:gd name="T76" fmla="*/ 425 w 4310"/>
              <a:gd name="T77" fmla="*/ 0 h 3550"/>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4310"/>
              <a:gd name="T118" fmla="*/ 0 h 3550"/>
              <a:gd name="T119" fmla="*/ 4310 w 4310"/>
              <a:gd name="T120" fmla="*/ 3550 h 3550"/>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4310" h="3550">
                <a:moveTo>
                  <a:pt x="425" y="0"/>
                </a:moveTo>
                <a:lnTo>
                  <a:pt x="348" y="0"/>
                </a:lnTo>
                <a:lnTo>
                  <a:pt x="331" y="11"/>
                </a:lnTo>
                <a:lnTo>
                  <a:pt x="282" y="11"/>
                </a:lnTo>
                <a:lnTo>
                  <a:pt x="268" y="25"/>
                </a:lnTo>
                <a:lnTo>
                  <a:pt x="252" y="25"/>
                </a:lnTo>
                <a:lnTo>
                  <a:pt x="235" y="37"/>
                </a:lnTo>
                <a:lnTo>
                  <a:pt x="203" y="37"/>
                </a:lnTo>
                <a:lnTo>
                  <a:pt x="189" y="50"/>
                </a:lnTo>
                <a:lnTo>
                  <a:pt x="172" y="50"/>
                </a:lnTo>
                <a:lnTo>
                  <a:pt x="141" y="77"/>
                </a:lnTo>
                <a:lnTo>
                  <a:pt x="124" y="77"/>
                </a:lnTo>
                <a:lnTo>
                  <a:pt x="92" y="102"/>
                </a:lnTo>
                <a:lnTo>
                  <a:pt x="92" y="116"/>
                </a:lnTo>
                <a:lnTo>
                  <a:pt x="45" y="156"/>
                </a:lnTo>
                <a:lnTo>
                  <a:pt x="45" y="170"/>
                </a:lnTo>
                <a:lnTo>
                  <a:pt x="30" y="181"/>
                </a:lnTo>
                <a:lnTo>
                  <a:pt x="13" y="206"/>
                </a:lnTo>
                <a:lnTo>
                  <a:pt x="13" y="235"/>
                </a:lnTo>
                <a:lnTo>
                  <a:pt x="0" y="246"/>
                </a:lnTo>
                <a:lnTo>
                  <a:pt x="0" y="3299"/>
                </a:lnTo>
                <a:lnTo>
                  <a:pt x="13" y="3311"/>
                </a:lnTo>
                <a:lnTo>
                  <a:pt x="13" y="3339"/>
                </a:lnTo>
                <a:lnTo>
                  <a:pt x="30" y="3365"/>
                </a:lnTo>
                <a:lnTo>
                  <a:pt x="45" y="3376"/>
                </a:lnTo>
                <a:lnTo>
                  <a:pt x="45" y="3391"/>
                </a:lnTo>
                <a:lnTo>
                  <a:pt x="92" y="3430"/>
                </a:lnTo>
                <a:lnTo>
                  <a:pt x="92" y="3445"/>
                </a:lnTo>
                <a:lnTo>
                  <a:pt x="124" y="3470"/>
                </a:lnTo>
                <a:lnTo>
                  <a:pt x="141" y="3470"/>
                </a:lnTo>
                <a:lnTo>
                  <a:pt x="172" y="3495"/>
                </a:lnTo>
                <a:lnTo>
                  <a:pt x="189" y="3495"/>
                </a:lnTo>
                <a:lnTo>
                  <a:pt x="203" y="3509"/>
                </a:lnTo>
                <a:lnTo>
                  <a:pt x="235" y="3509"/>
                </a:lnTo>
                <a:lnTo>
                  <a:pt x="252" y="3521"/>
                </a:lnTo>
                <a:lnTo>
                  <a:pt x="268" y="3521"/>
                </a:lnTo>
                <a:lnTo>
                  <a:pt x="282" y="3534"/>
                </a:lnTo>
                <a:lnTo>
                  <a:pt x="331" y="3534"/>
                </a:lnTo>
                <a:lnTo>
                  <a:pt x="348" y="3549"/>
                </a:lnTo>
                <a:lnTo>
                  <a:pt x="3958" y="3549"/>
                </a:lnTo>
                <a:lnTo>
                  <a:pt x="3975" y="3534"/>
                </a:lnTo>
                <a:lnTo>
                  <a:pt x="4023" y="3534"/>
                </a:lnTo>
                <a:lnTo>
                  <a:pt x="4037" y="3521"/>
                </a:lnTo>
                <a:lnTo>
                  <a:pt x="4054" y="3521"/>
                </a:lnTo>
                <a:lnTo>
                  <a:pt x="4071" y="3509"/>
                </a:lnTo>
                <a:lnTo>
                  <a:pt x="4103" y="3509"/>
                </a:lnTo>
                <a:lnTo>
                  <a:pt x="4116" y="3495"/>
                </a:lnTo>
                <a:lnTo>
                  <a:pt x="4133" y="3495"/>
                </a:lnTo>
                <a:lnTo>
                  <a:pt x="4165" y="3470"/>
                </a:lnTo>
                <a:lnTo>
                  <a:pt x="4182" y="3470"/>
                </a:lnTo>
                <a:lnTo>
                  <a:pt x="4213" y="3445"/>
                </a:lnTo>
                <a:lnTo>
                  <a:pt x="4213" y="3430"/>
                </a:lnTo>
                <a:lnTo>
                  <a:pt x="4261" y="3391"/>
                </a:lnTo>
                <a:lnTo>
                  <a:pt x="4261" y="3376"/>
                </a:lnTo>
                <a:lnTo>
                  <a:pt x="4276" y="3365"/>
                </a:lnTo>
                <a:lnTo>
                  <a:pt x="4292" y="3339"/>
                </a:lnTo>
                <a:lnTo>
                  <a:pt x="4292" y="3311"/>
                </a:lnTo>
                <a:lnTo>
                  <a:pt x="4309" y="3299"/>
                </a:lnTo>
                <a:lnTo>
                  <a:pt x="4309" y="246"/>
                </a:lnTo>
                <a:lnTo>
                  <a:pt x="4292" y="235"/>
                </a:lnTo>
                <a:lnTo>
                  <a:pt x="4292" y="206"/>
                </a:lnTo>
                <a:lnTo>
                  <a:pt x="4276" y="181"/>
                </a:lnTo>
                <a:lnTo>
                  <a:pt x="4261" y="170"/>
                </a:lnTo>
                <a:lnTo>
                  <a:pt x="4261" y="156"/>
                </a:lnTo>
                <a:lnTo>
                  <a:pt x="4213" y="116"/>
                </a:lnTo>
                <a:lnTo>
                  <a:pt x="4213" y="102"/>
                </a:lnTo>
                <a:lnTo>
                  <a:pt x="4182" y="77"/>
                </a:lnTo>
                <a:lnTo>
                  <a:pt x="4165" y="77"/>
                </a:lnTo>
                <a:lnTo>
                  <a:pt x="4133" y="50"/>
                </a:lnTo>
                <a:lnTo>
                  <a:pt x="4116" y="50"/>
                </a:lnTo>
                <a:lnTo>
                  <a:pt x="4103" y="37"/>
                </a:lnTo>
                <a:lnTo>
                  <a:pt x="4071" y="37"/>
                </a:lnTo>
                <a:lnTo>
                  <a:pt x="4054" y="25"/>
                </a:lnTo>
                <a:lnTo>
                  <a:pt x="4037" y="25"/>
                </a:lnTo>
                <a:lnTo>
                  <a:pt x="4023" y="11"/>
                </a:lnTo>
                <a:lnTo>
                  <a:pt x="3975" y="11"/>
                </a:lnTo>
                <a:lnTo>
                  <a:pt x="3958" y="0"/>
                </a:lnTo>
                <a:lnTo>
                  <a:pt x="425" y="0"/>
                </a:lnTo>
              </a:path>
            </a:pathLst>
          </a:custGeom>
          <a:solidFill>
            <a:srgbClr val="FFFFFF"/>
          </a:solidFill>
          <a:ln w="25400" cap="rnd">
            <a:solidFill>
              <a:srgbClr val="000000"/>
            </a:solidFill>
            <a:round/>
            <a:headEnd/>
            <a:tailEnd/>
          </a:ln>
        </p:spPr>
        <p:txBody>
          <a:bodyPr/>
          <a:lstStyle/>
          <a:p>
            <a:endParaRPr lang="en-US"/>
          </a:p>
        </p:txBody>
      </p:sp>
      <p:sp>
        <p:nvSpPr>
          <p:cNvPr id="10" name="AutoShape 9"/>
          <p:cNvSpPr>
            <a:spLocks noChangeArrowheads="1"/>
          </p:cNvSpPr>
          <p:nvPr/>
        </p:nvSpPr>
        <p:spPr bwMode="auto">
          <a:xfrm>
            <a:off x="2398713" y="2655888"/>
            <a:ext cx="914400" cy="815975"/>
          </a:xfrm>
          <a:prstGeom prst="roundRect">
            <a:avLst>
              <a:gd name="adj" fmla="val 16403"/>
            </a:avLst>
          </a:prstGeom>
          <a:solidFill>
            <a:srgbClr val="FFFFFF"/>
          </a:solidFill>
          <a:ln w="25400">
            <a:solidFill>
              <a:srgbClr val="000000"/>
            </a:solidFill>
            <a:round/>
            <a:headEnd/>
            <a:tailEnd/>
          </a:ln>
        </p:spPr>
        <p:txBody>
          <a:bodyPr wrap="none" anchor="ctr"/>
          <a:lstStyle/>
          <a:p>
            <a:endParaRPr lang="en-US"/>
          </a:p>
        </p:txBody>
      </p:sp>
      <p:sp>
        <p:nvSpPr>
          <p:cNvPr id="11" name="Line 10"/>
          <p:cNvSpPr>
            <a:spLocks noChangeShapeType="1"/>
          </p:cNvSpPr>
          <p:nvPr/>
        </p:nvSpPr>
        <p:spPr bwMode="auto">
          <a:xfrm>
            <a:off x="2441575" y="3024188"/>
            <a:ext cx="877888" cy="0"/>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12" name="Rectangle 11"/>
          <p:cNvSpPr>
            <a:spLocks noChangeArrowheads="1"/>
          </p:cNvSpPr>
          <p:nvPr/>
        </p:nvSpPr>
        <p:spPr bwMode="auto">
          <a:xfrm>
            <a:off x="2405063" y="2973388"/>
            <a:ext cx="962025" cy="352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do/play </a:t>
            </a:r>
          </a:p>
        </p:txBody>
      </p:sp>
      <p:sp>
        <p:nvSpPr>
          <p:cNvPr id="13" name="Rectangle 12"/>
          <p:cNvSpPr>
            <a:spLocks noChangeArrowheads="1"/>
          </p:cNvSpPr>
          <p:nvPr/>
        </p:nvSpPr>
        <p:spPr bwMode="auto">
          <a:xfrm>
            <a:off x="2344738" y="3173413"/>
            <a:ext cx="1025525" cy="352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dial tone</a:t>
            </a:r>
          </a:p>
        </p:txBody>
      </p:sp>
      <p:sp>
        <p:nvSpPr>
          <p:cNvPr id="14" name="AutoShape 13"/>
          <p:cNvSpPr>
            <a:spLocks noChangeArrowheads="1"/>
          </p:cNvSpPr>
          <p:nvPr/>
        </p:nvSpPr>
        <p:spPr bwMode="auto">
          <a:xfrm>
            <a:off x="4335463" y="1435100"/>
            <a:ext cx="1060450" cy="782638"/>
          </a:xfrm>
          <a:prstGeom prst="roundRect">
            <a:avLst>
              <a:gd name="adj" fmla="val 16361"/>
            </a:avLst>
          </a:prstGeom>
          <a:solidFill>
            <a:srgbClr val="FFFFFF"/>
          </a:solidFill>
          <a:ln w="25400">
            <a:solidFill>
              <a:srgbClr val="000000"/>
            </a:solidFill>
            <a:round/>
            <a:headEnd/>
            <a:tailEnd/>
          </a:ln>
        </p:spPr>
        <p:txBody>
          <a:bodyPr wrap="none" anchor="ctr"/>
          <a:lstStyle/>
          <a:p>
            <a:endParaRPr lang="en-US"/>
          </a:p>
        </p:txBody>
      </p:sp>
      <p:sp>
        <p:nvSpPr>
          <p:cNvPr id="15" name="Line 14"/>
          <p:cNvSpPr>
            <a:spLocks noChangeShapeType="1"/>
          </p:cNvSpPr>
          <p:nvPr/>
        </p:nvSpPr>
        <p:spPr bwMode="auto">
          <a:xfrm>
            <a:off x="4335463" y="1768475"/>
            <a:ext cx="1069975" cy="0"/>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16" name="Rectangle 15"/>
          <p:cNvSpPr>
            <a:spLocks noChangeArrowheads="1"/>
          </p:cNvSpPr>
          <p:nvPr/>
        </p:nvSpPr>
        <p:spPr bwMode="auto">
          <a:xfrm>
            <a:off x="4408488" y="1735138"/>
            <a:ext cx="962025" cy="352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do/play </a:t>
            </a:r>
          </a:p>
        </p:txBody>
      </p:sp>
      <p:sp>
        <p:nvSpPr>
          <p:cNvPr id="17" name="Rectangle 16"/>
          <p:cNvSpPr>
            <a:spLocks noChangeArrowheads="1"/>
          </p:cNvSpPr>
          <p:nvPr/>
        </p:nvSpPr>
        <p:spPr bwMode="auto">
          <a:xfrm>
            <a:off x="4349750" y="1905000"/>
            <a:ext cx="1062038" cy="352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message</a:t>
            </a:r>
          </a:p>
        </p:txBody>
      </p:sp>
      <p:sp>
        <p:nvSpPr>
          <p:cNvPr id="18" name="Freeform 17"/>
          <p:cNvSpPr>
            <a:spLocks/>
          </p:cNvSpPr>
          <p:nvPr/>
        </p:nvSpPr>
        <p:spPr bwMode="auto">
          <a:xfrm>
            <a:off x="6667500" y="2733675"/>
            <a:ext cx="1077913" cy="714375"/>
          </a:xfrm>
          <a:custGeom>
            <a:avLst/>
            <a:gdLst>
              <a:gd name="T0" fmla="*/ 53 w 679"/>
              <a:gd name="T1" fmla="*/ 0 h 450"/>
              <a:gd name="T2" fmla="*/ 42 w 679"/>
              <a:gd name="T3" fmla="*/ 0 h 450"/>
              <a:gd name="T4" fmla="*/ 36 w 679"/>
              <a:gd name="T5" fmla="*/ 3 h 450"/>
              <a:gd name="T6" fmla="*/ 28 w 679"/>
              <a:gd name="T7" fmla="*/ 5 h 450"/>
              <a:gd name="T8" fmla="*/ 20 w 679"/>
              <a:gd name="T9" fmla="*/ 8 h 450"/>
              <a:gd name="T10" fmla="*/ 13 w 679"/>
              <a:gd name="T11" fmla="*/ 13 h 450"/>
              <a:gd name="T12" fmla="*/ 3 w 679"/>
              <a:gd name="T13" fmla="*/ 22 h 450"/>
              <a:gd name="T14" fmla="*/ 0 w 679"/>
              <a:gd name="T15" fmla="*/ 28 h 450"/>
              <a:gd name="T16" fmla="*/ 0 w 679"/>
              <a:gd name="T17" fmla="*/ 415 h 450"/>
              <a:gd name="T18" fmla="*/ 0 w 679"/>
              <a:gd name="T19" fmla="*/ 420 h 450"/>
              <a:gd name="T20" fmla="*/ 5 w 679"/>
              <a:gd name="T21" fmla="*/ 425 h 450"/>
              <a:gd name="T22" fmla="*/ 13 w 679"/>
              <a:gd name="T23" fmla="*/ 435 h 450"/>
              <a:gd name="T24" fmla="*/ 25 w 679"/>
              <a:gd name="T25" fmla="*/ 440 h 450"/>
              <a:gd name="T26" fmla="*/ 30 w 679"/>
              <a:gd name="T27" fmla="*/ 442 h 450"/>
              <a:gd name="T28" fmla="*/ 40 w 679"/>
              <a:gd name="T29" fmla="*/ 442 h 450"/>
              <a:gd name="T30" fmla="*/ 50 w 679"/>
              <a:gd name="T31" fmla="*/ 446 h 450"/>
              <a:gd name="T32" fmla="*/ 621 w 679"/>
              <a:gd name="T33" fmla="*/ 449 h 450"/>
              <a:gd name="T34" fmla="*/ 632 w 679"/>
              <a:gd name="T35" fmla="*/ 446 h 450"/>
              <a:gd name="T36" fmla="*/ 638 w 679"/>
              <a:gd name="T37" fmla="*/ 442 h 450"/>
              <a:gd name="T38" fmla="*/ 646 w 679"/>
              <a:gd name="T39" fmla="*/ 440 h 450"/>
              <a:gd name="T40" fmla="*/ 656 w 679"/>
              <a:gd name="T41" fmla="*/ 437 h 450"/>
              <a:gd name="T42" fmla="*/ 661 w 679"/>
              <a:gd name="T43" fmla="*/ 432 h 450"/>
              <a:gd name="T44" fmla="*/ 671 w 679"/>
              <a:gd name="T45" fmla="*/ 423 h 450"/>
              <a:gd name="T46" fmla="*/ 675 w 679"/>
              <a:gd name="T47" fmla="*/ 417 h 450"/>
              <a:gd name="T48" fmla="*/ 678 w 679"/>
              <a:gd name="T49" fmla="*/ 30 h 450"/>
              <a:gd name="T50" fmla="*/ 675 w 679"/>
              <a:gd name="T51" fmla="*/ 25 h 450"/>
              <a:gd name="T52" fmla="*/ 669 w 679"/>
              <a:gd name="T53" fmla="*/ 20 h 450"/>
              <a:gd name="T54" fmla="*/ 661 w 679"/>
              <a:gd name="T55" fmla="*/ 11 h 450"/>
              <a:gd name="T56" fmla="*/ 649 w 679"/>
              <a:gd name="T57" fmla="*/ 5 h 450"/>
              <a:gd name="T58" fmla="*/ 644 w 679"/>
              <a:gd name="T59" fmla="*/ 3 h 450"/>
              <a:gd name="T60" fmla="*/ 634 w 679"/>
              <a:gd name="T61" fmla="*/ 3 h 450"/>
              <a:gd name="T62" fmla="*/ 624 w 679"/>
              <a:gd name="T63" fmla="*/ 0 h 450"/>
              <a:gd name="T64" fmla="*/ 65 w 679"/>
              <a:gd name="T65" fmla="*/ 0 h 45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679"/>
              <a:gd name="T100" fmla="*/ 0 h 450"/>
              <a:gd name="T101" fmla="*/ 679 w 679"/>
              <a:gd name="T102" fmla="*/ 450 h 45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679" h="450">
                <a:moveTo>
                  <a:pt x="65" y="0"/>
                </a:moveTo>
                <a:lnTo>
                  <a:pt x="53" y="0"/>
                </a:lnTo>
                <a:lnTo>
                  <a:pt x="50" y="0"/>
                </a:lnTo>
                <a:lnTo>
                  <a:pt x="42" y="0"/>
                </a:lnTo>
                <a:lnTo>
                  <a:pt x="40" y="3"/>
                </a:lnTo>
                <a:lnTo>
                  <a:pt x="36" y="3"/>
                </a:lnTo>
                <a:lnTo>
                  <a:pt x="30" y="3"/>
                </a:lnTo>
                <a:lnTo>
                  <a:pt x="28" y="5"/>
                </a:lnTo>
                <a:lnTo>
                  <a:pt x="25" y="5"/>
                </a:lnTo>
                <a:lnTo>
                  <a:pt x="20" y="8"/>
                </a:lnTo>
                <a:lnTo>
                  <a:pt x="13" y="11"/>
                </a:lnTo>
                <a:lnTo>
                  <a:pt x="13" y="13"/>
                </a:lnTo>
                <a:lnTo>
                  <a:pt x="5" y="20"/>
                </a:lnTo>
                <a:lnTo>
                  <a:pt x="3" y="22"/>
                </a:lnTo>
                <a:lnTo>
                  <a:pt x="0" y="25"/>
                </a:lnTo>
                <a:lnTo>
                  <a:pt x="0" y="28"/>
                </a:lnTo>
                <a:lnTo>
                  <a:pt x="0" y="30"/>
                </a:lnTo>
                <a:lnTo>
                  <a:pt x="0" y="415"/>
                </a:lnTo>
                <a:lnTo>
                  <a:pt x="0" y="417"/>
                </a:lnTo>
                <a:lnTo>
                  <a:pt x="0" y="420"/>
                </a:lnTo>
                <a:lnTo>
                  <a:pt x="3" y="423"/>
                </a:lnTo>
                <a:lnTo>
                  <a:pt x="5" y="425"/>
                </a:lnTo>
                <a:lnTo>
                  <a:pt x="13" y="432"/>
                </a:lnTo>
                <a:lnTo>
                  <a:pt x="13" y="435"/>
                </a:lnTo>
                <a:lnTo>
                  <a:pt x="20" y="437"/>
                </a:lnTo>
                <a:lnTo>
                  <a:pt x="25" y="440"/>
                </a:lnTo>
                <a:lnTo>
                  <a:pt x="28" y="440"/>
                </a:lnTo>
                <a:lnTo>
                  <a:pt x="30" y="442"/>
                </a:lnTo>
                <a:lnTo>
                  <a:pt x="36" y="442"/>
                </a:lnTo>
                <a:lnTo>
                  <a:pt x="40" y="442"/>
                </a:lnTo>
                <a:lnTo>
                  <a:pt x="42" y="446"/>
                </a:lnTo>
                <a:lnTo>
                  <a:pt x="50" y="446"/>
                </a:lnTo>
                <a:lnTo>
                  <a:pt x="53" y="449"/>
                </a:lnTo>
                <a:lnTo>
                  <a:pt x="621" y="449"/>
                </a:lnTo>
                <a:lnTo>
                  <a:pt x="624" y="446"/>
                </a:lnTo>
                <a:lnTo>
                  <a:pt x="632" y="446"/>
                </a:lnTo>
                <a:lnTo>
                  <a:pt x="634" y="442"/>
                </a:lnTo>
                <a:lnTo>
                  <a:pt x="638" y="442"/>
                </a:lnTo>
                <a:lnTo>
                  <a:pt x="644" y="442"/>
                </a:lnTo>
                <a:lnTo>
                  <a:pt x="646" y="440"/>
                </a:lnTo>
                <a:lnTo>
                  <a:pt x="649" y="440"/>
                </a:lnTo>
                <a:lnTo>
                  <a:pt x="656" y="437"/>
                </a:lnTo>
                <a:lnTo>
                  <a:pt x="661" y="435"/>
                </a:lnTo>
                <a:lnTo>
                  <a:pt x="661" y="432"/>
                </a:lnTo>
                <a:lnTo>
                  <a:pt x="669" y="425"/>
                </a:lnTo>
                <a:lnTo>
                  <a:pt x="671" y="423"/>
                </a:lnTo>
                <a:lnTo>
                  <a:pt x="675" y="420"/>
                </a:lnTo>
                <a:lnTo>
                  <a:pt x="675" y="417"/>
                </a:lnTo>
                <a:lnTo>
                  <a:pt x="678" y="415"/>
                </a:lnTo>
                <a:lnTo>
                  <a:pt x="678" y="30"/>
                </a:lnTo>
                <a:lnTo>
                  <a:pt x="675" y="28"/>
                </a:lnTo>
                <a:lnTo>
                  <a:pt x="675" y="25"/>
                </a:lnTo>
                <a:lnTo>
                  <a:pt x="671" y="22"/>
                </a:lnTo>
                <a:lnTo>
                  <a:pt x="669" y="20"/>
                </a:lnTo>
                <a:lnTo>
                  <a:pt x="661" y="13"/>
                </a:lnTo>
                <a:lnTo>
                  <a:pt x="661" y="11"/>
                </a:lnTo>
                <a:lnTo>
                  <a:pt x="656" y="8"/>
                </a:lnTo>
                <a:lnTo>
                  <a:pt x="649" y="5"/>
                </a:lnTo>
                <a:lnTo>
                  <a:pt x="646" y="5"/>
                </a:lnTo>
                <a:lnTo>
                  <a:pt x="644" y="3"/>
                </a:lnTo>
                <a:lnTo>
                  <a:pt x="638" y="3"/>
                </a:lnTo>
                <a:lnTo>
                  <a:pt x="634" y="3"/>
                </a:lnTo>
                <a:lnTo>
                  <a:pt x="632" y="0"/>
                </a:lnTo>
                <a:lnTo>
                  <a:pt x="624" y="0"/>
                </a:lnTo>
                <a:lnTo>
                  <a:pt x="621" y="0"/>
                </a:lnTo>
                <a:lnTo>
                  <a:pt x="65" y="0"/>
                </a:lnTo>
              </a:path>
            </a:pathLst>
          </a:custGeom>
          <a:solidFill>
            <a:srgbClr val="FFFFFF"/>
          </a:solidFill>
          <a:ln w="25400" cap="rnd">
            <a:solidFill>
              <a:srgbClr val="000000"/>
            </a:solidFill>
            <a:round/>
            <a:headEnd/>
            <a:tailEnd/>
          </a:ln>
        </p:spPr>
        <p:txBody>
          <a:bodyPr/>
          <a:lstStyle/>
          <a:p>
            <a:endParaRPr lang="en-US"/>
          </a:p>
        </p:txBody>
      </p:sp>
      <p:sp>
        <p:nvSpPr>
          <p:cNvPr id="19" name="Rectangle 18"/>
          <p:cNvSpPr>
            <a:spLocks noChangeArrowheads="1"/>
          </p:cNvSpPr>
          <p:nvPr/>
        </p:nvSpPr>
        <p:spPr bwMode="auto">
          <a:xfrm>
            <a:off x="6754813" y="2978150"/>
            <a:ext cx="877887" cy="352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Dialing</a:t>
            </a:r>
          </a:p>
        </p:txBody>
      </p:sp>
      <p:sp>
        <p:nvSpPr>
          <p:cNvPr id="20" name="AutoShape 19"/>
          <p:cNvSpPr>
            <a:spLocks noChangeArrowheads="1"/>
          </p:cNvSpPr>
          <p:nvPr/>
        </p:nvSpPr>
        <p:spPr bwMode="auto">
          <a:xfrm>
            <a:off x="4238625" y="3365500"/>
            <a:ext cx="1058863" cy="779463"/>
          </a:xfrm>
          <a:prstGeom prst="roundRect">
            <a:avLst>
              <a:gd name="adj" fmla="val 16403"/>
            </a:avLst>
          </a:prstGeom>
          <a:solidFill>
            <a:srgbClr val="FFFFFF"/>
          </a:solidFill>
          <a:ln w="25400">
            <a:solidFill>
              <a:srgbClr val="000000"/>
            </a:solidFill>
            <a:round/>
            <a:headEnd/>
            <a:tailEnd/>
          </a:ln>
        </p:spPr>
        <p:txBody>
          <a:bodyPr wrap="none" anchor="ctr"/>
          <a:lstStyle/>
          <a:p>
            <a:endParaRPr lang="en-US"/>
          </a:p>
        </p:txBody>
      </p:sp>
      <p:sp>
        <p:nvSpPr>
          <p:cNvPr id="21" name="Line 20"/>
          <p:cNvSpPr>
            <a:spLocks noChangeShapeType="1"/>
          </p:cNvSpPr>
          <p:nvPr/>
        </p:nvSpPr>
        <p:spPr bwMode="auto">
          <a:xfrm>
            <a:off x="4238625" y="3698875"/>
            <a:ext cx="1065213" cy="0"/>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22" name="Rectangle 21"/>
          <p:cNvSpPr>
            <a:spLocks noChangeArrowheads="1"/>
          </p:cNvSpPr>
          <p:nvPr/>
        </p:nvSpPr>
        <p:spPr bwMode="auto">
          <a:xfrm>
            <a:off x="4306888" y="3619500"/>
            <a:ext cx="962025" cy="352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do/play </a:t>
            </a:r>
          </a:p>
        </p:txBody>
      </p:sp>
      <p:sp>
        <p:nvSpPr>
          <p:cNvPr id="23" name="Rectangle 22"/>
          <p:cNvSpPr>
            <a:spLocks noChangeArrowheads="1"/>
          </p:cNvSpPr>
          <p:nvPr/>
        </p:nvSpPr>
        <p:spPr bwMode="auto">
          <a:xfrm>
            <a:off x="4249738" y="3835400"/>
            <a:ext cx="1062037" cy="352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message</a:t>
            </a:r>
          </a:p>
        </p:txBody>
      </p:sp>
      <p:sp>
        <p:nvSpPr>
          <p:cNvPr id="24" name="AutoShape 23"/>
          <p:cNvSpPr>
            <a:spLocks noChangeArrowheads="1"/>
          </p:cNvSpPr>
          <p:nvPr/>
        </p:nvSpPr>
        <p:spPr bwMode="auto">
          <a:xfrm>
            <a:off x="6513513" y="5445125"/>
            <a:ext cx="1339850" cy="998538"/>
          </a:xfrm>
          <a:prstGeom prst="roundRect">
            <a:avLst>
              <a:gd name="adj" fmla="val 16389"/>
            </a:avLst>
          </a:prstGeom>
          <a:solidFill>
            <a:srgbClr val="FFFFFF"/>
          </a:solidFill>
          <a:ln w="25400">
            <a:solidFill>
              <a:srgbClr val="000000"/>
            </a:solidFill>
            <a:round/>
            <a:headEnd/>
            <a:tailEnd/>
          </a:ln>
        </p:spPr>
        <p:txBody>
          <a:bodyPr wrap="none" anchor="ctr"/>
          <a:lstStyle/>
          <a:p>
            <a:endParaRPr lang="en-US"/>
          </a:p>
        </p:txBody>
      </p:sp>
      <p:sp>
        <p:nvSpPr>
          <p:cNvPr id="25" name="Line 24"/>
          <p:cNvSpPr>
            <a:spLocks noChangeShapeType="1"/>
          </p:cNvSpPr>
          <p:nvPr/>
        </p:nvSpPr>
        <p:spPr bwMode="auto">
          <a:xfrm>
            <a:off x="6527800" y="5891213"/>
            <a:ext cx="1341438" cy="0"/>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26" name="Rectangle 25"/>
          <p:cNvSpPr>
            <a:spLocks noChangeArrowheads="1"/>
          </p:cNvSpPr>
          <p:nvPr/>
        </p:nvSpPr>
        <p:spPr bwMode="auto">
          <a:xfrm>
            <a:off x="6711950" y="5846763"/>
            <a:ext cx="1014413" cy="352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do/ play </a:t>
            </a:r>
          </a:p>
        </p:txBody>
      </p:sp>
      <p:sp>
        <p:nvSpPr>
          <p:cNvPr id="27" name="Rectangle 26"/>
          <p:cNvSpPr>
            <a:spLocks noChangeArrowheads="1"/>
          </p:cNvSpPr>
          <p:nvPr/>
        </p:nvSpPr>
        <p:spPr bwMode="auto">
          <a:xfrm>
            <a:off x="6562725" y="6062663"/>
            <a:ext cx="1341438" cy="352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ringing tone</a:t>
            </a:r>
          </a:p>
        </p:txBody>
      </p:sp>
      <p:sp>
        <p:nvSpPr>
          <p:cNvPr id="28" name="Freeform 27"/>
          <p:cNvSpPr>
            <a:spLocks/>
          </p:cNvSpPr>
          <p:nvPr/>
        </p:nvSpPr>
        <p:spPr bwMode="auto">
          <a:xfrm>
            <a:off x="2484438" y="5565775"/>
            <a:ext cx="804862" cy="804863"/>
          </a:xfrm>
          <a:custGeom>
            <a:avLst/>
            <a:gdLst>
              <a:gd name="T0" fmla="*/ 40 w 507"/>
              <a:gd name="T1" fmla="*/ 0 h 507"/>
              <a:gd name="T2" fmla="*/ 30 w 507"/>
              <a:gd name="T3" fmla="*/ 0 h 507"/>
              <a:gd name="T4" fmla="*/ 28 w 507"/>
              <a:gd name="T5" fmla="*/ 3 h 507"/>
              <a:gd name="T6" fmla="*/ 22 w 507"/>
              <a:gd name="T7" fmla="*/ 3 h 507"/>
              <a:gd name="T8" fmla="*/ 13 w 507"/>
              <a:gd name="T9" fmla="*/ 9 h 507"/>
              <a:gd name="T10" fmla="*/ 3 w 507"/>
              <a:gd name="T11" fmla="*/ 20 h 507"/>
              <a:gd name="T12" fmla="*/ 3 w 507"/>
              <a:gd name="T13" fmla="*/ 26 h 507"/>
              <a:gd name="T14" fmla="*/ 0 w 507"/>
              <a:gd name="T15" fmla="*/ 32 h 507"/>
              <a:gd name="T16" fmla="*/ 0 w 507"/>
              <a:gd name="T17" fmla="*/ 469 h 507"/>
              <a:gd name="T18" fmla="*/ 0 w 507"/>
              <a:gd name="T19" fmla="*/ 476 h 507"/>
              <a:gd name="T20" fmla="*/ 3 w 507"/>
              <a:gd name="T21" fmla="*/ 481 h 507"/>
              <a:gd name="T22" fmla="*/ 8 w 507"/>
              <a:gd name="T23" fmla="*/ 489 h 507"/>
              <a:gd name="T24" fmla="*/ 20 w 507"/>
              <a:gd name="T25" fmla="*/ 498 h 507"/>
              <a:gd name="T26" fmla="*/ 25 w 507"/>
              <a:gd name="T27" fmla="*/ 501 h 507"/>
              <a:gd name="T28" fmla="*/ 30 w 507"/>
              <a:gd name="T29" fmla="*/ 501 h 507"/>
              <a:gd name="T30" fmla="*/ 37 w 507"/>
              <a:gd name="T31" fmla="*/ 503 h 507"/>
              <a:gd name="T32" fmla="*/ 464 w 507"/>
              <a:gd name="T33" fmla="*/ 506 h 507"/>
              <a:gd name="T34" fmla="*/ 472 w 507"/>
              <a:gd name="T35" fmla="*/ 503 h 507"/>
              <a:gd name="T36" fmla="*/ 474 w 507"/>
              <a:gd name="T37" fmla="*/ 501 h 507"/>
              <a:gd name="T38" fmla="*/ 481 w 507"/>
              <a:gd name="T39" fmla="*/ 501 h 507"/>
              <a:gd name="T40" fmla="*/ 489 w 507"/>
              <a:gd name="T41" fmla="*/ 495 h 507"/>
              <a:gd name="T42" fmla="*/ 501 w 507"/>
              <a:gd name="T43" fmla="*/ 484 h 507"/>
              <a:gd name="T44" fmla="*/ 501 w 507"/>
              <a:gd name="T45" fmla="*/ 478 h 507"/>
              <a:gd name="T46" fmla="*/ 503 w 507"/>
              <a:gd name="T47" fmla="*/ 473 h 507"/>
              <a:gd name="T48" fmla="*/ 506 w 507"/>
              <a:gd name="T49" fmla="*/ 34 h 507"/>
              <a:gd name="T50" fmla="*/ 503 w 507"/>
              <a:gd name="T51" fmla="*/ 29 h 507"/>
              <a:gd name="T52" fmla="*/ 501 w 507"/>
              <a:gd name="T53" fmla="*/ 22 h 507"/>
              <a:gd name="T54" fmla="*/ 494 w 507"/>
              <a:gd name="T55" fmla="*/ 14 h 507"/>
              <a:gd name="T56" fmla="*/ 484 w 507"/>
              <a:gd name="T57" fmla="*/ 5 h 507"/>
              <a:gd name="T58" fmla="*/ 478 w 507"/>
              <a:gd name="T59" fmla="*/ 3 h 507"/>
              <a:gd name="T60" fmla="*/ 472 w 507"/>
              <a:gd name="T61" fmla="*/ 3 h 507"/>
              <a:gd name="T62" fmla="*/ 466 w 507"/>
              <a:gd name="T63" fmla="*/ 0 h 507"/>
              <a:gd name="T64" fmla="*/ 47 w 507"/>
              <a:gd name="T65" fmla="*/ 0 h 50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507"/>
              <a:gd name="T100" fmla="*/ 0 h 507"/>
              <a:gd name="T101" fmla="*/ 507 w 507"/>
              <a:gd name="T102" fmla="*/ 507 h 50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507" h="507">
                <a:moveTo>
                  <a:pt x="47" y="0"/>
                </a:moveTo>
                <a:lnTo>
                  <a:pt x="40" y="0"/>
                </a:lnTo>
                <a:lnTo>
                  <a:pt x="37" y="0"/>
                </a:lnTo>
                <a:lnTo>
                  <a:pt x="30" y="0"/>
                </a:lnTo>
                <a:lnTo>
                  <a:pt x="30" y="3"/>
                </a:lnTo>
                <a:lnTo>
                  <a:pt x="28" y="3"/>
                </a:lnTo>
                <a:lnTo>
                  <a:pt x="25" y="3"/>
                </a:lnTo>
                <a:lnTo>
                  <a:pt x="22" y="3"/>
                </a:lnTo>
                <a:lnTo>
                  <a:pt x="20" y="5"/>
                </a:lnTo>
                <a:lnTo>
                  <a:pt x="13" y="9"/>
                </a:lnTo>
                <a:lnTo>
                  <a:pt x="8" y="14"/>
                </a:lnTo>
                <a:lnTo>
                  <a:pt x="3" y="20"/>
                </a:lnTo>
                <a:lnTo>
                  <a:pt x="3" y="22"/>
                </a:lnTo>
                <a:lnTo>
                  <a:pt x="3" y="26"/>
                </a:lnTo>
                <a:lnTo>
                  <a:pt x="0" y="29"/>
                </a:lnTo>
                <a:lnTo>
                  <a:pt x="0" y="32"/>
                </a:lnTo>
                <a:lnTo>
                  <a:pt x="0" y="34"/>
                </a:lnTo>
                <a:lnTo>
                  <a:pt x="0" y="469"/>
                </a:lnTo>
                <a:lnTo>
                  <a:pt x="0" y="473"/>
                </a:lnTo>
                <a:lnTo>
                  <a:pt x="0" y="476"/>
                </a:lnTo>
                <a:lnTo>
                  <a:pt x="3" y="478"/>
                </a:lnTo>
                <a:lnTo>
                  <a:pt x="3" y="481"/>
                </a:lnTo>
                <a:lnTo>
                  <a:pt x="3" y="484"/>
                </a:lnTo>
                <a:lnTo>
                  <a:pt x="8" y="489"/>
                </a:lnTo>
                <a:lnTo>
                  <a:pt x="13" y="495"/>
                </a:lnTo>
                <a:lnTo>
                  <a:pt x="20" y="498"/>
                </a:lnTo>
                <a:lnTo>
                  <a:pt x="22" y="501"/>
                </a:lnTo>
                <a:lnTo>
                  <a:pt x="25" y="501"/>
                </a:lnTo>
                <a:lnTo>
                  <a:pt x="28" y="501"/>
                </a:lnTo>
                <a:lnTo>
                  <a:pt x="30" y="501"/>
                </a:lnTo>
                <a:lnTo>
                  <a:pt x="30" y="503"/>
                </a:lnTo>
                <a:lnTo>
                  <a:pt x="37" y="503"/>
                </a:lnTo>
                <a:lnTo>
                  <a:pt x="40" y="506"/>
                </a:lnTo>
                <a:lnTo>
                  <a:pt x="464" y="506"/>
                </a:lnTo>
                <a:lnTo>
                  <a:pt x="466" y="503"/>
                </a:lnTo>
                <a:lnTo>
                  <a:pt x="472" y="503"/>
                </a:lnTo>
                <a:lnTo>
                  <a:pt x="472" y="501"/>
                </a:lnTo>
                <a:lnTo>
                  <a:pt x="474" y="501"/>
                </a:lnTo>
                <a:lnTo>
                  <a:pt x="478" y="501"/>
                </a:lnTo>
                <a:lnTo>
                  <a:pt x="481" y="501"/>
                </a:lnTo>
                <a:lnTo>
                  <a:pt x="484" y="498"/>
                </a:lnTo>
                <a:lnTo>
                  <a:pt x="489" y="495"/>
                </a:lnTo>
                <a:lnTo>
                  <a:pt x="494" y="489"/>
                </a:lnTo>
                <a:lnTo>
                  <a:pt x="501" y="484"/>
                </a:lnTo>
                <a:lnTo>
                  <a:pt x="501" y="481"/>
                </a:lnTo>
                <a:lnTo>
                  <a:pt x="501" y="478"/>
                </a:lnTo>
                <a:lnTo>
                  <a:pt x="503" y="476"/>
                </a:lnTo>
                <a:lnTo>
                  <a:pt x="503" y="473"/>
                </a:lnTo>
                <a:lnTo>
                  <a:pt x="506" y="469"/>
                </a:lnTo>
                <a:lnTo>
                  <a:pt x="506" y="34"/>
                </a:lnTo>
                <a:lnTo>
                  <a:pt x="503" y="32"/>
                </a:lnTo>
                <a:lnTo>
                  <a:pt x="503" y="29"/>
                </a:lnTo>
                <a:lnTo>
                  <a:pt x="501" y="26"/>
                </a:lnTo>
                <a:lnTo>
                  <a:pt x="501" y="22"/>
                </a:lnTo>
                <a:lnTo>
                  <a:pt x="501" y="20"/>
                </a:lnTo>
                <a:lnTo>
                  <a:pt x="494" y="14"/>
                </a:lnTo>
                <a:lnTo>
                  <a:pt x="489" y="9"/>
                </a:lnTo>
                <a:lnTo>
                  <a:pt x="484" y="5"/>
                </a:lnTo>
                <a:lnTo>
                  <a:pt x="481" y="3"/>
                </a:lnTo>
                <a:lnTo>
                  <a:pt x="478" y="3"/>
                </a:lnTo>
                <a:lnTo>
                  <a:pt x="474" y="3"/>
                </a:lnTo>
                <a:lnTo>
                  <a:pt x="472" y="3"/>
                </a:lnTo>
                <a:lnTo>
                  <a:pt x="472" y="0"/>
                </a:lnTo>
                <a:lnTo>
                  <a:pt x="466" y="0"/>
                </a:lnTo>
                <a:lnTo>
                  <a:pt x="464" y="0"/>
                </a:lnTo>
                <a:lnTo>
                  <a:pt x="47" y="0"/>
                </a:lnTo>
              </a:path>
            </a:pathLst>
          </a:custGeom>
          <a:solidFill>
            <a:srgbClr val="FFFFFF"/>
          </a:solidFill>
          <a:ln w="25400" cap="rnd">
            <a:solidFill>
              <a:srgbClr val="000000"/>
            </a:solidFill>
            <a:round/>
            <a:headEnd/>
            <a:tailEnd/>
          </a:ln>
        </p:spPr>
        <p:txBody>
          <a:bodyPr/>
          <a:lstStyle/>
          <a:p>
            <a:endParaRPr lang="en-US"/>
          </a:p>
        </p:txBody>
      </p:sp>
      <p:sp>
        <p:nvSpPr>
          <p:cNvPr id="29" name="Rectangle 28"/>
          <p:cNvSpPr>
            <a:spLocks noChangeArrowheads="1"/>
          </p:cNvSpPr>
          <p:nvPr/>
        </p:nvSpPr>
        <p:spPr bwMode="auto">
          <a:xfrm>
            <a:off x="2419350" y="5810250"/>
            <a:ext cx="909638" cy="352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Talking</a:t>
            </a:r>
          </a:p>
        </p:txBody>
      </p:sp>
      <p:sp>
        <p:nvSpPr>
          <p:cNvPr id="30" name="Freeform 29"/>
          <p:cNvSpPr>
            <a:spLocks/>
          </p:cNvSpPr>
          <p:nvPr/>
        </p:nvSpPr>
        <p:spPr bwMode="auto">
          <a:xfrm>
            <a:off x="2505075" y="4148138"/>
            <a:ext cx="762000" cy="762000"/>
          </a:xfrm>
          <a:custGeom>
            <a:avLst/>
            <a:gdLst>
              <a:gd name="T0" fmla="*/ 37 w 480"/>
              <a:gd name="T1" fmla="*/ 0 h 480"/>
              <a:gd name="T2" fmla="*/ 29 w 480"/>
              <a:gd name="T3" fmla="*/ 3 h 480"/>
              <a:gd name="T4" fmla="*/ 24 w 480"/>
              <a:gd name="T5" fmla="*/ 3 h 480"/>
              <a:gd name="T6" fmla="*/ 17 w 480"/>
              <a:gd name="T7" fmla="*/ 7 h 480"/>
              <a:gd name="T8" fmla="*/ 12 w 480"/>
              <a:gd name="T9" fmla="*/ 9 h 480"/>
              <a:gd name="T10" fmla="*/ 9 w 480"/>
              <a:gd name="T11" fmla="*/ 15 h 480"/>
              <a:gd name="T12" fmla="*/ 4 w 480"/>
              <a:gd name="T13" fmla="*/ 24 h 480"/>
              <a:gd name="T14" fmla="*/ 0 w 480"/>
              <a:gd name="T15" fmla="*/ 32 h 480"/>
              <a:gd name="T16" fmla="*/ 0 w 480"/>
              <a:gd name="T17" fmla="*/ 450 h 480"/>
              <a:gd name="T18" fmla="*/ 4 w 480"/>
              <a:gd name="T19" fmla="*/ 457 h 480"/>
              <a:gd name="T20" fmla="*/ 9 w 480"/>
              <a:gd name="T21" fmla="*/ 464 h 480"/>
              <a:gd name="T22" fmla="*/ 15 w 480"/>
              <a:gd name="T23" fmla="*/ 467 h 480"/>
              <a:gd name="T24" fmla="*/ 20 w 480"/>
              <a:gd name="T25" fmla="*/ 471 h 480"/>
              <a:gd name="T26" fmla="*/ 26 w 480"/>
              <a:gd name="T27" fmla="*/ 474 h 480"/>
              <a:gd name="T28" fmla="*/ 32 w 480"/>
              <a:gd name="T29" fmla="*/ 476 h 480"/>
              <a:gd name="T30" fmla="*/ 37 w 480"/>
              <a:gd name="T31" fmla="*/ 479 h 480"/>
              <a:gd name="T32" fmla="*/ 439 w 480"/>
              <a:gd name="T33" fmla="*/ 476 h 480"/>
              <a:gd name="T34" fmla="*/ 449 w 480"/>
              <a:gd name="T35" fmla="*/ 474 h 480"/>
              <a:gd name="T36" fmla="*/ 454 w 480"/>
              <a:gd name="T37" fmla="*/ 474 h 480"/>
              <a:gd name="T38" fmla="*/ 459 w 480"/>
              <a:gd name="T39" fmla="*/ 471 h 480"/>
              <a:gd name="T40" fmla="*/ 466 w 480"/>
              <a:gd name="T41" fmla="*/ 467 h 480"/>
              <a:gd name="T42" fmla="*/ 468 w 480"/>
              <a:gd name="T43" fmla="*/ 462 h 480"/>
              <a:gd name="T44" fmla="*/ 474 w 480"/>
              <a:gd name="T45" fmla="*/ 454 h 480"/>
              <a:gd name="T46" fmla="*/ 476 w 480"/>
              <a:gd name="T47" fmla="*/ 445 h 480"/>
              <a:gd name="T48" fmla="*/ 479 w 480"/>
              <a:gd name="T49" fmla="*/ 32 h 480"/>
              <a:gd name="T50" fmla="*/ 476 w 480"/>
              <a:gd name="T51" fmla="*/ 26 h 480"/>
              <a:gd name="T52" fmla="*/ 474 w 480"/>
              <a:gd name="T53" fmla="*/ 20 h 480"/>
              <a:gd name="T54" fmla="*/ 468 w 480"/>
              <a:gd name="T55" fmla="*/ 12 h 480"/>
              <a:gd name="T56" fmla="*/ 462 w 480"/>
              <a:gd name="T57" fmla="*/ 9 h 480"/>
              <a:gd name="T58" fmla="*/ 457 w 480"/>
              <a:gd name="T59" fmla="*/ 7 h 480"/>
              <a:gd name="T60" fmla="*/ 451 w 480"/>
              <a:gd name="T61" fmla="*/ 3 h 480"/>
              <a:gd name="T62" fmla="*/ 446 w 480"/>
              <a:gd name="T63" fmla="*/ 0 h 480"/>
              <a:gd name="T64" fmla="*/ 46 w 480"/>
              <a:gd name="T65" fmla="*/ 0 h 48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480"/>
              <a:gd name="T100" fmla="*/ 0 h 480"/>
              <a:gd name="T101" fmla="*/ 480 w 480"/>
              <a:gd name="T102" fmla="*/ 480 h 48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480" h="480">
                <a:moveTo>
                  <a:pt x="46" y="0"/>
                </a:moveTo>
                <a:lnTo>
                  <a:pt x="37" y="0"/>
                </a:lnTo>
                <a:lnTo>
                  <a:pt x="32" y="0"/>
                </a:lnTo>
                <a:lnTo>
                  <a:pt x="29" y="3"/>
                </a:lnTo>
                <a:lnTo>
                  <a:pt x="26" y="3"/>
                </a:lnTo>
                <a:lnTo>
                  <a:pt x="24" y="3"/>
                </a:lnTo>
                <a:lnTo>
                  <a:pt x="20" y="7"/>
                </a:lnTo>
                <a:lnTo>
                  <a:pt x="17" y="7"/>
                </a:lnTo>
                <a:lnTo>
                  <a:pt x="15" y="9"/>
                </a:lnTo>
                <a:lnTo>
                  <a:pt x="12" y="9"/>
                </a:lnTo>
                <a:lnTo>
                  <a:pt x="9" y="12"/>
                </a:lnTo>
                <a:lnTo>
                  <a:pt x="9" y="15"/>
                </a:lnTo>
                <a:lnTo>
                  <a:pt x="4" y="20"/>
                </a:lnTo>
                <a:lnTo>
                  <a:pt x="4" y="24"/>
                </a:lnTo>
                <a:lnTo>
                  <a:pt x="0" y="26"/>
                </a:lnTo>
                <a:lnTo>
                  <a:pt x="0" y="32"/>
                </a:lnTo>
                <a:lnTo>
                  <a:pt x="0" y="445"/>
                </a:lnTo>
                <a:lnTo>
                  <a:pt x="0" y="450"/>
                </a:lnTo>
                <a:lnTo>
                  <a:pt x="4" y="454"/>
                </a:lnTo>
                <a:lnTo>
                  <a:pt x="4" y="457"/>
                </a:lnTo>
                <a:lnTo>
                  <a:pt x="9" y="462"/>
                </a:lnTo>
                <a:lnTo>
                  <a:pt x="9" y="464"/>
                </a:lnTo>
                <a:lnTo>
                  <a:pt x="12" y="467"/>
                </a:lnTo>
                <a:lnTo>
                  <a:pt x="15" y="467"/>
                </a:lnTo>
                <a:lnTo>
                  <a:pt x="17" y="471"/>
                </a:lnTo>
                <a:lnTo>
                  <a:pt x="20" y="471"/>
                </a:lnTo>
                <a:lnTo>
                  <a:pt x="24" y="474"/>
                </a:lnTo>
                <a:lnTo>
                  <a:pt x="26" y="474"/>
                </a:lnTo>
                <a:lnTo>
                  <a:pt x="29" y="474"/>
                </a:lnTo>
                <a:lnTo>
                  <a:pt x="32" y="476"/>
                </a:lnTo>
                <a:lnTo>
                  <a:pt x="37" y="476"/>
                </a:lnTo>
                <a:lnTo>
                  <a:pt x="37" y="479"/>
                </a:lnTo>
                <a:lnTo>
                  <a:pt x="439" y="479"/>
                </a:lnTo>
                <a:lnTo>
                  <a:pt x="439" y="476"/>
                </a:lnTo>
                <a:lnTo>
                  <a:pt x="446" y="476"/>
                </a:lnTo>
                <a:lnTo>
                  <a:pt x="449" y="474"/>
                </a:lnTo>
                <a:lnTo>
                  <a:pt x="451" y="474"/>
                </a:lnTo>
                <a:lnTo>
                  <a:pt x="454" y="474"/>
                </a:lnTo>
                <a:lnTo>
                  <a:pt x="457" y="471"/>
                </a:lnTo>
                <a:lnTo>
                  <a:pt x="459" y="471"/>
                </a:lnTo>
                <a:lnTo>
                  <a:pt x="462" y="467"/>
                </a:lnTo>
                <a:lnTo>
                  <a:pt x="466" y="467"/>
                </a:lnTo>
                <a:lnTo>
                  <a:pt x="468" y="464"/>
                </a:lnTo>
                <a:lnTo>
                  <a:pt x="468" y="462"/>
                </a:lnTo>
                <a:lnTo>
                  <a:pt x="474" y="457"/>
                </a:lnTo>
                <a:lnTo>
                  <a:pt x="474" y="454"/>
                </a:lnTo>
                <a:lnTo>
                  <a:pt x="476" y="450"/>
                </a:lnTo>
                <a:lnTo>
                  <a:pt x="476" y="445"/>
                </a:lnTo>
                <a:lnTo>
                  <a:pt x="479" y="445"/>
                </a:lnTo>
                <a:lnTo>
                  <a:pt x="479" y="32"/>
                </a:lnTo>
                <a:lnTo>
                  <a:pt x="476" y="32"/>
                </a:lnTo>
                <a:lnTo>
                  <a:pt x="476" y="26"/>
                </a:lnTo>
                <a:lnTo>
                  <a:pt x="474" y="24"/>
                </a:lnTo>
                <a:lnTo>
                  <a:pt x="474" y="20"/>
                </a:lnTo>
                <a:lnTo>
                  <a:pt x="468" y="15"/>
                </a:lnTo>
                <a:lnTo>
                  <a:pt x="468" y="12"/>
                </a:lnTo>
                <a:lnTo>
                  <a:pt x="466" y="9"/>
                </a:lnTo>
                <a:lnTo>
                  <a:pt x="462" y="9"/>
                </a:lnTo>
                <a:lnTo>
                  <a:pt x="459" y="7"/>
                </a:lnTo>
                <a:lnTo>
                  <a:pt x="457" y="7"/>
                </a:lnTo>
                <a:lnTo>
                  <a:pt x="454" y="3"/>
                </a:lnTo>
                <a:lnTo>
                  <a:pt x="451" y="3"/>
                </a:lnTo>
                <a:lnTo>
                  <a:pt x="449" y="3"/>
                </a:lnTo>
                <a:lnTo>
                  <a:pt x="446" y="0"/>
                </a:lnTo>
                <a:lnTo>
                  <a:pt x="439" y="0"/>
                </a:lnTo>
                <a:lnTo>
                  <a:pt x="46" y="0"/>
                </a:lnTo>
              </a:path>
            </a:pathLst>
          </a:custGeom>
          <a:solidFill>
            <a:srgbClr val="FFFFFF"/>
          </a:solidFill>
          <a:ln w="25400" cap="rnd">
            <a:solidFill>
              <a:srgbClr val="000000"/>
            </a:solidFill>
            <a:round/>
            <a:headEnd/>
            <a:tailEnd/>
          </a:ln>
        </p:spPr>
        <p:txBody>
          <a:bodyPr/>
          <a:lstStyle/>
          <a:p>
            <a:endParaRPr lang="en-US"/>
          </a:p>
        </p:txBody>
      </p:sp>
      <p:sp>
        <p:nvSpPr>
          <p:cNvPr id="31" name="Rectangle 30"/>
          <p:cNvSpPr>
            <a:spLocks noChangeArrowheads="1"/>
          </p:cNvSpPr>
          <p:nvPr/>
        </p:nvSpPr>
        <p:spPr bwMode="auto">
          <a:xfrm>
            <a:off x="2436813" y="4394200"/>
            <a:ext cx="877887" cy="352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Pinned</a:t>
            </a:r>
          </a:p>
        </p:txBody>
      </p:sp>
      <p:sp>
        <p:nvSpPr>
          <p:cNvPr id="32" name="AutoShape 31"/>
          <p:cNvSpPr>
            <a:spLocks noChangeArrowheads="1"/>
          </p:cNvSpPr>
          <p:nvPr/>
        </p:nvSpPr>
        <p:spPr bwMode="auto">
          <a:xfrm>
            <a:off x="4238625" y="4849813"/>
            <a:ext cx="1058863" cy="779462"/>
          </a:xfrm>
          <a:prstGeom prst="roundRect">
            <a:avLst>
              <a:gd name="adj" fmla="val 16403"/>
            </a:avLst>
          </a:prstGeom>
          <a:solidFill>
            <a:srgbClr val="FFFFFF"/>
          </a:solidFill>
          <a:ln w="25400">
            <a:solidFill>
              <a:srgbClr val="000000"/>
            </a:solidFill>
            <a:round/>
            <a:headEnd/>
            <a:tailEnd/>
          </a:ln>
        </p:spPr>
        <p:txBody>
          <a:bodyPr wrap="none" anchor="ctr"/>
          <a:lstStyle/>
          <a:p>
            <a:endParaRPr lang="en-US"/>
          </a:p>
        </p:txBody>
      </p:sp>
      <p:sp>
        <p:nvSpPr>
          <p:cNvPr id="33" name="Line 32"/>
          <p:cNvSpPr>
            <a:spLocks noChangeShapeType="1"/>
          </p:cNvSpPr>
          <p:nvPr/>
        </p:nvSpPr>
        <p:spPr bwMode="auto">
          <a:xfrm>
            <a:off x="4238625" y="5183188"/>
            <a:ext cx="1065213" cy="0"/>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34" name="Rectangle 33"/>
          <p:cNvSpPr>
            <a:spLocks noChangeArrowheads="1"/>
          </p:cNvSpPr>
          <p:nvPr/>
        </p:nvSpPr>
        <p:spPr bwMode="auto">
          <a:xfrm>
            <a:off x="4267200" y="5146675"/>
            <a:ext cx="1014413" cy="352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do/ play </a:t>
            </a:r>
          </a:p>
        </p:txBody>
      </p:sp>
      <p:sp>
        <p:nvSpPr>
          <p:cNvPr id="35" name="Rectangle 34"/>
          <p:cNvSpPr>
            <a:spLocks noChangeArrowheads="1"/>
          </p:cNvSpPr>
          <p:nvPr/>
        </p:nvSpPr>
        <p:spPr bwMode="auto">
          <a:xfrm>
            <a:off x="4200525" y="5346700"/>
            <a:ext cx="1143000" cy="352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busy tone</a:t>
            </a:r>
          </a:p>
        </p:txBody>
      </p:sp>
      <p:sp>
        <p:nvSpPr>
          <p:cNvPr id="36" name="Rectangle 35"/>
          <p:cNvSpPr>
            <a:spLocks noChangeArrowheads="1"/>
          </p:cNvSpPr>
          <p:nvPr/>
        </p:nvSpPr>
        <p:spPr bwMode="auto">
          <a:xfrm>
            <a:off x="4359275" y="3349625"/>
            <a:ext cx="846138" cy="352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22238" tIns="61912" rIns="122238" bIns="61912" anchorCtr="1">
            <a:spAutoFit/>
          </a:bodyPr>
          <a:lstStyle/>
          <a:p>
            <a:pPr defTabSz="1592263"/>
            <a:r>
              <a:rPr lang="en-US" sz="1500" b="1" i="0">
                <a:solidFill>
                  <a:srgbClr val="000000"/>
                </a:solidFill>
                <a:latin typeface="Arial" charset="0"/>
              </a:rPr>
              <a:t>Invalid</a:t>
            </a:r>
          </a:p>
        </p:txBody>
      </p:sp>
      <p:sp>
        <p:nvSpPr>
          <p:cNvPr id="37" name="Rectangle 36"/>
          <p:cNvSpPr>
            <a:spLocks noChangeArrowheads="1"/>
          </p:cNvSpPr>
          <p:nvPr/>
        </p:nvSpPr>
        <p:spPr bwMode="auto">
          <a:xfrm>
            <a:off x="4379913" y="4881563"/>
            <a:ext cx="711200" cy="352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Busy</a:t>
            </a:r>
          </a:p>
        </p:txBody>
      </p:sp>
      <p:sp>
        <p:nvSpPr>
          <p:cNvPr id="38" name="Freeform 37"/>
          <p:cNvSpPr>
            <a:spLocks/>
          </p:cNvSpPr>
          <p:nvPr/>
        </p:nvSpPr>
        <p:spPr bwMode="auto">
          <a:xfrm>
            <a:off x="6597650" y="4076700"/>
            <a:ext cx="1204913" cy="814388"/>
          </a:xfrm>
          <a:custGeom>
            <a:avLst/>
            <a:gdLst>
              <a:gd name="T0" fmla="*/ 59 w 759"/>
              <a:gd name="T1" fmla="*/ 0 h 513"/>
              <a:gd name="T2" fmla="*/ 49 w 759"/>
              <a:gd name="T3" fmla="*/ 0 h 513"/>
              <a:gd name="T4" fmla="*/ 44 w 759"/>
              <a:gd name="T5" fmla="*/ 3 h 513"/>
              <a:gd name="T6" fmla="*/ 34 w 759"/>
              <a:gd name="T7" fmla="*/ 5 h 513"/>
              <a:gd name="T8" fmla="*/ 29 w 759"/>
              <a:gd name="T9" fmla="*/ 5 h 513"/>
              <a:gd name="T10" fmla="*/ 20 w 759"/>
              <a:gd name="T11" fmla="*/ 12 h 513"/>
              <a:gd name="T12" fmla="*/ 15 w 759"/>
              <a:gd name="T13" fmla="*/ 17 h 513"/>
              <a:gd name="T14" fmla="*/ 3 w 759"/>
              <a:gd name="T15" fmla="*/ 25 h 513"/>
              <a:gd name="T16" fmla="*/ 0 w 759"/>
              <a:gd name="T17" fmla="*/ 34 h 513"/>
              <a:gd name="T18" fmla="*/ 0 w 759"/>
              <a:gd name="T19" fmla="*/ 482 h 513"/>
              <a:gd name="T20" fmla="*/ 7 w 759"/>
              <a:gd name="T21" fmla="*/ 487 h 513"/>
              <a:gd name="T22" fmla="*/ 15 w 759"/>
              <a:gd name="T23" fmla="*/ 495 h 513"/>
              <a:gd name="T24" fmla="*/ 22 w 759"/>
              <a:gd name="T25" fmla="*/ 499 h 513"/>
              <a:gd name="T26" fmla="*/ 32 w 759"/>
              <a:gd name="T27" fmla="*/ 504 h 513"/>
              <a:gd name="T28" fmla="*/ 40 w 759"/>
              <a:gd name="T29" fmla="*/ 504 h 513"/>
              <a:gd name="T30" fmla="*/ 46 w 759"/>
              <a:gd name="T31" fmla="*/ 507 h 513"/>
              <a:gd name="T32" fmla="*/ 57 w 759"/>
              <a:gd name="T33" fmla="*/ 509 h 513"/>
              <a:gd name="T34" fmla="*/ 695 w 759"/>
              <a:gd name="T35" fmla="*/ 512 h 513"/>
              <a:gd name="T36" fmla="*/ 706 w 759"/>
              <a:gd name="T37" fmla="*/ 509 h 513"/>
              <a:gd name="T38" fmla="*/ 712 w 759"/>
              <a:gd name="T39" fmla="*/ 507 h 513"/>
              <a:gd name="T40" fmla="*/ 721 w 759"/>
              <a:gd name="T41" fmla="*/ 504 h 513"/>
              <a:gd name="T42" fmla="*/ 726 w 759"/>
              <a:gd name="T43" fmla="*/ 504 h 513"/>
              <a:gd name="T44" fmla="*/ 734 w 759"/>
              <a:gd name="T45" fmla="*/ 499 h 513"/>
              <a:gd name="T46" fmla="*/ 741 w 759"/>
              <a:gd name="T47" fmla="*/ 492 h 513"/>
              <a:gd name="T48" fmla="*/ 751 w 759"/>
              <a:gd name="T49" fmla="*/ 484 h 513"/>
              <a:gd name="T50" fmla="*/ 754 w 759"/>
              <a:gd name="T51" fmla="*/ 475 h 513"/>
              <a:gd name="T52" fmla="*/ 758 w 759"/>
              <a:gd name="T53" fmla="*/ 34 h 513"/>
              <a:gd name="T54" fmla="*/ 754 w 759"/>
              <a:gd name="T55" fmla="*/ 28 h 513"/>
              <a:gd name="T56" fmla="*/ 749 w 759"/>
              <a:gd name="T57" fmla="*/ 22 h 513"/>
              <a:gd name="T58" fmla="*/ 741 w 759"/>
              <a:gd name="T59" fmla="*/ 15 h 513"/>
              <a:gd name="T60" fmla="*/ 732 w 759"/>
              <a:gd name="T61" fmla="*/ 12 h 513"/>
              <a:gd name="T62" fmla="*/ 724 w 759"/>
              <a:gd name="T63" fmla="*/ 5 h 513"/>
              <a:gd name="T64" fmla="*/ 714 w 759"/>
              <a:gd name="T65" fmla="*/ 5 h 513"/>
              <a:gd name="T66" fmla="*/ 709 w 759"/>
              <a:gd name="T67" fmla="*/ 3 h 513"/>
              <a:gd name="T68" fmla="*/ 699 w 759"/>
              <a:gd name="T69" fmla="*/ 0 h 513"/>
              <a:gd name="T70" fmla="*/ 74 w 759"/>
              <a:gd name="T71" fmla="*/ 0 h 513"/>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759"/>
              <a:gd name="T109" fmla="*/ 0 h 513"/>
              <a:gd name="T110" fmla="*/ 759 w 759"/>
              <a:gd name="T111" fmla="*/ 513 h 513"/>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759" h="513">
                <a:moveTo>
                  <a:pt x="74" y="0"/>
                </a:moveTo>
                <a:lnTo>
                  <a:pt x="59" y="0"/>
                </a:lnTo>
                <a:lnTo>
                  <a:pt x="57" y="0"/>
                </a:lnTo>
                <a:lnTo>
                  <a:pt x="49" y="0"/>
                </a:lnTo>
                <a:lnTo>
                  <a:pt x="46" y="3"/>
                </a:lnTo>
                <a:lnTo>
                  <a:pt x="44" y="3"/>
                </a:lnTo>
                <a:lnTo>
                  <a:pt x="40" y="5"/>
                </a:lnTo>
                <a:lnTo>
                  <a:pt x="34" y="5"/>
                </a:lnTo>
                <a:lnTo>
                  <a:pt x="32" y="5"/>
                </a:lnTo>
                <a:lnTo>
                  <a:pt x="29" y="5"/>
                </a:lnTo>
                <a:lnTo>
                  <a:pt x="22" y="12"/>
                </a:lnTo>
                <a:lnTo>
                  <a:pt x="20" y="12"/>
                </a:lnTo>
                <a:lnTo>
                  <a:pt x="15" y="15"/>
                </a:lnTo>
                <a:lnTo>
                  <a:pt x="15" y="17"/>
                </a:lnTo>
                <a:lnTo>
                  <a:pt x="7" y="22"/>
                </a:lnTo>
                <a:lnTo>
                  <a:pt x="3" y="25"/>
                </a:lnTo>
                <a:lnTo>
                  <a:pt x="0" y="28"/>
                </a:lnTo>
                <a:lnTo>
                  <a:pt x="0" y="34"/>
                </a:lnTo>
                <a:lnTo>
                  <a:pt x="0" y="475"/>
                </a:lnTo>
                <a:lnTo>
                  <a:pt x="0" y="482"/>
                </a:lnTo>
                <a:lnTo>
                  <a:pt x="3" y="484"/>
                </a:lnTo>
                <a:lnTo>
                  <a:pt x="7" y="487"/>
                </a:lnTo>
                <a:lnTo>
                  <a:pt x="15" y="492"/>
                </a:lnTo>
                <a:lnTo>
                  <a:pt x="15" y="495"/>
                </a:lnTo>
                <a:lnTo>
                  <a:pt x="20" y="499"/>
                </a:lnTo>
                <a:lnTo>
                  <a:pt x="22" y="499"/>
                </a:lnTo>
                <a:lnTo>
                  <a:pt x="29" y="504"/>
                </a:lnTo>
                <a:lnTo>
                  <a:pt x="32" y="504"/>
                </a:lnTo>
                <a:lnTo>
                  <a:pt x="34" y="504"/>
                </a:lnTo>
                <a:lnTo>
                  <a:pt x="40" y="504"/>
                </a:lnTo>
                <a:lnTo>
                  <a:pt x="44" y="507"/>
                </a:lnTo>
                <a:lnTo>
                  <a:pt x="46" y="507"/>
                </a:lnTo>
                <a:lnTo>
                  <a:pt x="49" y="509"/>
                </a:lnTo>
                <a:lnTo>
                  <a:pt x="57" y="509"/>
                </a:lnTo>
                <a:lnTo>
                  <a:pt x="59" y="512"/>
                </a:lnTo>
                <a:lnTo>
                  <a:pt x="695" y="512"/>
                </a:lnTo>
                <a:lnTo>
                  <a:pt x="699" y="509"/>
                </a:lnTo>
                <a:lnTo>
                  <a:pt x="706" y="509"/>
                </a:lnTo>
                <a:lnTo>
                  <a:pt x="709" y="507"/>
                </a:lnTo>
                <a:lnTo>
                  <a:pt x="712" y="507"/>
                </a:lnTo>
                <a:lnTo>
                  <a:pt x="714" y="504"/>
                </a:lnTo>
                <a:lnTo>
                  <a:pt x="721" y="504"/>
                </a:lnTo>
                <a:lnTo>
                  <a:pt x="724" y="504"/>
                </a:lnTo>
                <a:lnTo>
                  <a:pt x="726" y="504"/>
                </a:lnTo>
                <a:lnTo>
                  <a:pt x="732" y="499"/>
                </a:lnTo>
                <a:lnTo>
                  <a:pt x="734" y="499"/>
                </a:lnTo>
                <a:lnTo>
                  <a:pt x="741" y="495"/>
                </a:lnTo>
                <a:lnTo>
                  <a:pt x="741" y="492"/>
                </a:lnTo>
                <a:lnTo>
                  <a:pt x="749" y="487"/>
                </a:lnTo>
                <a:lnTo>
                  <a:pt x="751" y="484"/>
                </a:lnTo>
                <a:lnTo>
                  <a:pt x="754" y="482"/>
                </a:lnTo>
                <a:lnTo>
                  <a:pt x="754" y="475"/>
                </a:lnTo>
                <a:lnTo>
                  <a:pt x="758" y="475"/>
                </a:lnTo>
                <a:lnTo>
                  <a:pt x="758" y="34"/>
                </a:lnTo>
                <a:lnTo>
                  <a:pt x="754" y="34"/>
                </a:lnTo>
                <a:lnTo>
                  <a:pt x="754" y="28"/>
                </a:lnTo>
                <a:lnTo>
                  <a:pt x="751" y="25"/>
                </a:lnTo>
                <a:lnTo>
                  <a:pt x="749" y="22"/>
                </a:lnTo>
                <a:lnTo>
                  <a:pt x="741" y="17"/>
                </a:lnTo>
                <a:lnTo>
                  <a:pt x="741" y="15"/>
                </a:lnTo>
                <a:lnTo>
                  <a:pt x="734" y="12"/>
                </a:lnTo>
                <a:lnTo>
                  <a:pt x="732" y="12"/>
                </a:lnTo>
                <a:lnTo>
                  <a:pt x="726" y="5"/>
                </a:lnTo>
                <a:lnTo>
                  <a:pt x="724" y="5"/>
                </a:lnTo>
                <a:lnTo>
                  <a:pt x="721" y="5"/>
                </a:lnTo>
                <a:lnTo>
                  <a:pt x="714" y="5"/>
                </a:lnTo>
                <a:lnTo>
                  <a:pt x="712" y="3"/>
                </a:lnTo>
                <a:lnTo>
                  <a:pt x="709" y="3"/>
                </a:lnTo>
                <a:lnTo>
                  <a:pt x="706" y="0"/>
                </a:lnTo>
                <a:lnTo>
                  <a:pt x="699" y="0"/>
                </a:lnTo>
                <a:lnTo>
                  <a:pt x="695" y="0"/>
                </a:lnTo>
                <a:lnTo>
                  <a:pt x="74" y="0"/>
                </a:lnTo>
              </a:path>
            </a:pathLst>
          </a:custGeom>
          <a:solidFill>
            <a:srgbClr val="FFFFFF"/>
          </a:solidFill>
          <a:ln w="25400" cap="rnd">
            <a:solidFill>
              <a:srgbClr val="000000"/>
            </a:solidFill>
            <a:round/>
            <a:headEnd/>
            <a:tailEnd/>
          </a:ln>
        </p:spPr>
        <p:txBody>
          <a:bodyPr/>
          <a:lstStyle/>
          <a:p>
            <a:endParaRPr lang="en-US"/>
          </a:p>
        </p:txBody>
      </p:sp>
      <p:sp>
        <p:nvSpPr>
          <p:cNvPr id="39" name="Rectangle 38"/>
          <p:cNvSpPr>
            <a:spLocks noChangeArrowheads="1"/>
          </p:cNvSpPr>
          <p:nvPr/>
        </p:nvSpPr>
        <p:spPr bwMode="auto">
          <a:xfrm>
            <a:off x="6535738" y="4322763"/>
            <a:ext cx="1290637" cy="352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Connecting</a:t>
            </a:r>
          </a:p>
        </p:txBody>
      </p:sp>
      <p:sp>
        <p:nvSpPr>
          <p:cNvPr id="40" name="Oval 39"/>
          <p:cNvSpPr>
            <a:spLocks noChangeArrowheads="1"/>
          </p:cNvSpPr>
          <p:nvPr/>
        </p:nvSpPr>
        <p:spPr bwMode="auto">
          <a:xfrm>
            <a:off x="2806700" y="3865563"/>
            <a:ext cx="131763" cy="131762"/>
          </a:xfrm>
          <a:prstGeom prst="ellipse">
            <a:avLst/>
          </a:prstGeom>
          <a:solidFill>
            <a:srgbClr val="000000"/>
          </a:solidFill>
          <a:ln w="25400">
            <a:solidFill>
              <a:srgbClr val="000000"/>
            </a:solidFill>
            <a:round/>
            <a:headEnd/>
            <a:tailEnd/>
          </a:ln>
        </p:spPr>
        <p:txBody>
          <a:bodyPr wrap="none" anchor="ctr"/>
          <a:lstStyle/>
          <a:p>
            <a:endParaRPr lang="en-US"/>
          </a:p>
        </p:txBody>
      </p:sp>
      <p:sp>
        <p:nvSpPr>
          <p:cNvPr id="41" name="Line 40"/>
          <p:cNvSpPr>
            <a:spLocks noChangeShapeType="1"/>
          </p:cNvSpPr>
          <p:nvPr/>
        </p:nvSpPr>
        <p:spPr bwMode="auto">
          <a:xfrm flipV="1">
            <a:off x="2879725" y="3622675"/>
            <a:ext cx="4763" cy="242888"/>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42" name="Freeform 41"/>
          <p:cNvSpPr>
            <a:spLocks/>
          </p:cNvSpPr>
          <p:nvPr/>
        </p:nvSpPr>
        <p:spPr bwMode="auto">
          <a:xfrm>
            <a:off x="2811463" y="3495675"/>
            <a:ext cx="146050" cy="147638"/>
          </a:xfrm>
          <a:custGeom>
            <a:avLst/>
            <a:gdLst>
              <a:gd name="T0" fmla="*/ 46 w 92"/>
              <a:gd name="T1" fmla="*/ 0 h 93"/>
              <a:gd name="T2" fmla="*/ 91 w 92"/>
              <a:gd name="T3" fmla="*/ 92 h 93"/>
              <a:gd name="T4" fmla="*/ 0 w 92"/>
              <a:gd name="T5" fmla="*/ 92 h 93"/>
              <a:gd name="T6" fmla="*/ 46 w 92"/>
              <a:gd name="T7" fmla="*/ 0 h 93"/>
              <a:gd name="T8" fmla="*/ 0 60000 65536"/>
              <a:gd name="T9" fmla="*/ 0 60000 65536"/>
              <a:gd name="T10" fmla="*/ 0 60000 65536"/>
              <a:gd name="T11" fmla="*/ 0 60000 65536"/>
              <a:gd name="T12" fmla="*/ 0 w 92"/>
              <a:gd name="T13" fmla="*/ 0 h 93"/>
              <a:gd name="T14" fmla="*/ 92 w 92"/>
              <a:gd name="T15" fmla="*/ 93 h 93"/>
            </a:gdLst>
            <a:ahLst/>
            <a:cxnLst>
              <a:cxn ang="T8">
                <a:pos x="T0" y="T1"/>
              </a:cxn>
              <a:cxn ang="T9">
                <a:pos x="T2" y="T3"/>
              </a:cxn>
              <a:cxn ang="T10">
                <a:pos x="T4" y="T5"/>
              </a:cxn>
              <a:cxn ang="T11">
                <a:pos x="T6" y="T7"/>
              </a:cxn>
            </a:cxnLst>
            <a:rect l="T12" t="T13" r="T14" b="T15"/>
            <a:pathLst>
              <a:path w="92" h="93">
                <a:moveTo>
                  <a:pt x="46" y="0"/>
                </a:moveTo>
                <a:lnTo>
                  <a:pt x="91" y="92"/>
                </a:lnTo>
                <a:lnTo>
                  <a:pt x="0" y="92"/>
                </a:lnTo>
                <a:lnTo>
                  <a:pt x="46" y="0"/>
                </a:lnTo>
              </a:path>
            </a:pathLst>
          </a:custGeom>
          <a:solidFill>
            <a:srgbClr val="000000"/>
          </a:solidFill>
          <a:ln w="25400" cap="rnd">
            <a:solidFill>
              <a:srgbClr val="000000"/>
            </a:solidFill>
            <a:round/>
            <a:headEnd/>
            <a:tailEnd/>
          </a:ln>
        </p:spPr>
        <p:txBody>
          <a:bodyPr/>
          <a:lstStyle/>
          <a:p>
            <a:endParaRPr lang="en-US"/>
          </a:p>
        </p:txBody>
      </p:sp>
      <p:sp>
        <p:nvSpPr>
          <p:cNvPr id="43" name="Line 42"/>
          <p:cNvSpPr>
            <a:spLocks noChangeShapeType="1"/>
          </p:cNvSpPr>
          <p:nvPr/>
        </p:nvSpPr>
        <p:spPr bwMode="auto">
          <a:xfrm flipH="1">
            <a:off x="2667000" y="4927600"/>
            <a:ext cx="31750" cy="490538"/>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44" name="Freeform 43"/>
          <p:cNvSpPr>
            <a:spLocks/>
          </p:cNvSpPr>
          <p:nvPr/>
        </p:nvSpPr>
        <p:spPr bwMode="auto">
          <a:xfrm>
            <a:off x="2613025" y="5422900"/>
            <a:ext cx="147638" cy="144463"/>
          </a:xfrm>
          <a:custGeom>
            <a:avLst/>
            <a:gdLst>
              <a:gd name="T0" fmla="*/ 43 w 93"/>
              <a:gd name="T1" fmla="*/ 90 h 91"/>
              <a:gd name="T2" fmla="*/ 0 w 93"/>
              <a:gd name="T3" fmla="*/ 0 h 91"/>
              <a:gd name="T4" fmla="*/ 92 w 93"/>
              <a:gd name="T5" fmla="*/ 0 h 91"/>
              <a:gd name="T6" fmla="*/ 43 w 93"/>
              <a:gd name="T7" fmla="*/ 90 h 91"/>
              <a:gd name="T8" fmla="*/ 0 60000 65536"/>
              <a:gd name="T9" fmla="*/ 0 60000 65536"/>
              <a:gd name="T10" fmla="*/ 0 60000 65536"/>
              <a:gd name="T11" fmla="*/ 0 60000 65536"/>
              <a:gd name="T12" fmla="*/ 0 w 93"/>
              <a:gd name="T13" fmla="*/ 0 h 91"/>
              <a:gd name="T14" fmla="*/ 93 w 93"/>
              <a:gd name="T15" fmla="*/ 91 h 91"/>
            </a:gdLst>
            <a:ahLst/>
            <a:cxnLst>
              <a:cxn ang="T8">
                <a:pos x="T0" y="T1"/>
              </a:cxn>
              <a:cxn ang="T9">
                <a:pos x="T2" y="T3"/>
              </a:cxn>
              <a:cxn ang="T10">
                <a:pos x="T4" y="T5"/>
              </a:cxn>
              <a:cxn ang="T11">
                <a:pos x="T6" y="T7"/>
              </a:cxn>
            </a:cxnLst>
            <a:rect l="T12" t="T13" r="T14" b="T15"/>
            <a:pathLst>
              <a:path w="93" h="91">
                <a:moveTo>
                  <a:pt x="43" y="90"/>
                </a:moveTo>
                <a:lnTo>
                  <a:pt x="0" y="0"/>
                </a:lnTo>
                <a:lnTo>
                  <a:pt x="92" y="0"/>
                </a:lnTo>
                <a:lnTo>
                  <a:pt x="43" y="90"/>
                </a:lnTo>
              </a:path>
            </a:pathLst>
          </a:custGeom>
          <a:solidFill>
            <a:srgbClr val="000000"/>
          </a:solidFill>
          <a:ln w="25400" cap="rnd">
            <a:solidFill>
              <a:srgbClr val="000000"/>
            </a:solidFill>
            <a:round/>
            <a:headEnd/>
            <a:tailEnd/>
          </a:ln>
        </p:spPr>
        <p:txBody>
          <a:bodyPr/>
          <a:lstStyle/>
          <a:p>
            <a:endParaRPr lang="en-US"/>
          </a:p>
        </p:txBody>
      </p:sp>
      <p:sp>
        <p:nvSpPr>
          <p:cNvPr id="45" name="Line 44"/>
          <p:cNvSpPr>
            <a:spLocks noChangeShapeType="1"/>
          </p:cNvSpPr>
          <p:nvPr/>
        </p:nvSpPr>
        <p:spPr bwMode="auto">
          <a:xfrm flipV="1">
            <a:off x="2897188" y="1889125"/>
            <a:ext cx="1300162" cy="806450"/>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46" name="Freeform 45"/>
          <p:cNvSpPr>
            <a:spLocks/>
          </p:cNvSpPr>
          <p:nvPr/>
        </p:nvSpPr>
        <p:spPr bwMode="auto">
          <a:xfrm>
            <a:off x="4162425" y="1831975"/>
            <a:ext cx="161925" cy="138113"/>
          </a:xfrm>
          <a:custGeom>
            <a:avLst/>
            <a:gdLst>
              <a:gd name="T0" fmla="*/ 101 w 102"/>
              <a:gd name="T1" fmla="*/ 0 h 87"/>
              <a:gd name="T2" fmla="*/ 45 w 102"/>
              <a:gd name="T3" fmla="*/ 86 h 87"/>
              <a:gd name="T4" fmla="*/ 0 w 102"/>
              <a:gd name="T5" fmla="*/ 7 h 87"/>
              <a:gd name="T6" fmla="*/ 101 w 102"/>
              <a:gd name="T7" fmla="*/ 0 h 87"/>
              <a:gd name="T8" fmla="*/ 0 60000 65536"/>
              <a:gd name="T9" fmla="*/ 0 60000 65536"/>
              <a:gd name="T10" fmla="*/ 0 60000 65536"/>
              <a:gd name="T11" fmla="*/ 0 60000 65536"/>
              <a:gd name="T12" fmla="*/ 0 w 102"/>
              <a:gd name="T13" fmla="*/ 0 h 87"/>
              <a:gd name="T14" fmla="*/ 102 w 102"/>
              <a:gd name="T15" fmla="*/ 87 h 87"/>
            </a:gdLst>
            <a:ahLst/>
            <a:cxnLst>
              <a:cxn ang="T8">
                <a:pos x="T0" y="T1"/>
              </a:cxn>
              <a:cxn ang="T9">
                <a:pos x="T2" y="T3"/>
              </a:cxn>
              <a:cxn ang="T10">
                <a:pos x="T4" y="T5"/>
              </a:cxn>
              <a:cxn ang="T11">
                <a:pos x="T6" y="T7"/>
              </a:cxn>
            </a:cxnLst>
            <a:rect l="T12" t="T13" r="T14" b="T15"/>
            <a:pathLst>
              <a:path w="102" h="87">
                <a:moveTo>
                  <a:pt x="101" y="0"/>
                </a:moveTo>
                <a:lnTo>
                  <a:pt x="45" y="86"/>
                </a:lnTo>
                <a:lnTo>
                  <a:pt x="0" y="7"/>
                </a:lnTo>
                <a:lnTo>
                  <a:pt x="101" y="0"/>
                </a:lnTo>
              </a:path>
            </a:pathLst>
          </a:custGeom>
          <a:solidFill>
            <a:srgbClr val="000000"/>
          </a:solidFill>
          <a:ln w="25400" cap="rnd">
            <a:solidFill>
              <a:srgbClr val="000000"/>
            </a:solidFill>
            <a:round/>
            <a:headEnd/>
            <a:tailEnd/>
          </a:ln>
        </p:spPr>
        <p:txBody>
          <a:bodyPr/>
          <a:lstStyle/>
          <a:p>
            <a:endParaRPr lang="en-US"/>
          </a:p>
        </p:txBody>
      </p:sp>
      <p:sp>
        <p:nvSpPr>
          <p:cNvPr id="47" name="Line 46"/>
          <p:cNvSpPr>
            <a:spLocks noChangeShapeType="1"/>
          </p:cNvSpPr>
          <p:nvPr/>
        </p:nvSpPr>
        <p:spPr bwMode="auto">
          <a:xfrm flipV="1">
            <a:off x="2884488" y="5030788"/>
            <a:ext cx="0" cy="547687"/>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48" name="Freeform 47"/>
          <p:cNvSpPr>
            <a:spLocks/>
          </p:cNvSpPr>
          <p:nvPr/>
        </p:nvSpPr>
        <p:spPr bwMode="auto">
          <a:xfrm>
            <a:off x="2811463" y="4908550"/>
            <a:ext cx="146050" cy="147638"/>
          </a:xfrm>
          <a:custGeom>
            <a:avLst/>
            <a:gdLst>
              <a:gd name="T0" fmla="*/ 46 w 92"/>
              <a:gd name="T1" fmla="*/ 0 h 93"/>
              <a:gd name="T2" fmla="*/ 91 w 92"/>
              <a:gd name="T3" fmla="*/ 92 h 93"/>
              <a:gd name="T4" fmla="*/ 0 w 92"/>
              <a:gd name="T5" fmla="*/ 92 h 93"/>
              <a:gd name="T6" fmla="*/ 46 w 92"/>
              <a:gd name="T7" fmla="*/ 0 h 93"/>
              <a:gd name="T8" fmla="*/ 0 60000 65536"/>
              <a:gd name="T9" fmla="*/ 0 60000 65536"/>
              <a:gd name="T10" fmla="*/ 0 60000 65536"/>
              <a:gd name="T11" fmla="*/ 0 60000 65536"/>
              <a:gd name="T12" fmla="*/ 0 w 92"/>
              <a:gd name="T13" fmla="*/ 0 h 93"/>
              <a:gd name="T14" fmla="*/ 92 w 92"/>
              <a:gd name="T15" fmla="*/ 93 h 93"/>
            </a:gdLst>
            <a:ahLst/>
            <a:cxnLst>
              <a:cxn ang="T8">
                <a:pos x="T0" y="T1"/>
              </a:cxn>
              <a:cxn ang="T9">
                <a:pos x="T2" y="T3"/>
              </a:cxn>
              <a:cxn ang="T10">
                <a:pos x="T4" y="T5"/>
              </a:cxn>
              <a:cxn ang="T11">
                <a:pos x="T6" y="T7"/>
              </a:cxn>
            </a:cxnLst>
            <a:rect l="T12" t="T13" r="T14" b="T15"/>
            <a:pathLst>
              <a:path w="92" h="93">
                <a:moveTo>
                  <a:pt x="46" y="0"/>
                </a:moveTo>
                <a:lnTo>
                  <a:pt x="91" y="92"/>
                </a:lnTo>
                <a:lnTo>
                  <a:pt x="0" y="92"/>
                </a:lnTo>
                <a:lnTo>
                  <a:pt x="46" y="0"/>
                </a:lnTo>
              </a:path>
            </a:pathLst>
          </a:custGeom>
          <a:solidFill>
            <a:srgbClr val="000000"/>
          </a:solidFill>
          <a:ln w="25400" cap="rnd">
            <a:solidFill>
              <a:srgbClr val="000000"/>
            </a:solidFill>
            <a:round/>
            <a:headEnd/>
            <a:tailEnd/>
          </a:ln>
        </p:spPr>
        <p:txBody>
          <a:bodyPr/>
          <a:lstStyle/>
          <a:p>
            <a:endParaRPr lang="en-US"/>
          </a:p>
        </p:txBody>
      </p:sp>
      <p:sp>
        <p:nvSpPr>
          <p:cNvPr id="49" name="Line 48"/>
          <p:cNvSpPr>
            <a:spLocks noChangeShapeType="1"/>
          </p:cNvSpPr>
          <p:nvPr/>
        </p:nvSpPr>
        <p:spPr bwMode="auto">
          <a:xfrm flipH="1">
            <a:off x="5443538" y="3436938"/>
            <a:ext cx="1268412" cy="280987"/>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50" name="Freeform 49"/>
          <p:cNvSpPr>
            <a:spLocks/>
          </p:cNvSpPr>
          <p:nvPr/>
        </p:nvSpPr>
        <p:spPr bwMode="auto">
          <a:xfrm>
            <a:off x="5322888" y="3652838"/>
            <a:ext cx="158750" cy="147637"/>
          </a:xfrm>
          <a:custGeom>
            <a:avLst/>
            <a:gdLst>
              <a:gd name="T0" fmla="*/ 0 w 100"/>
              <a:gd name="T1" fmla="*/ 69 h 93"/>
              <a:gd name="T2" fmla="*/ 75 w 100"/>
              <a:gd name="T3" fmla="*/ 0 h 93"/>
              <a:gd name="T4" fmla="*/ 99 w 100"/>
              <a:gd name="T5" fmla="*/ 92 h 93"/>
              <a:gd name="T6" fmla="*/ 0 w 100"/>
              <a:gd name="T7" fmla="*/ 69 h 93"/>
              <a:gd name="T8" fmla="*/ 0 60000 65536"/>
              <a:gd name="T9" fmla="*/ 0 60000 65536"/>
              <a:gd name="T10" fmla="*/ 0 60000 65536"/>
              <a:gd name="T11" fmla="*/ 0 60000 65536"/>
              <a:gd name="T12" fmla="*/ 0 w 100"/>
              <a:gd name="T13" fmla="*/ 0 h 93"/>
              <a:gd name="T14" fmla="*/ 100 w 100"/>
              <a:gd name="T15" fmla="*/ 93 h 93"/>
            </a:gdLst>
            <a:ahLst/>
            <a:cxnLst>
              <a:cxn ang="T8">
                <a:pos x="T0" y="T1"/>
              </a:cxn>
              <a:cxn ang="T9">
                <a:pos x="T2" y="T3"/>
              </a:cxn>
              <a:cxn ang="T10">
                <a:pos x="T4" y="T5"/>
              </a:cxn>
              <a:cxn ang="T11">
                <a:pos x="T6" y="T7"/>
              </a:cxn>
            </a:cxnLst>
            <a:rect l="T12" t="T13" r="T14" b="T15"/>
            <a:pathLst>
              <a:path w="100" h="93">
                <a:moveTo>
                  <a:pt x="0" y="69"/>
                </a:moveTo>
                <a:lnTo>
                  <a:pt x="75" y="0"/>
                </a:lnTo>
                <a:lnTo>
                  <a:pt x="99" y="92"/>
                </a:lnTo>
                <a:lnTo>
                  <a:pt x="0" y="69"/>
                </a:lnTo>
              </a:path>
            </a:pathLst>
          </a:custGeom>
          <a:solidFill>
            <a:srgbClr val="000000"/>
          </a:solidFill>
          <a:ln w="25400" cap="rnd">
            <a:solidFill>
              <a:srgbClr val="000000"/>
            </a:solidFill>
            <a:round/>
            <a:headEnd/>
            <a:tailEnd/>
          </a:ln>
        </p:spPr>
        <p:txBody>
          <a:bodyPr/>
          <a:lstStyle/>
          <a:p>
            <a:endParaRPr lang="en-US"/>
          </a:p>
        </p:txBody>
      </p:sp>
      <p:sp>
        <p:nvSpPr>
          <p:cNvPr id="51" name="Line 50"/>
          <p:cNvSpPr>
            <a:spLocks noChangeShapeType="1"/>
          </p:cNvSpPr>
          <p:nvPr/>
        </p:nvSpPr>
        <p:spPr bwMode="auto">
          <a:xfrm flipV="1">
            <a:off x="993775" y="2241550"/>
            <a:ext cx="0" cy="1082675"/>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52" name="Line 51"/>
          <p:cNvSpPr>
            <a:spLocks noChangeShapeType="1"/>
          </p:cNvSpPr>
          <p:nvPr/>
        </p:nvSpPr>
        <p:spPr bwMode="auto">
          <a:xfrm flipH="1">
            <a:off x="981075" y="5057775"/>
            <a:ext cx="746125" cy="0"/>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53" name="Line 52"/>
          <p:cNvSpPr>
            <a:spLocks noChangeShapeType="1"/>
          </p:cNvSpPr>
          <p:nvPr/>
        </p:nvSpPr>
        <p:spPr bwMode="auto">
          <a:xfrm flipV="1">
            <a:off x="993775" y="4157663"/>
            <a:ext cx="0" cy="912812"/>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54" name="Freeform 53"/>
          <p:cNvSpPr>
            <a:spLocks/>
          </p:cNvSpPr>
          <p:nvPr/>
        </p:nvSpPr>
        <p:spPr bwMode="auto">
          <a:xfrm>
            <a:off x="923925" y="4032250"/>
            <a:ext cx="142875" cy="144463"/>
          </a:xfrm>
          <a:custGeom>
            <a:avLst/>
            <a:gdLst>
              <a:gd name="T0" fmla="*/ 45 w 90"/>
              <a:gd name="T1" fmla="*/ 0 h 91"/>
              <a:gd name="T2" fmla="*/ 89 w 90"/>
              <a:gd name="T3" fmla="*/ 90 h 91"/>
              <a:gd name="T4" fmla="*/ 0 w 90"/>
              <a:gd name="T5" fmla="*/ 90 h 91"/>
              <a:gd name="T6" fmla="*/ 45 w 90"/>
              <a:gd name="T7" fmla="*/ 0 h 91"/>
              <a:gd name="T8" fmla="*/ 0 60000 65536"/>
              <a:gd name="T9" fmla="*/ 0 60000 65536"/>
              <a:gd name="T10" fmla="*/ 0 60000 65536"/>
              <a:gd name="T11" fmla="*/ 0 60000 65536"/>
              <a:gd name="T12" fmla="*/ 0 w 90"/>
              <a:gd name="T13" fmla="*/ 0 h 91"/>
              <a:gd name="T14" fmla="*/ 90 w 90"/>
              <a:gd name="T15" fmla="*/ 91 h 91"/>
            </a:gdLst>
            <a:ahLst/>
            <a:cxnLst>
              <a:cxn ang="T8">
                <a:pos x="T0" y="T1"/>
              </a:cxn>
              <a:cxn ang="T9">
                <a:pos x="T2" y="T3"/>
              </a:cxn>
              <a:cxn ang="T10">
                <a:pos x="T4" y="T5"/>
              </a:cxn>
              <a:cxn ang="T11">
                <a:pos x="T6" y="T7"/>
              </a:cxn>
            </a:cxnLst>
            <a:rect l="T12" t="T13" r="T14" b="T15"/>
            <a:pathLst>
              <a:path w="90" h="91">
                <a:moveTo>
                  <a:pt x="45" y="0"/>
                </a:moveTo>
                <a:lnTo>
                  <a:pt x="89" y="90"/>
                </a:lnTo>
                <a:lnTo>
                  <a:pt x="0" y="90"/>
                </a:lnTo>
                <a:lnTo>
                  <a:pt x="45" y="0"/>
                </a:lnTo>
              </a:path>
            </a:pathLst>
          </a:custGeom>
          <a:solidFill>
            <a:srgbClr val="000000"/>
          </a:solidFill>
          <a:ln w="25400" cap="rnd">
            <a:solidFill>
              <a:srgbClr val="000000"/>
            </a:solidFill>
            <a:round/>
            <a:headEnd/>
            <a:tailEnd/>
          </a:ln>
        </p:spPr>
        <p:txBody>
          <a:bodyPr/>
          <a:lstStyle/>
          <a:p>
            <a:endParaRPr lang="en-US"/>
          </a:p>
        </p:txBody>
      </p:sp>
      <p:sp>
        <p:nvSpPr>
          <p:cNvPr id="55" name="Line 54"/>
          <p:cNvSpPr>
            <a:spLocks noChangeShapeType="1"/>
          </p:cNvSpPr>
          <p:nvPr/>
        </p:nvSpPr>
        <p:spPr bwMode="auto">
          <a:xfrm flipH="1">
            <a:off x="5429250" y="4695825"/>
            <a:ext cx="1181100" cy="298450"/>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56" name="Freeform 55"/>
          <p:cNvSpPr>
            <a:spLocks/>
          </p:cNvSpPr>
          <p:nvPr/>
        </p:nvSpPr>
        <p:spPr bwMode="auto">
          <a:xfrm>
            <a:off x="5316538" y="4932363"/>
            <a:ext cx="160337" cy="134937"/>
          </a:xfrm>
          <a:custGeom>
            <a:avLst/>
            <a:gdLst>
              <a:gd name="T0" fmla="*/ 0 w 101"/>
              <a:gd name="T1" fmla="*/ 67 h 85"/>
              <a:gd name="T2" fmla="*/ 76 w 101"/>
              <a:gd name="T3" fmla="*/ 0 h 85"/>
              <a:gd name="T4" fmla="*/ 100 w 101"/>
              <a:gd name="T5" fmla="*/ 84 h 85"/>
              <a:gd name="T6" fmla="*/ 0 w 101"/>
              <a:gd name="T7" fmla="*/ 67 h 85"/>
              <a:gd name="T8" fmla="*/ 0 60000 65536"/>
              <a:gd name="T9" fmla="*/ 0 60000 65536"/>
              <a:gd name="T10" fmla="*/ 0 60000 65536"/>
              <a:gd name="T11" fmla="*/ 0 60000 65536"/>
              <a:gd name="T12" fmla="*/ 0 w 101"/>
              <a:gd name="T13" fmla="*/ 0 h 85"/>
              <a:gd name="T14" fmla="*/ 101 w 101"/>
              <a:gd name="T15" fmla="*/ 85 h 85"/>
            </a:gdLst>
            <a:ahLst/>
            <a:cxnLst>
              <a:cxn ang="T8">
                <a:pos x="T0" y="T1"/>
              </a:cxn>
              <a:cxn ang="T9">
                <a:pos x="T2" y="T3"/>
              </a:cxn>
              <a:cxn ang="T10">
                <a:pos x="T4" y="T5"/>
              </a:cxn>
              <a:cxn ang="T11">
                <a:pos x="T6" y="T7"/>
              </a:cxn>
            </a:cxnLst>
            <a:rect l="T12" t="T13" r="T14" b="T15"/>
            <a:pathLst>
              <a:path w="101" h="85">
                <a:moveTo>
                  <a:pt x="0" y="67"/>
                </a:moveTo>
                <a:lnTo>
                  <a:pt x="76" y="0"/>
                </a:lnTo>
                <a:lnTo>
                  <a:pt x="100" y="84"/>
                </a:lnTo>
                <a:lnTo>
                  <a:pt x="0" y="67"/>
                </a:lnTo>
              </a:path>
            </a:pathLst>
          </a:custGeom>
          <a:solidFill>
            <a:srgbClr val="000000"/>
          </a:solidFill>
          <a:ln w="25400" cap="rnd">
            <a:solidFill>
              <a:srgbClr val="000000"/>
            </a:solidFill>
            <a:round/>
            <a:headEnd/>
            <a:tailEnd/>
          </a:ln>
        </p:spPr>
        <p:txBody>
          <a:bodyPr/>
          <a:lstStyle/>
          <a:p>
            <a:endParaRPr lang="en-US"/>
          </a:p>
        </p:txBody>
      </p:sp>
      <p:sp>
        <p:nvSpPr>
          <p:cNvPr id="57" name="Rectangle 56"/>
          <p:cNvSpPr>
            <a:spLocks noChangeArrowheads="1"/>
          </p:cNvSpPr>
          <p:nvPr/>
        </p:nvSpPr>
        <p:spPr bwMode="auto">
          <a:xfrm>
            <a:off x="2338388" y="2632075"/>
            <a:ext cx="1047750" cy="352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DialTone</a:t>
            </a:r>
          </a:p>
        </p:txBody>
      </p:sp>
      <p:sp>
        <p:nvSpPr>
          <p:cNvPr id="58" name="Rectangle 57"/>
          <p:cNvSpPr>
            <a:spLocks noChangeArrowheads="1"/>
          </p:cNvSpPr>
          <p:nvPr/>
        </p:nvSpPr>
        <p:spPr bwMode="auto">
          <a:xfrm>
            <a:off x="4338638" y="1443038"/>
            <a:ext cx="984250" cy="352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Timeout</a:t>
            </a:r>
          </a:p>
        </p:txBody>
      </p:sp>
      <p:sp>
        <p:nvSpPr>
          <p:cNvPr id="59" name="Rectangle 58"/>
          <p:cNvSpPr>
            <a:spLocks noChangeArrowheads="1"/>
          </p:cNvSpPr>
          <p:nvPr/>
        </p:nvSpPr>
        <p:spPr bwMode="auto">
          <a:xfrm>
            <a:off x="6719888" y="5541963"/>
            <a:ext cx="950912" cy="352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Ringing</a:t>
            </a:r>
          </a:p>
        </p:txBody>
      </p:sp>
      <p:sp>
        <p:nvSpPr>
          <p:cNvPr id="60" name="Line 59"/>
          <p:cNvSpPr>
            <a:spLocks noChangeShapeType="1"/>
          </p:cNvSpPr>
          <p:nvPr/>
        </p:nvSpPr>
        <p:spPr bwMode="auto">
          <a:xfrm>
            <a:off x="3351213" y="3087688"/>
            <a:ext cx="3171825" cy="0"/>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61" name="Freeform 60"/>
          <p:cNvSpPr>
            <a:spLocks/>
          </p:cNvSpPr>
          <p:nvPr/>
        </p:nvSpPr>
        <p:spPr bwMode="auto">
          <a:xfrm>
            <a:off x="6523038" y="3016250"/>
            <a:ext cx="146050" cy="144463"/>
          </a:xfrm>
          <a:custGeom>
            <a:avLst/>
            <a:gdLst>
              <a:gd name="T0" fmla="*/ 91 w 92"/>
              <a:gd name="T1" fmla="*/ 45 h 91"/>
              <a:gd name="T2" fmla="*/ 0 w 92"/>
              <a:gd name="T3" fmla="*/ 90 h 91"/>
              <a:gd name="T4" fmla="*/ 0 w 92"/>
              <a:gd name="T5" fmla="*/ 0 h 91"/>
              <a:gd name="T6" fmla="*/ 91 w 92"/>
              <a:gd name="T7" fmla="*/ 45 h 91"/>
              <a:gd name="T8" fmla="*/ 0 60000 65536"/>
              <a:gd name="T9" fmla="*/ 0 60000 65536"/>
              <a:gd name="T10" fmla="*/ 0 60000 65536"/>
              <a:gd name="T11" fmla="*/ 0 60000 65536"/>
              <a:gd name="T12" fmla="*/ 0 w 92"/>
              <a:gd name="T13" fmla="*/ 0 h 91"/>
              <a:gd name="T14" fmla="*/ 92 w 92"/>
              <a:gd name="T15" fmla="*/ 91 h 91"/>
            </a:gdLst>
            <a:ahLst/>
            <a:cxnLst>
              <a:cxn ang="T8">
                <a:pos x="T0" y="T1"/>
              </a:cxn>
              <a:cxn ang="T9">
                <a:pos x="T2" y="T3"/>
              </a:cxn>
              <a:cxn ang="T10">
                <a:pos x="T4" y="T5"/>
              </a:cxn>
              <a:cxn ang="T11">
                <a:pos x="T6" y="T7"/>
              </a:cxn>
            </a:cxnLst>
            <a:rect l="T12" t="T13" r="T14" b="T15"/>
            <a:pathLst>
              <a:path w="92" h="91">
                <a:moveTo>
                  <a:pt x="91" y="45"/>
                </a:moveTo>
                <a:lnTo>
                  <a:pt x="0" y="90"/>
                </a:lnTo>
                <a:lnTo>
                  <a:pt x="0" y="0"/>
                </a:lnTo>
                <a:lnTo>
                  <a:pt x="91" y="45"/>
                </a:lnTo>
              </a:path>
            </a:pathLst>
          </a:custGeom>
          <a:solidFill>
            <a:srgbClr val="000000"/>
          </a:solidFill>
          <a:ln w="25400" cap="rnd">
            <a:solidFill>
              <a:srgbClr val="000000"/>
            </a:solidFill>
            <a:round/>
            <a:headEnd/>
            <a:tailEnd/>
          </a:ln>
        </p:spPr>
        <p:txBody>
          <a:bodyPr/>
          <a:lstStyle/>
          <a:p>
            <a:endParaRPr lang="en-US"/>
          </a:p>
        </p:txBody>
      </p:sp>
      <p:sp>
        <p:nvSpPr>
          <p:cNvPr id="62" name="Line 61"/>
          <p:cNvSpPr>
            <a:spLocks noChangeShapeType="1"/>
          </p:cNvSpPr>
          <p:nvPr/>
        </p:nvSpPr>
        <p:spPr bwMode="auto">
          <a:xfrm flipH="1">
            <a:off x="7186613" y="3459163"/>
            <a:ext cx="28575" cy="471487"/>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63" name="Freeform 62"/>
          <p:cNvSpPr>
            <a:spLocks/>
          </p:cNvSpPr>
          <p:nvPr/>
        </p:nvSpPr>
        <p:spPr bwMode="auto">
          <a:xfrm>
            <a:off x="7127875" y="3932238"/>
            <a:ext cx="142875" cy="146050"/>
          </a:xfrm>
          <a:custGeom>
            <a:avLst/>
            <a:gdLst>
              <a:gd name="T0" fmla="*/ 45 w 90"/>
              <a:gd name="T1" fmla="*/ 91 h 92"/>
              <a:gd name="T2" fmla="*/ 0 w 90"/>
              <a:gd name="T3" fmla="*/ 0 h 92"/>
              <a:gd name="T4" fmla="*/ 89 w 90"/>
              <a:gd name="T5" fmla="*/ 0 h 92"/>
              <a:gd name="T6" fmla="*/ 45 w 90"/>
              <a:gd name="T7" fmla="*/ 91 h 92"/>
              <a:gd name="T8" fmla="*/ 0 60000 65536"/>
              <a:gd name="T9" fmla="*/ 0 60000 65536"/>
              <a:gd name="T10" fmla="*/ 0 60000 65536"/>
              <a:gd name="T11" fmla="*/ 0 60000 65536"/>
              <a:gd name="T12" fmla="*/ 0 w 90"/>
              <a:gd name="T13" fmla="*/ 0 h 92"/>
              <a:gd name="T14" fmla="*/ 90 w 90"/>
              <a:gd name="T15" fmla="*/ 92 h 92"/>
            </a:gdLst>
            <a:ahLst/>
            <a:cxnLst>
              <a:cxn ang="T8">
                <a:pos x="T0" y="T1"/>
              </a:cxn>
              <a:cxn ang="T9">
                <a:pos x="T2" y="T3"/>
              </a:cxn>
              <a:cxn ang="T10">
                <a:pos x="T4" y="T5"/>
              </a:cxn>
              <a:cxn ang="T11">
                <a:pos x="T6" y="T7"/>
              </a:cxn>
            </a:cxnLst>
            <a:rect l="T12" t="T13" r="T14" b="T15"/>
            <a:pathLst>
              <a:path w="90" h="92">
                <a:moveTo>
                  <a:pt x="45" y="91"/>
                </a:moveTo>
                <a:lnTo>
                  <a:pt x="0" y="0"/>
                </a:lnTo>
                <a:lnTo>
                  <a:pt x="89" y="0"/>
                </a:lnTo>
                <a:lnTo>
                  <a:pt x="45" y="91"/>
                </a:lnTo>
              </a:path>
            </a:pathLst>
          </a:custGeom>
          <a:solidFill>
            <a:srgbClr val="000000"/>
          </a:solidFill>
          <a:ln w="25400" cap="rnd">
            <a:solidFill>
              <a:srgbClr val="000000"/>
            </a:solidFill>
            <a:round/>
            <a:headEnd/>
            <a:tailEnd/>
          </a:ln>
        </p:spPr>
        <p:txBody>
          <a:bodyPr/>
          <a:lstStyle/>
          <a:p>
            <a:endParaRPr lang="en-US"/>
          </a:p>
        </p:txBody>
      </p:sp>
      <p:sp>
        <p:nvSpPr>
          <p:cNvPr id="64" name="Line 63"/>
          <p:cNvSpPr>
            <a:spLocks noChangeShapeType="1"/>
          </p:cNvSpPr>
          <p:nvPr/>
        </p:nvSpPr>
        <p:spPr bwMode="auto">
          <a:xfrm>
            <a:off x="7199313" y="4902200"/>
            <a:ext cx="3175" cy="393700"/>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65" name="Freeform 64"/>
          <p:cNvSpPr>
            <a:spLocks/>
          </p:cNvSpPr>
          <p:nvPr/>
        </p:nvSpPr>
        <p:spPr bwMode="auto">
          <a:xfrm>
            <a:off x="7131050" y="5305425"/>
            <a:ext cx="144463" cy="142875"/>
          </a:xfrm>
          <a:custGeom>
            <a:avLst/>
            <a:gdLst>
              <a:gd name="T0" fmla="*/ 45 w 91"/>
              <a:gd name="T1" fmla="*/ 89 h 90"/>
              <a:gd name="T2" fmla="*/ 0 w 91"/>
              <a:gd name="T3" fmla="*/ 0 h 90"/>
              <a:gd name="T4" fmla="*/ 90 w 91"/>
              <a:gd name="T5" fmla="*/ 0 h 90"/>
              <a:gd name="T6" fmla="*/ 45 w 91"/>
              <a:gd name="T7" fmla="*/ 89 h 90"/>
              <a:gd name="T8" fmla="*/ 0 60000 65536"/>
              <a:gd name="T9" fmla="*/ 0 60000 65536"/>
              <a:gd name="T10" fmla="*/ 0 60000 65536"/>
              <a:gd name="T11" fmla="*/ 0 60000 65536"/>
              <a:gd name="T12" fmla="*/ 0 w 91"/>
              <a:gd name="T13" fmla="*/ 0 h 90"/>
              <a:gd name="T14" fmla="*/ 91 w 91"/>
              <a:gd name="T15" fmla="*/ 90 h 90"/>
            </a:gdLst>
            <a:ahLst/>
            <a:cxnLst>
              <a:cxn ang="T8">
                <a:pos x="T0" y="T1"/>
              </a:cxn>
              <a:cxn ang="T9">
                <a:pos x="T2" y="T3"/>
              </a:cxn>
              <a:cxn ang="T10">
                <a:pos x="T4" y="T5"/>
              </a:cxn>
              <a:cxn ang="T11">
                <a:pos x="T6" y="T7"/>
              </a:cxn>
            </a:cxnLst>
            <a:rect l="T12" t="T13" r="T14" b="T15"/>
            <a:pathLst>
              <a:path w="91" h="90">
                <a:moveTo>
                  <a:pt x="45" y="89"/>
                </a:moveTo>
                <a:lnTo>
                  <a:pt x="0" y="0"/>
                </a:lnTo>
                <a:lnTo>
                  <a:pt x="90" y="0"/>
                </a:lnTo>
                <a:lnTo>
                  <a:pt x="45" y="89"/>
                </a:lnTo>
              </a:path>
            </a:pathLst>
          </a:custGeom>
          <a:solidFill>
            <a:srgbClr val="000000"/>
          </a:solidFill>
          <a:ln w="25400" cap="rnd">
            <a:solidFill>
              <a:srgbClr val="000000"/>
            </a:solidFill>
            <a:round/>
            <a:headEnd/>
            <a:tailEnd/>
          </a:ln>
        </p:spPr>
        <p:txBody>
          <a:bodyPr/>
          <a:lstStyle/>
          <a:p>
            <a:endParaRPr lang="en-US"/>
          </a:p>
        </p:txBody>
      </p:sp>
      <p:sp>
        <p:nvSpPr>
          <p:cNvPr id="66" name="Line 65"/>
          <p:cNvSpPr>
            <a:spLocks noChangeShapeType="1"/>
          </p:cNvSpPr>
          <p:nvPr/>
        </p:nvSpPr>
        <p:spPr bwMode="auto">
          <a:xfrm flipH="1">
            <a:off x="3400425" y="5965825"/>
            <a:ext cx="3127375" cy="0"/>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67" name="Freeform 66"/>
          <p:cNvSpPr>
            <a:spLocks/>
          </p:cNvSpPr>
          <p:nvPr/>
        </p:nvSpPr>
        <p:spPr bwMode="auto">
          <a:xfrm>
            <a:off x="3287713" y="5894388"/>
            <a:ext cx="146050" cy="144462"/>
          </a:xfrm>
          <a:custGeom>
            <a:avLst/>
            <a:gdLst>
              <a:gd name="T0" fmla="*/ 0 w 92"/>
              <a:gd name="T1" fmla="*/ 45 h 91"/>
              <a:gd name="T2" fmla="*/ 91 w 92"/>
              <a:gd name="T3" fmla="*/ 0 h 91"/>
              <a:gd name="T4" fmla="*/ 91 w 92"/>
              <a:gd name="T5" fmla="*/ 90 h 91"/>
              <a:gd name="T6" fmla="*/ 0 w 92"/>
              <a:gd name="T7" fmla="*/ 45 h 91"/>
              <a:gd name="T8" fmla="*/ 0 60000 65536"/>
              <a:gd name="T9" fmla="*/ 0 60000 65536"/>
              <a:gd name="T10" fmla="*/ 0 60000 65536"/>
              <a:gd name="T11" fmla="*/ 0 60000 65536"/>
              <a:gd name="T12" fmla="*/ 0 w 92"/>
              <a:gd name="T13" fmla="*/ 0 h 91"/>
              <a:gd name="T14" fmla="*/ 92 w 92"/>
              <a:gd name="T15" fmla="*/ 91 h 91"/>
            </a:gdLst>
            <a:ahLst/>
            <a:cxnLst>
              <a:cxn ang="T8">
                <a:pos x="T0" y="T1"/>
              </a:cxn>
              <a:cxn ang="T9">
                <a:pos x="T2" y="T3"/>
              </a:cxn>
              <a:cxn ang="T10">
                <a:pos x="T4" y="T5"/>
              </a:cxn>
              <a:cxn ang="T11">
                <a:pos x="T6" y="T7"/>
              </a:cxn>
            </a:cxnLst>
            <a:rect l="T12" t="T13" r="T14" b="T15"/>
            <a:pathLst>
              <a:path w="92" h="91">
                <a:moveTo>
                  <a:pt x="0" y="45"/>
                </a:moveTo>
                <a:lnTo>
                  <a:pt x="91" y="0"/>
                </a:lnTo>
                <a:lnTo>
                  <a:pt x="91" y="90"/>
                </a:lnTo>
                <a:lnTo>
                  <a:pt x="0" y="45"/>
                </a:lnTo>
              </a:path>
            </a:pathLst>
          </a:custGeom>
          <a:solidFill>
            <a:srgbClr val="000000"/>
          </a:solidFill>
          <a:ln w="25400" cap="rnd">
            <a:solidFill>
              <a:srgbClr val="000000"/>
            </a:solidFill>
            <a:round/>
            <a:headEnd/>
            <a:tailEnd/>
          </a:ln>
        </p:spPr>
        <p:txBody>
          <a:bodyPr/>
          <a:lstStyle/>
          <a:p>
            <a:endParaRPr lang="en-US"/>
          </a:p>
        </p:txBody>
      </p:sp>
      <p:sp>
        <p:nvSpPr>
          <p:cNvPr id="68" name="Line 67"/>
          <p:cNvSpPr>
            <a:spLocks noChangeShapeType="1"/>
          </p:cNvSpPr>
          <p:nvPr/>
        </p:nvSpPr>
        <p:spPr bwMode="auto">
          <a:xfrm>
            <a:off x="1006475" y="2254250"/>
            <a:ext cx="550863" cy="0"/>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69" name="Freeform 68"/>
          <p:cNvSpPr>
            <a:spLocks/>
          </p:cNvSpPr>
          <p:nvPr/>
        </p:nvSpPr>
        <p:spPr bwMode="auto">
          <a:xfrm>
            <a:off x="1570038" y="2184400"/>
            <a:ext cx="146050" cy="142875"/>
          </a:xfrm>
          <a:custGeom>
            <a:avLst/>
            <a:gdLst>
              <a:gd name="T0" fmla="*/ 91 w 92"/>
              <a:gd name="T1" fmla="*/ 45 h 90"/>
              <a:gd name="T2" fmla="*/ 0 w 92"/>
              <a:gd name="T3" fmla="*/ 89 h 90"/>
              <a:gd name="T4" fmla="*/ 0 w 92"/>
              <a:gd name="T5" fmla="*/ 0 h 90"/>
              <a:gd name="T6" fmla="*/ 91 w 92"/>
              <a:gd name="T7" fmla="*/ 45 h 90"/>
              <a:gd name="T8" fmla="*/ 0 60000 65536"/>
              <a:gd name="T9" fmla="*/ 0 60000 65536"/>
              <a:gd name="T10" fmla="*/ 0 60000 65536"/>
              <a:gd name="T11" fmla="*/ 0 60000 65536"/>
              <a:gd name="T12" fmla="*/ 0 w 92"/>
              <a:gd name="T13" fmla="*/ 0 h 90"/>
              <a:gd name="T14" fmla="*/ 92 w 92"/>
              <a:gd name="T15" fmla="*/ 90 h 90"/>
            </a:gdLst>
            <a:ahLst/>
            <a:cxnLst>
              <a:cxn ang="T8">
                <a:pos x="T0" y="T1"/>
              </a:cxn>
              <a:cxn ang="T9">
                <a:pos x="T2" y="T3"/>
              </a:cxn>
              <a:cxn ang="T10">
                <a:pos x="T4" y="T5"/>
              </a:cxn>
              <a:cxn ang="T11">
                <a:pos x="T6" y="T7"/>
              </a:cxn>
            </a:cxnLst>
            <a:rect l="T12" t="T13" r="T14" b="T15"/>
            <a:pathLst>
              <a:path w="92" h="90">
                <a:moveTo>
                  <a:pt x="91" y="45"/>
                </a:moveTo>
                <a:lnTo>
                  <a:pt x="0" y="89"/>
                </a:lnTo>
                <a:lnTo>
                  <a:pt x="0" y="0"/>
                </a:lnTo>
                <a:lnTo>
                  <a:pt x="91" y="45"/>
                </a:lnTo>
              </a:path>
            </a:pathLst>
          </a:custGeom>
          <a:solidFill>
            <a:srgbClr val="000000"/>
          </a:solidFill>
          <a:ln w="25400" cap="rnd">
            <a:solidFill>
              <a:srgbClr val="000000"/>
            </a:solidFill>
            <a:round/>
            <a:headEnd/>
            <a:tailEnd/>
          </a:ln>
        </p:spPr>
        <p:txBody>
          <a:bodyPr/>
          <a:lstStyle/>
          <a:p>
            <a:endParaRPr lang="en-US"/>
          </a:p>
        </p:txBody>
      </p:sp>
      <p:sp>
        <p:nvSpPr>
          <p:cNvPr id="70" name="Rectangle 69"/>
          <p:cNvSpPr>
            <a:spLocks noChangeArrowheads="1"/>
          </p:cNvSpPr>
          <p:nvPr/>
        </p:nvSpPr>
        <p:spPr bwMode="auto">
          <a:xfrm>
            <a:off x="220663" y="1628775"/>
            <a:ext cx="1419225" cy="352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lift receiver/  </a:t>
            </a:r>
          </a:p>
        </p:txBody>
      </p:sp>
      <p:sp>
        <p:nvSpPr>
          <p:cNvPr id="71" name="Rectangle 70"/>
          <p:cNvSpPr>
            <a:spLocks noChangeArrowheads="1"/>
          </p:cNvSpPr>
          <p:nvPr/>
        </p:nvSpPr>
        <p:spPr bwMode="auto">
          <a:xfrm>
            <a:off x="196850" y="5429250"/>
            <a:ext cx="1406525" cy="352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   disconnect</a:t>
            </a:r>
          </a:p>
        </p:txBody>
      </p:sp>
      <p:sp>
        <p:nvSpPr>
          <p:cNvPr id="72" name="Rectangle 71"/>
          <p:cNvSpPr>
            <a:spLocks noChangeArrowheads="1"/>
          </p:cNvSpPr>
          <p:nvPr/>
        </p:nvSpPr>
        <p:spPr bwMode="auto">
          <a:xfrm>
            <a:off x="2600325" y="2057400"/>
            <a:ext cx="881063" cy="352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15 sec.</a:t>
            </a:r>
          </a:p>
        </p:txBody>
      </p:sp>
      <p:sp>
        <p:nvSpPr>
          <p:cNvPr id="73" name="Rectangle 72"/>
          <p:cNvSpPr>
            <a:spLocks noChangeArrowheads="1"/>
          </p:cNvSpPr>
          <p:nvPr/>
        </p:nvSpPr>
        <p:spPr bwMode="auto">
          <a:xfrm>
            <a:off x="3973513" y="2636838"/>
            <a:ext cx="1371600" cy="352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dial digit( n )</a:t>
            </a:r>
          </a:p>
        </p:txBody>
      </p:sp>
      <p:sp>
        <p:nvSpPr>
          <p:cNvPr id="74" name="Rectangle 73"/>
          <p:cNvSpPr>
            <a:spLocks noChangeArrowheads="1"/>
          </p:cNvSpPr>
          <p:nvPr/>
        </p:nvSpPr>
        <p:spPr bwMode="auto">
          <a:xfrm>
            <a:off x="5443538" y="3673475"/>
            <a:ext cx="1319212" cy="352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dial digit(n) </a:t>
            </a:r>
          </a:p>
        </p:txBody>
      </p:sp>
      <p:sp>
        <p:nvSpPr>
          <p:cNvPr id="75" name="Rectangle 74"/>
          <p:cNvSpPr>
            <a:spLocks noChangeArrowheads="1"/>
          </p:cNvSpPr>
          <p:nvPr/>
        </p:nvSpPr>
        <p:spPr bwMode="auto">
          <a:xfrm>
            <a:off x="5441950" y="3916363"/>
            <a:ext cx="1025525" cy="352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 [invalid]</a:t>
            </a:r>
          </a:p>
        </p:txBody>
      </p:sp>
      <p:sp>
        <p:nvSpPr>
          <p:cNvPr id="76" name="Rectangle 75"/>
          <p:cNvSpPr>
            <a:spLocks noChangeArrowheads="1"/>
          </p:cNvSpPr>
          <p:nvPr/>
        </p:nvSpPr>
        <p:spPr bwMode="auto">
          <a:xfrm>
            <a:off x="6723063" y="3524250"/>
            <a:ext cx="2036762" cy="352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dial digit(n) [valid] / </a:t>
            </a:r>
          </a:p>
        </p:txBody>
      </p:sp>
      <p:sp>
        <p:nvSpPr>
          <p:cNvPr id="77" name="Rectangle 76"/>
          <p:cNvSpPr>
            <a:spLocks noChangeArrowheads="1"/>
          </p:cNvSpPr>
          <p:nvPr/>
        </p:nvSpPr>
        <p:spPr bwMode="auto">
          <a:xfrm>
            <a:off x="7269163" y="3767138"/>
            <a:ext cx="974725" cy="352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connect</a:t>
            </a:r>
          </a:p>
        </p:txBody>
      </p:sp>
      <p:sp>
        <p:nvSpPr>
          <p:cNvPr id="78" name="Rectangle 77"/>
          <p:cNvSpPr>
            <a:spLocks noChangeArrowheads="1"/>
          </p:cNvSpPr>
          <p:nvPr/>
        </p:nvSpPr>
        <p:spPr bwMode="auto">
          <a:xfrm>
            <a:off x="6611938" y="4937125"/>
            <a:ext cx="1196975" cy="352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connected</a:t>
            </a:r>
          </a:p>
        </p:txBody>
      </p:sp>
      <p:sp>
        <p:nvSpPr>
          <p:cNvPr id="79" name="Rectangle 78"/>
          <p:cNvSpPr>
            <a:spLocks noChangeArrowheads="1"/>
          </p:cNvSpPr>
          <p:nvPr/>
        </p:nvSpPr>
        <p:spPr bwMode="auto">
          <a:xfrm>
            <a:off x="5516563" y="4981575"/>
            <a:ext cx="688975" cy="352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busy</a:t>
            </a:r>
          </a:p>
        </p:txBody>
      </p:sp>
      <p:sp>
        <p:nvSpPr>
          <p:cNvPr id="80" name="Rectangle 79"/>
          <p:cNvSpPr>
            <a:spLocks noChangeArrowheads="1"/>
          </p:cNvSpPr>
          <p:nvPr/>
        </p:nvSpPr>
        <p:spPr bwMode="auto">
          <a:xfrm>
            <a:off x="3421063" y="6008688"/>
            <a:ext cx="3008312" cy="352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callee answers/ enable speech</a:t>
            </a:r>
          </a:p>
        </p:txBody>
      </p:sp>
      <p:sp>
        <p:nvSpPr>
          <p:cNvPr id="81" name="Rectangle 80"/>
          <p:cNvSpPr>
            <a:spLocks noChangeArrowheads="1"/>
          </p:cNvSpPr>
          <p:nvPr/>
        </p:nvSpPr>
        <p:spPr bwMode="auto">
          <a:xfrm>
            <a:off x="2879725" y="4933950"/>
            <a:ext cx="1089025" cy="5810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callee </a:t>
            </a:r>
          </a:p>
          <a:p>
            <a:pPr defTabSz="1592263"/>
            <a:r>
              <a:rPr lang="en-US" sz="1500" b="1" i="0">
                <a:solidFill>
                  <a:srgbClr val="000000"/>
                </a:solidFill>
                <a:latin typeface="Arial" charset="0"/>
              </a:rPr>
              <a:t>hangs up</a:t>
            </a:r>
          </a:p>
        </p:txBody>
      </p:sp>
      <p:sp>
        <p:nvSpPr>
          <p:cNvPr id="82" name="Rectangle 81"/>
          <p:cNvSpPr>
            <a:spLocks noChangeArrowheads="1"/>
          </p:cNvSpPr>
          <p:nvPr/>
        </p:nvSpPr>
        <p:spPr bwMode="auto">
          <a:xfrm>
            <a:off x="1717675" y="5000625"/>
            <a:ext cx="1008063" cy="5810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callee </a:t>
            </a:r>
          </a:p>
          <a:p>
            <a:pPr defTabSz="1592263"/>
            <a:r>
              <a:rPr lang="en-US" sz="1500" b="1" i="0">
                <a:solidFill>
                  <a:srgbClr val="000000"/>
                </a:solidFill>
                <a:latin typeface="Arial" charset="0"/>
              </a:rPr>
              <a:t>answers</a:t>
            </a:r>
          </a:p>
        </p:txBody>
      </p:sp>
      <p:sp>
        <p:nvSpPr>
          <p:cNvPr id="83" name="Rectangle 82"/>
          <p:cNvSpPr>
            <a:spLocks noChangeArrowheads="1"/>
          </p:cNvSpPr>
          <p:nvPr/>
        </p:nvSpPr>
        <p:spPr bwMode="auto">
          <a:xfrm>
            <a:off x="6900863" y="1816100"/>
            <a:ext cx="1423987" cy="352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dial digit( n ) </a:t>
            </a:r>
          </a:p>
        </p:txBody>
      </p:sp>
      <p:sp>
        <p:nvSpPr>
          <p:cNvPr id="84" name="Rectangle 83"/>
          <p:cNvSpPr>
            <a:spLocks noChangeArrowheads="1"/>
          </p:cNvSpPr>
          <p:nvPr/>
        </p:nvSpPr>
        <p:spPr bwMode="auto">
          <a:xfrm>
            <a:off x="6900863" y="2058988"/>
            <a:ext cx="1376362" cy="352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[incomplete]</a:t>
            </a:r>
          </a:p>
        </p:txBody>
      </p:sp>
      <p:grpSp>
        <p:nvGrpSpPr>
          <p:cNvPr id="85" name="Group 88"/>
          <p:cNvGrpSpPr>
            <a:grpSpLocks/>
          </p:cNvGrpSpPr>
          <p:nvPr/>
        </p:nvGrpSpPr>
        <p:grpSpPr bwMode="auto">
          <a:xfrm>
            <a:off x="2468563" y="984250"/>
            <a:ext cx="973137" cy="790575"/>
            <a:chOff x="1555" y="620"/>
            <a:chExt cx="613" cy="498"/>
          </a:xfrm>
        </p:grpSpPr>
        <p:sp>
          <p:nvSpPr>
            <p:cNvPr id="86" name="Rectangle 84"/>
            <p:cNvSpPr>
              <a:spLocks noChangeArrowheads="1"/>
            </p:cNvSpPr>
            <p:nvPr/>
          </p:nvSpPr>
          <p:spPr bwMode="auto">
            <a:xfrm>
              <a:off x="1597" y="620"/>
              <a:ext cx="515" cy="498"/>
            </a:xfrm>
            <a:prstGeom prst="rect">
              <a:avLst/>
            </a:prstGeom>
            <a:solidFill>
              <a:srgbClr val="FFFFFF"/>
            </a:solidFill>
            <a:ln w="25400">
              <a:solidFill>
                <a:srgbClr val="000000"/>
              </a:solidFill>
              <a:miter lim="800000"/>
              <a:headEnd/>
              <a:tailEnd/>
            </a:ln>
          </p:spPr>
          <p:txBody>
            <a:bodyPr wrap="none" anchor="ctr"/>
            <a:lstStyle/>
            <a:p>
              <a:endParaRPr lang="en-US"/>
            </a:p>
          </p:txBody>
        </p:sp>
        <p:sp>
          <p:nvSpPr>
            <p:cNvPr id="87" name="Line 85"/>
            <p:cNvSpPr>
              <a:spLocks noChangeShapeType="1"/>
            </p:cNvSpPr>
            <p:nvPr/>
          </p:nvSpPr>
          <p:spPr bwMode="auto">
            <a:xfrm>
              <a:off x="1597" y="832"/>
              <a:ext cx="521" cy="0"/>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88" name="Rectangle 86"/>
            <p:cNvSpPr>
              <a:spLocks noChangeArrowheads="1"/>
            </p:cNvSpPr>
            <p:nvPr/>
          </p:nvSpPr>
          <p:spPr bwMode="auto">
            <a:xfrm>
              <a:off x="1555" y="839"/>
              <a:ext cx="613" cy="22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phone #</a:t>
              </a:r>
            </a:p>
          </p:txBody>
        </p:sp>
        <p:sp>
          <p:nvSpPr>
            <p:cNvPr id="89" name="Rectangle 87"/>
            <p:cNvSpPr>
              <a:spLocks noChangeArrowheads="1"/>
            </p:cNvSpPr>
            <p:nvPr/>
          </p:nvSpPr>
          <p:spPr bwMode="auto">
            <a:xfrm>
              <a:off x="1600" y="654"/>
              <a:ext cx="515" cy="22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Active</a:t>
              </a:r>
            </a:p>
          </p:txBody>
        </p:sp>
      </p:grpSp>
      <p:sp>
        <p:nvSpPr>
          <p:cNvPr id="90" name="Freeform 89"/>
          <p:cNvSpPr>
            <a:spLocks/>
          </p:cNvSpPr>
          <p:nvPr/>
        </p:nvSpPr>
        <p:spPr bwMode="auto">
          <a:xfrm>
            <a:off x="7707313" y="2376488"/>
            <a:ext cx="669925" cy="693737"/>
          </a:xfrm>
          <a:custGeom>
            <a:avLst/>
            <a:gdLst>
              <a:gd name="T0" fmla="*/ 0 w 422"/>
              <a:gd name="T1" fmla="*/ 235 h 437"/>
              <a:gd name="T2" fmla="*/ 3 w 422"/>
              <a:gd name="T3" fmla="*/ 210 h 437"/>
              <a:gd name="T4" fmla="*/ 8 w 422"/>
              <a:gd name="T5" fmla="*/ 188 h 437"/>
              <a:gd name="T6" fmla="*/ 13 w 422"/>
              <a:gd name="T7" fmla="*/ 164 h 437"/>
              <a:gd name="T8" fmla="*/ 22 w 422"/>
              <a:gd name="T9" fmla="*/ 144 h 437"/>
              <a:gd name="T10" fmla="*/ 33 w 422"/>
              <a:gd name="T11" fmla="*/ 124 h 437"/>
              <a:gd name="T12" fmla="*/ 45 w 422"/>
              <a:gd name="T13" fmla="*/ 108 h 437"/>
              <a:gd name="T14" fmla="*/ 59 w 422"/>
              <a:gd name="T15" fmla="*/ 91 h 437"/>
              <a:gd name="T16" fmla="*/ 73 w 422"/>
              <a:gd name="T17" fmla="*/ 77 h 437"/>
              <a:gd name="T18" fmla="*/ 87 w 422"/>
              <a:gd name="T19" fmla="*/ 62 h 437"/>
              <a:gd name="T20" fmla="*/ 104 w 422"/>
              <a:gd name="T21" fmla="*/ 48 h 437"/>
              <a:gd name="T22" fmla="*/ 121 w 422"/>
              <a:gd name="T23" fmla="*/ 37 h 437"/>
              <a:gd name="T24" fmla="*/ 139 w 422"/>
              <a:gd name="T25" fmla="*/ 28 h 437"/>
              <a:gd name="T26" fmla="*/ 158 w 422"/>
              <a:gd name="T27" fmla="*/ 20 h 437"/>
              <a:gd name="T28" fmla="*/ 176 w 422"/>
              <a:gd name="T29" fmla="*/ 12 h 437"/>
              <a:gd name="T30" fmla="*/ 195 w 422"/>
              <a:gd name="T31" fmla="*/ 5 h 437"/>
              <a:gd name="T32" fmla="*/ 215 w 422"/>
              <a:gd name="T33" fmla="*/ 3 h 437"/>
              <a:gd name="T34" fmla="*/ 232 w 422"/>
              <a:gd name="T35" fmla="*/ 0 h 437"/>
              <a:gd name="T36" fmla="*/ 252 w 422"/>
              <a:gd name="T37" fmla="*/ 0 h 437"/>
              <a:gd name="T38" fmla="*/ 268 w 422"/>
              <a:gd name="T39" fmla="*/ 0 h 437"/>
              <a:gd name="T40" fmla="*/ 289 w 422"/>
              <a:gd name="T41" fmla="*/ 0 h 437"/>
              <a:gd name="T42" fmla="*/ 305 w 422"/>
              <a:gd name="T43" fmla="*/ 3 h 437"/>
              <a:gd name="T44" fmla="*/ 322 w 422"/>
              <a:gd name="T45" fmla="*/ 8 h 437"/>
              <a:gd name="T46" fmla="*/ 337 w 422"/>
              <a:gd name="T47" fmla="*/ 15 h 437"/>
              <a:gd name="T48" fmla="*/ 351 w 422"/>
              <a:gd name="T49" fmla="*/ 22 h 437"/>
              <a:gd name="T50" fmla="*/ 364 w 422"/>
              <a:gd name="T51" fmla="*/ 32 h 437"/>
              <a:gd name="T52" fmla="*/ 379 w 422"/>
              <a:gd name="T53" fmla="*/ 40 h 437"/>
              <a:gd name="T54" fmla="*/ 388 w 422"/>
              <a:gd name="T55" fmla="*/ 54 h 437"/>
              <a:gd name="T56" fmla="*/ 399 w 422"/>
              <a:gd name="T57" fmla="*/ 65 h 437"/>
              <a:gd name="T58" fmla="*/ 408 w 422"/>
              <a:gd name="T59" fmla="*/ 82 h 437"/>
              <a:gd name="T60" fmla="*/ 413 w 422"/>
              <a:gd name="T61" fmla="*/ 99 h 437"/>
              <a:gd name="T62" fmla="*/ 416 w 422"/>
              <a:gd name="T63" fmla="*/ 116 h 437"/>
              <a:gd name="T64" fmla="*/ 418 w 422"/>
              <a:gd name="T65" fmla="*/ 136 h 437"/>
              <a:gd name="T66" fmla="*/ 421 w 422"/>
              <a:gd name="T67" fmla="*/ 173 h 437"/>
              <a:gd name="T68" fmla="*/ 421 w 422"/>
              <a:gd name="T69" fmla="*/ 203 h 437"/>
              <a:gd name="T70" fmla="*/ 421 w 422"/>
              <a:gd name="T71" fmla="*/ 235 h 437"/>
              <a:gd name="T72" fmla="*/ 421 w 422"/>
              <a:gd name="T73" fmla="*/ 264 h 437"/>
              <a:gd name="T74" fmla="*/ 421 w 422"/>
              <a:gd name="T75" fmla="*/ 289 h 437"/>
              <a:gd name="T76" fmla="*/ 421 w 422"/>
              <a:gd name="T77" fmla="*/ 312 h 437"/>
              <a:gd name="T78" fmla="*/ 418 w 422"/>
              <a:gd name="T79" fmla="*/ 332 h 437"/>
              <a:gd name="T80" fmla="*/ 418 w 422"/>
              <a:gd name="T81" fmla="*/ 349 h 437"/>
              <a:gd name="T82" fmla="*/ 416 w 422"/>
              <a:gd name="T83" fmla="*/ 366 h 437"/>
              <a:gd name="T84" fmla="*/ 410 w 422"/>
              <a:gd name="T85" fmla="*/ 381 h 437"/>
              <a:gd name="T86" fmla="*/ 408 w 422"/>
              <a:gd name="T87" fmla="*/ 391 h 437"/>
              <a:gd name="T88" fmla="*/ 401 w 422"/>
              <a:gd name="T89" fmla="*/ 403 h 437"/>
              <a:gd name="T90" fmla="*/ 393 w 422"/>
              <a:gd name="T91" fmla="*/ 411 h 437"/>
              <a:gd name="T92" fmla="*/ 388 w 422"/>
              <a:gd name="T93" fmla="*/ 416 h 437"/>
              <a:gd name="T94" fmla="*/ 379 w 422"/>
              <a:gd name="T95" fmla="*/ 423 h 437"/>
              <a:gd name="T96" fmla="*/ 368 w 422"/>
              <a:gd name="T97" fmla="*/ 428 h 437"/>
              <a:gd name="T98" fmla="*/ 356 w 422"/>
              <a:gd name="T99" fmla="*/ 431 h 437"/>
              <a:gd name="T100" fmla="*/ 344 w 422"/>
              <a:gd name="T101" fmla="*/ 433 h 437"/>
              <a:gd name="T102" fmla="*/ 331 w 422"/>
              <a:gd name="T103" fmla="*/ 433 h 437"/>
              <a:gd name="T104" fmla="*/ 317 w 422"/>
              <a:gd name="T105" fmla="*/ 436 h 437"/>
              <a:gd name="T106" fmla="*/ 302 w 422"/>
              <a:gd name="T107" fmla="*/ 433 h 437"/>
              <a:gd name="T108" fmla="*/ 282 w 422"/>
              <a:gd name="T109" fmla="*/ 433 h 437"/>
              <a:gd name="T110" fmla="*/ 265 w 422"/>
              <a:gd name="T111" fmla="*/ 433 h 437"/>
              <a:gd name="T112" fmla="*/ 245 w 422"/>
              <a:gd name="T113" fmla="*/ 431 h 437"/>
              <a:gd name="T114" fmla="*/ 223 w 422"/>
              <a:gd name="T115" fmla="*/ 431 h 437"/>
              <a:gd name="T116" fmla="*/ 201 w 422"/>
              <a:gd name="T117" fmla="*/ 428 h 437"/>
              <a:gd name="T118" fmla="*/ 176 w 422"/>
              <a:gd name="T119" fmla="*/ 425 h 437"/>
              <a:gd name="T120" fmla="*/ 146 w 422"/>
              <a:gd name="T121" fmla="*/ 423 h 437"/>
              <a:gd name="T122" fmla="*/ 119 w 422"/>
              <a:gd name="T123" fmla="*/ 423 h 437"/>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422"/>
              <a:gd name="T187" fmla="*/ 0 h 437"/>
              <a:gd name="T188" fmla="*/ 422 w 422"/>
              <a:gd name="T189" fmla="*/ 437 h 437"/>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422" h="437">
                <a:moveTo>
                  <a:pt x="0" y="235"/>
                </a:moveTo>
                <a:lnTo>
                  <a:pt x="3" y="210"/>
                </a:lnTo>
                <a:lnTo>
                  <a:pt x="8" y="188"/>
                </a:lnTo>
                <a:lnTo>
                  <a:pt x="13" y="164"/>
                </a:lnTo>
                <a:lnTo>
                  <a:pt x="22" y="144"/>
                </a:lnTo>
                <a:lnTo>
                  <a:pt x="33" y="124"/>
                </a:lnTo>
                <a:lnTo>
                  <a:pt x="45" y="108"/>
                </a:lnTo>
                <a:lnTo>
                  <a:pt x="59" y="91"/>
                </a:lnTo>
                <a:lnTo>
                  <a:pt x="73" y="77"/>
                </a:lnTo>
                <a:lnTo>
                  <a:pt x="87" y="62"/>
                </a:lnTo>
                <a:lnTo>
                  <a:pt x="104" y="48"/>
                </a:lnTo>
                <a:lnTo>
                  <a:pt x="121" y="37"/>
                </a:lnTo>
                <a:lnTo>
                  <a:pt x="139" y="28"/>
                </a:lnTo>
                <a:lnTo>
                  <a:pt x="158" y="20"/>
                </a:lnTo>
                <a:lnTo>
                  <a:pt x="176" y="12"/>
                </a:lnTo>
                <a:lnTo>
                  <a:pt x="195" y="5"/>
                </a:lnTo>
                <a:lnTo>
                  <a:pt x="215" y="3"/>
                </a:lnTo>
                <a:lnTo>
                  <a:pt x="232" y="0"/>
                </a:lnTo>
                <a:lnTo>
                  <a:pt x="252" y="0"/>
                </a:lnTo>
                <a:lnTo>
                  <a:pt x="268" y="0"/>
                </a:lnTo>
                <a:lnTo>
                  <a:pt x="289" y="0"/>
                </a:lnTo>
                <a:lnTo>
                  <a:pt x="305" y="3"/>
                </a:lnTo>
                <a:lnTo>
                  <a:pt x="322" y="8"/>
                </a:lnTo>
                <a:lnTo>
                  <a:pt x="337" y="15"/>
                </a:lnTo>
                <a:lnTo>
                  <a:pt x="351" y="22"/>
                </a:lnTo>
                <a:lnTo>
                  <a:pt x="364" y="32"/>
                </a:lnTo>
                <a:lnTo>
                  <a:pt x="379" y="40"/>
                </a:lnTo>
                <a:lnTo>
                  <a:pt x="388" y="54"/>
                </a:lnTo>
                <a:lnTo>
                  <a:pt x="399" y="65"/>
                </a:lnTo>
                <a:lnTo>
                  <a:pt x="408" y="82"/>
                </a:lnTo>
                <a:lnTo>
                  <a:pt x="413" y="99"/>
                </a:lnTo>
                <a:lnTo>
                  <a:pt x="416" y="116"/>
                </a:lnTo>
                <a:lnTo>
                  <a:pt x="418" y="136"/>
                </a:lnTo>
                <a:lnTo>
                  <a:pt x="421" y="173"/>
                </a:lnTo>
                <a:lnTo>
                  <a:pt x="421" y="203"/>
                </a:lnTo>
                <a:lnTo>
                  <a:pt x="421" y="235"/>
                </a:lnTo>
                <a:lnTo>
                  <a:pt x="421" y="264"/>
                </a:lnTo>
                <a:lnTo>
                  <a:pt x="421" y="289"/>
                </a:lnTo>
                <a:lnTo>
                  <a:pt x="421" y="312"/>
                </a:lnTo>
                <a:lnTo>
                  <a:pt x="418" y="332"/>
                </a:lnTo>
                <a:lnTo>
                  <a:pt x="418" y="349"/>
                </a:lnTo>
                <a:lnTo>
                  <a:pt x="416" y="366"/>
                </a:lnTo>
                <a:lnTo>
                  <a:pt x="410" y="381"/>
                </a:lnTo>
                <a:lnTo>
                  <a:pt x="408" y="391"/>
                </a:lnTo>
                <a:lnTo>
                  <a:pt x="401" y="403"/>
                </a:lnTo>
                <a:lnTo>
                  <a:pt x="393" y="411"/>
                </a:lnTo>
                <a:lnTo>
                  <a:pt x="388" y="416"/>
                </a:lnTo>
                <a:lnTo>
                  <a:pt x="379" y="423"/>
                </a:lnTo>
                <a:lnTo>
                  <a:pt x="368" y="428"/>
                </a:lnTo>
                <a:lnTo>
                  <a:pt x="356" y="431"/>
                </a:lnTo>
                <a:lnTo>
                  <a:pt x="344" y="433"/>
                </a:lnTo>
                <a:lnTo>
                  <a:pt x="331" y="433"/>
                </a:lnTo>
                <a:lnTo>
                  <a:pt x="317" y="436"/>
                </a:lnTo>
                <a:lnTo>
                  <a:pt x="302" y="433"/>
                </a:lnTo>
                <a:lnTo>
                  <a:pt x="282" y="433"/>
                </a:lnTo>
                <a:lnTo>
                  <a:pt x="265" y="433"/>
                </a:lnTo>
                <a:lnTo>
                  <a:pt x="245" y="431"/>
                </a:lnTo>
                <a:lnTo>
                  <a:pt x="223" y="431"/>
                </a:lnTo>
                <a:lnTo>
                  <a:pt x="201" y="428"/>
                </a:lnTo>
                <a:lnTo>
                  <a:pt x="176" y="425"/>
                </a:lnTo>
                <a:lnTo>
                  <a:pt x="146" y="423"/>
                </a:lnTo>
                <a:lnTo>
                  <a:pt x="119" y="423"/>
                </a:lnTo>
              </a:path>
            </a:pathLst>
          </a:custGeom>
          <a:noFill/>
          <a:ln w="25400" cap="rnd">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91" name="Line 90"/>
          <p:cNvSpPr>
            <a:spLocks noChangeShapeType="1"/>
          </p:cNvSpPr>
          <p:nvPr/>
        </p:nvSpPr>
        <p:spPr bwMode="auto">
          <a:xfrm flipV="1">
            <a:off x="7707313" y="2697163"/>
            <a:ext cx="4762" cy="66675"/>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92" name="Line 91"/>
          <p:cNvSpPr>
            <a:spLocks noChangeShapeType="1"/>
          </p:cNvSpPr>
          <p:nvPr/>
        </p:nvSpPr>
        <p:spPr bwMode="auto">
          <a:xfrm flipH="1" flipV="1">
            <a:off x="7869238" y="3030538"/>
            <a:ext cx="39687" cy="30162"/>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93" name="Freeform 92"/>
          <p:cNvSpPr>
            <a:spLocks/>
          </p:cNvSpPr>
          <p:nvPr/>
        </p:nvSpPr>
        <p:spPr bwMode="auto">
          <a:xfrm>
            <a:off x="7743825" y="2973388"/>
            <a:ext cx="142875" cy="147637"/>
          </a:xfrm>
          <a:custGeom>
            <a:avLst/>
            <a:gdLst>
              <a:gd name="T0" fmla="*/ 0 w 90"/>
              <a:gd name="T1" fmla="*/ 44 h 93"/>
              <a:gd name="T2" fmla="*/ 89 w 90"/>
              <a:gd name="T3" fmla="*/ 0 h 93"/>
              <a:gd name="T4" fmla="*/ 89 w 90"/>
              <a:gd name="T5" fmla="*/ 92 h 93"/>
              <a:gd name="T6" fmla="*/ 0 w 90"/>
              <a:gd name="T7" fmla="*/ 44 h 93"/>
              <a:gd name="T8" fmla="*/ 0 60000 65536"/>
              <a:gd name="T9" fmla="*/ 0 60000 65536"/>
              <a:gd name="T10" fmla="*/ 0 60000 65536"/>
              <a:gd name="T11" fmla="*/ 0 60000 65536"/>
              <a:gd name="T12" fmla="*/ 0 w 90"/>
              <a:gd name="T13" fmla="*/ 0 h 93"/>
              <a:gd name="T14" fmla="*/ 90 w 90"/>
              <a:gd name="T15" fmla="*/ 93 h 93"/>
            </a:gdLst>
            <a:ahLst/>
            <a:cxnLst>
              <a:cxn ang="T8">
                <a:pos x="T0" y="T1"/>
              </a:cxn>
              <a:cxn ang="T9">
                <a:pos x="T2" y="T3"/>
              </a:cxn>
              <a:cxn ang="T10">
                <a:pos x="T4" y="T5"/>
              </a:cxn>
              <a:cxn ang="T11">
                <a:pos x="T6" y="T7"/>
              </a:cxn>
            </a:cxnLst>
            <a:rect l="T12" t="T13" r="T14" b="T15"/>
            <a:pathLst>
              <a:path w="90" h="93">
                <a:moveTo>
                  <a:pt x="0" y="44"/>
                </a:moveTo>
                <a:lnTo>
                  <a:pt x="89" y="0"/>
                </a:lnTo>
                <a:lnTo>
                  <a:pt x="89" y="92"/>
                </a:lnTo>
                <a:lnTo>
                  <a:pt x="0" y="44"/>
                </a:lnTo>
              </a:path>
            </a:pathLst>
          </a:custGeom>
          <a:solidFill>
            <a:srgbClr val="000000"/>
          </a:solidFill>
          <a:ln w="25400" cap="rnd">
            <a:solidFill>
              <a:srgbClr val="000000"/>
            </a:solidFill>
            <a:round/>
            <a:headEnd/>
            <a:tailEnd/>
          </a:ln>
        </p:spPr>
        <p:txBody>
          <a:bodyPr/>
          <a:lstStyle/>
          <a:p>
            <a:endParaRPr lang="en-US"/>
          </a:p>
        </p:txBody>
      </p:sp>
      <p:sp>
        <p:nvSpPr>
          <p:cNvPr id="94" name="Line 93"/>
          <p:cNvSpPr>
            <a:spLocks noChangeShapeType="1"/>
          </p:cNvSpPr>
          <p:nvPr/>
        </p:nvSpPr>
        <p:spPr bwMode="auto">
          <a:xfrm flipH="1" flipV="1">
            <a:off x="5519738" y="1901825"/>
            <a:ext cx="1192212" cy="862013"/>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95" name="Freeform 94"/>
          <p:cNvSpPr>
            <a:spLocks/>
          </p:cNvSpPr>
          <p:nvPr/>
        </p:nvSpPr>
        <p:spPr bwMode="auto">
          <a:xfrm>
            <a:off x="5421313" y="1831975"/>
            <a:ext cx="158750" cy="146050"/>
          </a:xfrm>
          <a:custGeom>
            <a:avLst/>
            <a:gdLst>
              <a:gd name="T0" fmla="*/ 0 w 100"/>
              <a:gd name="T1" fmla="*/ 0 h 92"/>
              <a:gd name="T2" fmla="*/ 99 w 100"/>
              <a:gd name="T3" fmla="*/ 17 h 92"/>
              <a:gd name="T4" fmla="*/ 48 w 100"/>
              <a:gd name="T5" fmla="*/ 91 h 92"/>
              <a:gd name="T6" fmla="*/ 0 w 100"/>
              <a:gd name="T7" fmla="*/ 0 h 92"/>
              <a:gd name="T8" fmla="*/ 0 60000 65536"/>
              <a:gd name="T9" fmla="*/ 0 60000 65536"/>
              <a:gd name="T10" fmla="*/ 0 60000 65536"/>
              <a:gd name="T11" fmla="*/ 0 60000 65536"/>
              <a:gd name="T12" fmla="*/ 0 w 100"/>
              <a:gd name="T13" fmla="*/ 0 h 92"/>
              <a:gd name="T14" fmla="*/ 100 w 100"/>
              <a:gd name="T15" fmla="*/ 92 h 92"/>
            </a:gdLst>
            <a:ahLst/>
            <a:cxnLst>
              <a:cxn ang="T8">
                <a:pos x="T0" y="T1"/>
              </a:cxn>
              <a:cxn ang="T9">
                <a:pos x="T2" y="T3"/>
              </a:cxn>
              <a:cxn ang="T10">
                <a:pos x="T4" y="T5"/>
              </a:cxn>
              <a:cxn ang="T11">
                <a:pos x="T6" y="T7"/>
              </a:cxn>
            </a:cxnLst>
            <a:rect l="T12" t="T13" r="T14" b="T15"/>
            <a:pathLst>
              <a:path w="100" h="92">
                <a:moveTo>
                  <a:pt x="0" y="0"/>
                </a:moveTo>
                <a:lnTo>
                  <a:pt x="99" y="17"/>
                </a:lnTo>
                <a:lnTo>
                  <a:pt x="48" y="91"/>
                </a:lnTo>
                <a:lnTo>
                  <a:pt x="0" y="0"/>
                </a:lnTo>
              </a:path>
            </a:pathLst>
          </a:custGeom>
          <a:solidFill>
            <a:srgbClr val="000000"/>
          </a:solidFill>
          <a:ln w="25400" cap="rnd">
            <a:solidFill>
              <a:srgbClr val="000000"/>
            </a:solidFill>
            <a:round/>
            <a:headEnd/>
            <a:tailEnd/>
          </a:ln>
        </p:spPr>
        <p:txBody>
          <a:bodyPr/>
          <a:lstStyle/>
          <a:p>
            <a:endParaRPr lang="en-US"/>
          </a:p>
        </p:txBody>
      </p:sp>
      <p:sp>
        <p:nvSpPr>
          <p:cNvPr id="96" name="Rectangle 95"/>
          <p:cNvSpPr>
            <a:spLocks noChangeArrowheads="1"/>
          </p:cNvSpPr>
          <p:nvPr/>
        </p:nvSpPr>
        <p:spPr bwMode="auto">
          <a:xfrm>
            <a:off x="5857875" y="1778000"/>
            <a:ext cx="828675" cy="352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15 sec</a:t>
            </a:r>
          </a:p>
        </p:txBody>
      </p:sp>
    </p:spTree>
    <p:extLst>
      <p:ext uri="{BB962C8B-B14F-4D97-AF65-F5344CB8AC3E}">
        <p14:creationId xmlns:p14="http://schemas.microsoft.com/office/powerpoint/2010/main" val="699758976"/>
      </p:ext>
    </p:extLst>
  </p:cSld>
  <p:clrMapOvr>
    <a:masterClrMapping/>
  </p:clrMapOvr>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Simpler Communicating State Models</a:t>
            </a:r>
            <a:endParaRPr lang="en-US" dirty="0"/>
          </a:p>
        </p:txBody>
      </p:sp>
      <p:sp>
        <p:nvSpPr>
          <p:cNvPr id="3" name="Content Placeholder 2"/>
          <p:cNvSpPr>
            <a:spLocks noGrp="1"/>
          </p:cNvSpPr>
          <p:nvPr>
            <p:ph idx="1"/>
          </p:nvPr>
        </p:nvSpPr>
        <p:spPr>
          <a:xfrm>
            <a:off x="762000" y="1127279"/>
            <a:ext cx="8077200" cy="5105400"/>
          </a:xfrm>
        </p:spPr>
        <p:txBody>
          <a:bodyPr/>
          <a:lstStyle/>
          <a:p>
            <a:endParaRPr lang="en-US" dirty="0"/>
          </a:p>
        </p:txBody>
      </p:sp>
      <p:sp>
        <p:nvSpPr>
          <p:cNvPr id="4" name="AutoShape 2"/>
          <p:cNvSpPr>
            <a:spLocks noChangeArrowheads="1"/>
          </p:cNvSpPr>
          <p:nvPr/>
        </p:nvSpPr>
        <p:spPr bwMode="auto">
          <a:xfrm>
            <a:off x="7750175" y="5862638"/>
            <a:ext cx="1092200" cy="795337"/>
          </a:xfrm>
          <a:prstGeom prst="roundRect">
            <a:avLst>
              <a:gd name="adj" fmla="val 16389"/>
            </a:avLst>
          </a:prstGeom>
          <a:noFill/>
          <a:ln w="25400">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5" name="Line 3"/>
          <p:cNvSpPr>
            <a:spLocks noChangeShapeType="1"/>
          </p:cNvSpPr>
          <p:nvPr/>
        </p:nvSpPr>
        <p:spPr bwMode="auto">
          <a:xfrm>
            <a:off x="7761288" y="6218238"/>
            <a:ext cx="1095375" cy="0"/>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6" name="Rectangle 4"/>
          <p:cNvSpPr>
            <a:spLocks noChangeArrowheads="1"/>
          </p:cNvSpPr>
          <p:nvPr/>
        </p:nvSpPr>
        <p:spPr bwMode="auto">
          <a:xfrm>
            <a:off x="7750175" y="6224588"/>
            <a:ext cx="1165225" cy="5016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do/ play </a:t>
            </a:r>
          </a:p>
          <a:p>
            <a:pPr defTabSz="1150938"/>
            <a:r>
              <a:rPr lang="en-US" sz="1300" b="1" i="0">
                <a:solidFill>
                  <a:srgbClr val="000000"/>
                </a:solidFill>
                <a:latin typeface="Arial" charset="0"/>
              </a:rPr>
              <a:t>ringing tone</a:t>
            </a:r>
          </a:p>
        </p:txBody>
      </p:sp>
      <p:sp>
        <p:nvSpPr>
          <p:cNvPr id="7" name="Freeform 5"/>
          <p:cNvSpPr>
            <a:spLocks/>
          </p:cNvSpPr>
          <p:nvPr/>
        </p:nvSpPr>
        <p:spPr bwMode="auto">
          <a:xfrm>
            <a:off x="4449763" y="5957888"/>
            <a:ext cx="658812" cy="644525"/>
          </a:xfrm>
          <a:custGeom>
            <a:avLst/>
            <a:gdLst>
              <a:gd name="T0" fmla="*/ 32 w 415"/>
              <a:gd name="T1" fmla="*/ 0 h 406"/>
              <a:gd name="T2" fmla="*/ 25 w 415"/>
              <a:gd name="T3" fmla="*/ 0 h 406"/>
              <a:gd name="T4" fmla="*/ 23 w 415"/>
              <a:gd name="T5" fmla="*/ 2 h 406"/>
              <a:gd name="T6" fmla="*/ 18 w 415"/>
              <a:gd name="T7" fmla="*/ 2 h 406"/>
              <a:gd name="T8" fmla="*/ 11 w 415"/>
              <a:gd name="T9" fmla="*/ 7 h 406"/>
              <a:gd name="T10" fmla="*/ 2 w 415"/>
              <a:gd name="T11" fmla="*/ 16 h 406"/>
              <a:gd name="T12" fmla="*/ 2 w 415"/>
              <a:gd name="T13" fmla="*/ 21 h 406"/>
              <a:gd name="T14" fmla="*/ 0 w 415"/>
              <a:gd name="T15" fmla="*/ 25 h 406"/>
              <a:gd name="T16" fmla="*/ 0 w 415"/>
              <a:gd name="T17" fmla="*/ 375 h 406"/>
              <a:gd name="T18" fmla="*/ 0 w 415"/>
              <a:gd name="T19" fmla="*/ 381 h 406"/>
              <a:gd name="T20" fmla="*/ 2 w 415"/>
              <a:gd name="T21" fmla="*/ 385 h 406"/>
              <a:gd name="T22" fmla="*/ 6 w 415"/>
              <a:gd name="T23" fmla="*/ 391 h 406"/>
              <a:gd name="T24" fmla="*/ 16 w 415"/>
              <a:gd name="T25" fmla="*/ 399 h 406"/>
              <a:gd name="T26" fmla="*/ 20 w 415"/>
              <a:gd name="T27" fmla="*/ 401 h 406"/>
              <a:gd name="T28" fmla="*/ 25 w 415"/>
              <a:gd name="T29" fmla="*/ 401 h 406"/>
              <a:gd name="T30" fmla="*/ 30 w 415"/>
              <a:gd name="T31" fmla="*/ 403 h 406"/>
              <a:gd name="T32" fmla="*/ 380 w 415"/>
              <a:gd name="T33" fmla="*/ 405 h 406"/>
              <a:gd name="T34" fmla="*/ 386 w 415"/>
              <a:gd name="T35" fmla="*/ 403 h 406"/>
              <a:gd name="T36" fmla="*/ 388 w 415"/>
              <a:gd name="T37" fmla="*/ 401 h 406"/>
              <a:gd name="T38" fmla="*/ 394 w 415"/>
              <a:gd name="T39" fmla="*/ 401 h 406"/>
              <a:gd name="T40" fmla="*/ 400 w 415"/>
              <a:gd name="T41" fmla="*/ 397 h 406"/>
              <a:gd name="T42" fmla="*/ 410 w 415"/>
              <a:gd name="T43" fmla="*/ 387 h 406"/>
              <a:gd name="T44" fmla="*/ 410 w 415"/>
              <a:gd name="T45" fmla="*/ 383 h 406"/>
              <a:gd name="T46" fmla="*/ 412 w 415"/>
              <a:gd name="T47" fmla="*/ 379 h 406"/>
              <a:gd name="T48" fmla="*/ 414 w 415"/>
              <a:gd name="T49" fmla="*/ 27 h 406"/>
              <a:gd name="T50" fmla="*/ 412 w 415"/>
              <a:gd name="T51" fmla="*/ 23 h 406"/>
              <a:gd name="T52" fmla="*/ 410 w 415"/>
              <a:gd name="T53" fmla="*/ 18 h 406"/>
              <a:gd name="T54" fmla="*/ 404 w 415"/>
              <a:gd name="T55" fmla="*/ 12 h 406"/>
              <a:gd name="T56" fmla="*/ 396 w 415"/>
              <a:gd name="T57" fmla="*/ 4 h 406"/>
              <a:gd name="T58" fmla="*/ 391 w 415"/>
              <a:gd name="T59" fmla="*/ 2 h 406"/>
              <a:gd name="T60" fmla="*/ 386 w 415"/>
              <a:gd name="T61" fmla="*/ 2 h 406"/>
              <a:gd name="T62" fmla="*/ 382 w 415"/>
              <a:gd name="T63" fmla="*/ 0 h 406"/>
              <a:gd name="T64" fmla="*/ 39 w 415"/>
              <a:gd name="T65" fmla="*/ 0 h 40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415"/>
              <a:gd name="T100" fmla="*/ 0 h 406"/>
              <a:gd name="T101" fmla="*/ 415 w 415"/>
              <a:gd name="T102" fmla="*/ 406 h 40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415" h="406">
                <a:moveTo>
                  <a:pt x="39" y="0"/>
                </a:moveTo>
                <a:lnTo>
                  <a:pt x="32" y="0"/>
                </a:lnTo>
                <a:lnTo>
                  <a:pt x="30" y="0"/>
                </a:lnTo>
                <a:lnTo>
                  <a:pt x="25" y="0"/>
                </a:lnTo>
                <a:lnTo>
                  <a:pt x="25" y="2"/>
                </a:lnTo>
                <a:lnTo>
                  <a:pt x="23" y="2"/>
                </a:lnTo>
                <a:lnTo>
                  <a:pt x="20" y="2"/>
                </a:lnTo>
                <a:lnTo>
                  <a:pt x="18" y="2"/>
                </a:lnTo>
                <a:lnTo>
                  <a:pt x="16" y="4"/>
                </a:lnTo>
                <a:lnTo>
                  <a:pt x="11" y="7"/>
                </a:lnTo>
                <a:lnTo>
                  <a:pt x="6" y="12"/>
                </a:lnTo>
                <a:lnTo>
                  <a:pt x="2" y="16"/>
                </a:lnTo>
                <a:lnTo>
                  <a:pt x="2" y="18"/>
                </a:lnTo>
                <a:lnTo>
                  <a:pt x="2" y="21"/>
                </a:lnTo>
                <a:lnTo>
                  <a:pt x="0" y="23"/>
                </a:lnTo>
                <a:lnTo>
                  <a:pt x="0" y="25"/>
                </a:lnTo>
                <a:lnTo>
                  <a:pt x="0" y="27"/>
                </a:lnTo>
                <a:lnTo>
                  <a:pt x="0" y="375"/>
                </a:lnTo>
                <a:lnTo>
                  <a:pt x="0" y="379"/>
                </a:lnTo>
                <a:lnTo>
                  <a:pt x="0" y="381"/>
                </a:lnTo>
                <a:lnTo>
                  <a:pt x="2" y="383"/>
                </a:lnTo>
                <a:lnTo>
                  <a:pt x="2" y="385"/>
                </a:lnTo>
                <a:lnTo>
                  <a:pt x="2" y="387"/>
                </a:lnTo>
                <a:lnTo>
                  <a:pt x="6" y="391"/>
                </a:lnTo>
                <a:lnTo>
                  <a:pt x="11" y="397"/>
                </a:lnTo>
                <a:lnTo>
                  <a:pt x="16" y="399"/>
                </a:lnTo>
                <a:lnTo>
                  <a:pt x="18" y="401"/>
                </a:lnTo>
                <a:lnTo>
                  <a:pt x="20" y="401"/>
                </a:lnTo>
                <a:lnTo>
                  <a:pt x="23" y="401"/>
                </a:lnTo>
                <a:lnTo>
                  <a:pt x="25" y="401"/>
                </a:lnTo>
                <a:lnTo>
                  <a:pt x="25" y="403"/>
                </a:lnTo>
                <a:lnTo>
                  <a:pt x="30" y="403"/>
                </a:lnTo>
                <a:lnTo>
                  <a:pt x="32" y="405"/>
                </a:lnTo>
                <a:lnTo>
                  <a:pt x="380" y="405"/>
                </a:lnTo>
                <a:lnTo>
                  <a:pt x="382" y="403"/>
                </a:lnTo>
                <a:lnTo>
                  <a:pt x="386" y="403"/>
                </a:lnTo>
                <a:lnTo>
                  <a:pt x="386" y="401"/>
                </a:lnTo>
                <a:lnTo>
                  <a:pt x="388" y="401"/>
                </a:lnTo>
                <a:lnTo>
                  <a:pt x="391" y="401"/>
                </a:lnTo>
                <a:lnTo>
                  <a:pt x="394" y="401"/>
                </a:lnTo>
                <a:lnTo>
                  <a:pt x="396" y="399"/>
                </a:lnTo>
                <a:lnTo>
                  <a:pt x="400" y="397"/>
                </a:lnTo>
                <a:lnTo>
                  <a:pt x="404" y="391"/>
                </a:lnTo>
                <a:lnTo>
                  <a:pt x="410" y="387"/>
                </a:lnTo>
                <a:lnTo>
                  <a:pt x="410" y="385"/>
                </a:lnTo>
                <a:lnTo>
                  <a:pt x="410" y="383"/>
                </a:lnTo>
                <a:lnTo>
                  <a:pt x="412" y="381"/>
                </a:lnTo>
                <a:lnTo>
                  <a:pt x="412" y="379"/>
                </a:lnTo>
                <a:lnTo>
                  <a:pt x="414" y="375"/>
                </a:lnTo>
                <a:lnTo>
                  <a:pt x="414" y="27"/>
                </a:lnTo>
                <a:lnTo>
                  <a:pt x="412" y="25"/>
                </a:lnTo>
                <a:lnTo>
                  <a:pt x="412" y="23"/>
                </a:lnTo>
                <a:lnTo>
                  <a:pt x="410" y="21"/>
                </a:lnTo>
                <a:lnTo>
                  <a:pt x="410" y="18"/>
                </a:lnTo>
                <a:lnTo>
                  <a:pt x="410" y="16"/>
                </a:lnTo>
                <a:lnTo>
                  <a:pt x="404" y="12"/>
                </a:lnTo>
                <a:lnTo>
                  <a:pt x="400" y="7"/>
                </a:lnTo>
                <a:lnTo>
                  <a:pt x="396" y="4"/>
                </a:lnTo>
                <a:lnTo>
                  <a:pt x="394" y="2"/>
                </a:lnTo>
                <a:lnTo>
                  <a:pt x="391" y="2"/>
                </a:lnTo>
                <a:lnTo>
                  <a:pt x="388" y="2"/>
                </a:lnTo>
                <a:lnTo>
                  <a:pt x="386" y="2"/>
                </a:lnTo>
                <a:lnTo>
                  <a:pt x="386" y="0"/>
                </a:lnTo>
                <a:lnTo>
                  <a:pt x="382" y="0"/>
                </a:lnTo>
                <a:lnTo>
                  <a:pt x="380" y="0"/>
                </a:lnTo>
                <a:lnTo>
                  <a:pt x="39" y="0"/>
                </a:lnTo>
              </a:path>
            </a:pathLst>
          </a:custGeom>
          <a:noFill/>
          <a:ln w="25400" cap="rnd">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8" name="Rectangle 6"/>
          <p:cNvSpPr>
            <a:spLocks noChangeArrowheads="1"/>
          </p:cNvSpPr>
          <p:nvPr/>
        </p:nvSpPr>
        <p:spPr bwMode="auto">
          <a:xfrm>
            <a:off x="4392613" y="6146800"/>
            <a:ext cx="787400" cy="3032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Talking</a:t>
            </a:r>
          </a:p>
        </p:txBody>
      </p:sp>
      <p:sp>
        <p:nvSpPr>
          <p:cNvPr id="9" name="Freeform 7"/>
          <p:cNvSpPr>
            <a:spLocks/>
          </p:cNvSpPr>
          <p:nvPr/>
        </p:nvSpPr>
        <p:spPr bwMode="auto">
          <a:xfrm>
            <a:off x="4467225" y="4818063"/>
            <a:ext cx="623888" cy="612775"/>
          </a:xfrm>
          <a:custGeom>
            <a:avLst/>
            <a:gdLst>
              <a:gd name="T0" fmla="*/ 30 w 393"/>
              <a:gd name="T1" fmla="*/ 0 h 386"/>
              <a:gd name="T2" fmla="*/ 24 w 393"/>
              <a:gd name="T3" fmla="*/ 2 h 386"/>
              <a:gd name="T4" fmla="*/ 19 w 393"/>
              <a:gd name="T5" fmla="*/ 2 h 386"/>
              <a:gd name="T6" fmla="*/ 14 w 393"/>
              <a:gd name="T7" fmla="*/ 5 h 386"/>
              <a:gd name="T8" fmla="*/ 10 w 393"/>
              <a:gd name="T9" fmla="*/ 7 h 386"/>
              <a:gd name="T10" fmla="*/ 8 w 393"/>
              <a:gd name="T11" fmla="*/ 12 h 386"/>
              <a:gd name="T12" fmla="*/ 3 w 393"/>
              <a:gd name="T13" fmla="*/ 19 h 386"/>
              <a:gd name="T14" fmla="*/ 0 w 393"/>
              <a:gd name="T15" fmla="*/ 25 h 386"/>
              <a:gd name="T16" fmla="*/ 0 w 393"/>
              <a:gd name="T17" fmla="*/ 362 h 386"/>
              <a:gd name="T18" fmla="*/ 3 w 393"/>
              <a:gd name="T19" fmla="*/ 367 h 386"/>
              <a:gd name="T20" fmla="*/ 8 w 393"/>
              <a:gd name="T21" fmla="*/ 373 h 386"/>
              <a:gd name="T22" fmla="*/ 12 w 393"/>
              <a:gd name="T23" fmla="*/ 375 h 386"/>
              <a:gd name="T24" fmla="*/ 16 w 393"/>
              <a:gd name="T25" fmla="*/ 379 h 386"/>
              <a:gd name="T26" fmla="*/ 22 w 393"/>
              <a:gd name="T27" fmla="*/ 381 h 386"/>
              <a:gd name="T28" fmla="*/ 26 w 393"/>
              <a:gd name="T29" fmla="*/ 383 h 386"/>
              <a:gd name="T30" fmla="*/ 30 w 393"/>
              <a:gd name="T31" fmla="*/ 385 h 386"/>
              <a:gd name="T32" fmla="*/ 360 w 393"/>
              <a:gd name="T33" fmla="*/ 383 h 386"/>
              <a:gd name="T34" fmla="*/ 367 w 393"/>
              <a:gd name="T35" fmla="*/ 381 h 386"/>
              <a:gd name="T36" fmla="*/ 371 w 393"/>
              <a:gd name="T37" fmla="*/ 381 h 386"/>
              <a:gd name="T38" fmla="*/ 376 w 393"/>
              <a:gd name="T39" fmla="*/ 379 h 386"/>
              <a:gd name="T40" fmla="*/ 381 w 393"/>
              <a:gd name="T41" fmla="*/ 375 h 386"/>
              <a:gd name="T42" fmla="*/ 383 w 393"/>
              <a:gd name="T43" fmla="*/ 371 h 386"/>
              <a:gd name="T44" fmla="*/ 388 w 393"/>
              <a:gd name="T45" fmla="*/ 365 h 386"/>
              <a:gd name="T46" fmla="*/ 390 w 393"/>
              <a:gd name="T47" fmla="*/ 357 h 386"/>
              <a:gd name="T48" fmla="*/ 392 w 393"/>
              <a:gd name="T49" fmla="*/ 25 h 386"/>
              <a:gd name="T50" fmla="*/ 390 w 393"/>
              <a:gd name="T51" fmla="*/ 21 h 386"/>
              <a:gd name="T52" fmla="*/ 388 w 393"/>
              <a:gd name="T53" fmla="*/ 16 h 386"/>
              <a:gd name="T54" fmla="*/ 383 w 393"/>
              <a:gd name="T55" fmla="*/ 10 h 386"/>
              <a:gd name="T56" fmla="*/ 378 w 393"/>
              <a:gd name="T57" fmla="*/ 7 h 386"/>
              <a:gd name="T58" fmla="*/ 374 w 393"/>
              <a:gd name="T59" fmla="*/ 5 h 386"/>
              <a:gd name="T60" fmla="*/ 369 w 393"/>
              <a:gd name="T61" fmla="*/ 2 h 386"/>
              <a:gd name="T62" fmla="*/ 365 w 393"/>
              <a:gd name="T63" fmla="*/ 0 h 386"/>
              <a:gd name="T64" fmla="*/ 38 w 393"/>
              <a:gd name="T65" fmla="*/ 0 h 38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93"/>
              <a:gd name="T100" fmla="*/ 0 h 386"/>
              <a:gd name="T101" fmla="*/ 393 w 393"/>
              <a:gd name="T102" fmla="*/ 386 h 38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93" h="386">
                <a:moveTo>
                  <a:pt x="38" y="0"/>
                </a:moveTo>
                <a:lnTo>
                  <a:pt x="30" y="0"/>
                </a:lnTo>
                <a:lnTo>
                  <a:pt x="26" y="0"/>
                </a:lnTo>
                <a:lnTo>
                  <a:pt x="24" y="2"/>
                </a:lnTo>
                <a:lnTo>
                  <a:pt x="22" y="2"/>
                </a:lnTo>
                <a:lnTo>
                  <a:pt x="19" y="2"/>
                </a:lnTo>
                <a:lnTo>
                  <a:pt x="16" y="5"/>
                </a:lnTo>
                <a:lnTo>
                  <a:pt x="14" y="5"/>
                </a:lnTo>
                <a:lnTo>
                  <a:pt x="12" y="7"/>
                </a:lnTo>
                <a:lnTo>
                  <a:pt x="10" y="7"/>
                </a:lnTo>
                <a:lnTo>
                  <a:pt x="8" y="10"/>
                </a:lnTo>
                <a:lnTo>
                  <a:pt x="8" y="12"/>
                </a:lnTo>
                <a:lnTo>
                  <a:pt x="3" y="16"/>
                </a:lnTo>
                <a:lnTo>
                  <a:pt x="3" y="19"/>
                </a:lnTo>
                <a:lnTo>
                  <a:pt x="0" y="21"/>
                </a:lnTo>
                <a:lnTo>
                  <a:pt x="0" y="25"/>
                </a:lnTo>
                <a:lnTo>
                  <a:pt x="0" y="357"/>
                </a:lnTo>
                <a:lnTo>
                  <a:pt x="0" y="362"/>
                </a:lnTo>
                <a:lnTo>
                  <a:pt x="3" y="365"/>
                </a:lnTo>
                <a:lnTo>
                  <a:pt x="3" y="367"/>
                </a:lnTo>
                <a:lnTo>
                  <a:pt x="8" y="371"/>
                </a:lnTo>
                <a:lnTo>
                  <a:pt x="8" y="373"/>
                </a:lnTo>
                <a:lnTo>
                  <a:pt x="10" y="375"/>
                </a:lnTo>
                <a:lnTo>
                  <a:pt x="12" y="375"/>
                </a:lnTo>
                <a:lnTo>
                  <a:pt x="14" y="379"/>
                </a:lnTo>
                <a:lnTo>
                  <a:pt x="16" y="379"/>
                </a:lnTo>
                <a:lnTo>
                  <a:pt x="19" y="381"/>
                </a:lnTo>
                <a:lnTo>
                  <a:pt x="22" y="381"/>
                </a:lnTo>
                <a:lnTo>
                  <a:pt x="24" y="381"/>
                </a:lnTo>
                <a:lnTo>
                  <a:pt x="26" y="383"/>
                </a:lnTo>
                <a:lnTo>
                  <a:pt x="30" y="383"/>
                </a:lnTo>
                <a:lnTo>
                  <a:pt x="30" y="385"/>
                </a:lnTo>
                <a:lnTo>
                  <a:pt x="360" y="385"/>
                </a:lnTo>
                <a:lnTo>
                  <a:pt x="360" y="383"/>
                </a:lnTo>
                <a:lnTo>
                  <a:pt x="365" y="383"/>
                </a:lnTo>
                <a:lnTo>
                  <a:pt x="367" y="381"/>
                </a:lnTo>
                <a:lnTo>
                  <a:pt x="369" y="381"/>
                </a:lnTo>
                <a:lnTo>
                  <a:pt x="371" y="381"/>
                </a:lnTo>
                <a:lnTo>
                  <a:pt x="374" y="379"/>
                </a:lnTo>
                <a:lnTo>
                  <a:pt x="376" y="379"/>
                </a:lnTo>
                <a:lnTo>
                  <a:pt x="378" y="375"/>
                </a:lnTo>
                <a:lnTo>
                  <a:pt x="381" y="375"/>
                </a:lnTo>
                <a:lnTo>
                  <a:pt x="383" y="373"/>
                </a:lnTo>
                <a:lnTo>
                  <a:pt x="383" y="371"/>
                </a:lnTo>
                <a:lnTo>
                  <a:pt x="388" y="367"/>
                </a:lnTo>
                <a:lnTo>
                  <a:pt x="388" y="365"/>
                </a:lnTo>
                <a:lnTo>
                  <a:pt x="390" y="362"/>
                </a:lnTo>
                <a:lnTo>
                  <a:pt x="390" y="357"/>
                </a:lnTo>
                <a:lnTo>
                  <a:pt x="392" y="357"/>
                </a:lnTo>
                <a:lnTo>
                  <a:pt x="392" y="25"/>
                </a:lnTo>
                <a:lnTo>
                  <a:pt x="390" y="25"/>
                </a:lnTo>
                <a:lnTo>
                  <a:pt x="390" y="21"/>
                </a:lnTo>
                <a:lnTo>
                  <a:pt x="388" y="19"/>
                </a:lnTo>
                <a:lnTo>
                  <a:pt x="388" y="16"/>
                </a:lnTo>
                <a:lnTo>
                  <a:pt x="383" y="12"/>
                </a:lnTo>
                <a:lnTo>
                  <a:pt x="383" y="10"/>
                </a:lnTo>
                <a:lnTo>
                  <a:pt x="381" y="7"/>
                </a:lnTo>
                <a:lnTo>
                  <a:pt x="378" y="7"/>
                </a:lnTo>
                <a:lnTo>
                  <a:pt x="376" y="5"/>
                </a:lnTo>
                <a:lnTo>
                  <a:pt x="374" y="5"/>
                </a:lnTo>
                <a:lnTo>
                  <a:pt x="371" y="2"/>
                </a:lnTo>
                <a:lnTo>
                  <a:pt x="369" y="2"/>
                </a:lnTo>
                <a:lnTo>
                  <a:pt x="367" y="2"/>
                </a:lnTo>
                <a:lnTo>
                  <a:pt x="365" y="0"/>
                </a:lnTo>
                <a:lnTo>
                  <a:pt x="360" y="0"/>
                </a:lnTo>
                <a:lnTo>
                  <a:pt x="38" y="0"/>
                </a:lnTo>
              </a:path>
            </a:pathLst>
          </a:custGeom>
          <a:noFill/>
          <a:ln w="25400" cap="rnd">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10" name="Rectangle 8"/>
          <p:cNvSpPr>
            <a:spLocks noChangeArrowheads="1"/>
          </p:cNvSpPr>
          <p:nvPr/>
        </p:nvSpPr>
        <p:spPr bwMode="auto">
          <a:xfrm>
            <a:off x="4406900" y="5011738"/>
            <a:ext cx="758825" cy="3032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dirty="0">
                <a:solidFill>
                  <a:srgbClr val="000000"/>
                </a:solidFill>
                <a:latin typeface="Arial" charset="0"/>
              </a:rPr>
              <a:t>Pinned</a:t>
            </a:r>
          </a:p>
        </p:txBody>
      </p:sp>
      <p:sp>
        <p:nvSpPr>
          <p:cNvPr id="11" name="AutoShape 9"/>
          <p:cNvSpPr>
            <a:spLocks noChangeArrowheads="1"/>
          </p:cNvSpPr>
          <p:nvPr/>
        </p:nvSpPr>
        <p:spPr bwMode="auto">
          <a:xfrm>
            <a:off x="5888038" y="5384800"/>
            <a:ext cx="862012" cy="620713"/>
          </a:xfrm>
          <a:prstGeom prst="roundRect">
            <a:avLst>
              <a:gd name="adj" fmla="val 16403"/>
            </a:avLst>
          </a:prstGeom>
          <a:noFill/>
          <a:ln w="25400">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12" name="Line 10"/>
          <p:cNvSpPr>
            <a:spLocks noChangeShapeType="1"/>
          </p:cNvSpPr>
          <p:nvPr/>
        </p:nvSpPr>
        <p:spPr bwMode="auto">
          <a:xfrm>
            <a:off x="5888038" y="5649913"/>
            <a:ext cx="866775" cy="0"/>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13" name="Rectangle 11"/>
          <p:cNvSpPr>
            <a:spLocks noChangeArrowheads="1"/>
          </p:cNvSpPr>
          <p:nvPr/>
        </p:nvSpPr>
        <p:spPr bwMode="auto">
          <a:xfrm>
            <a:off x="5905500" y="5614988"/>
            <a:ext cx="879475" cy="3032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do/ play </a:t>
            </a:r>
          </a:p>
        </p:txBody>
      </p:sp>
      <p:sp>
        <p:nvSpPr>
          <p:cNvPr id="14" name="Rectangle 12"/>
          <p:cNvSpPr>
            <a:spLocks noChangeArrowheads="1"/>
          </p:cNvSpPr>
          <p:nvPr/>
        </p:nvSpPr>
        <p:spPr bwMode="auto">
          <a:xfrm>
            <a:off x="5849938" y="5775325"/>
            <a:ext cx="990600" cy="3032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busy tone</a:t>
            </a:r>
          </a:p>
        </p:txBody>
      </p:sp>
      <p:sp>
        <p:nvSpPr>
          <p:cNvPr id="15" name="Rectangle 13"/>
          <p:cNvSpPr>
            <a:spLocks noChangeArrowheads="1"/>
          </p:cNvSpPr>
          <p:nvPr/>
        </p:nvSpPr>
        <p:spPr bwMode="auto">
          <a:xfrm>
            <a:off x="5997575" y="5400675"/>
            <a:ext cx="611188" cy="3032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Busy</a:t>
            </a:r>
          </a:p>
        </p:txBody>
      </p:sp>
      <p:sp>
        <p:nvSpPr>
          <p:cNvPr id="16" name="Freeform 14"/>
          <p:cNvSpPr>
            <a:spLocks/>
          </p:cNvSpPr>
          <p:nvPr/>
        </p:nvSpPr>
        <p:spPr bwMode="auto">
          <a:xfrm>
            <a:off x="7816850" y="4762500"/>
            <a:ext cx="985838" cy="652463"/>
          </a:xfrm>
          <a:custGeom>
            <a:avLst/>
            <a:gdLst>
              <a:gd name="T0" fmla="*/ 49 w 621"/>
              <a:gd name="T1" fmla="*/ 0 h 411"/>
              <a:gd name="T2" fmla="*/ 40 w 621"/>
              <a:gd name="T3" fmla="*/ 0 h 411"/>
              <a:gd name="T4" fmla="*/ 36 w 621"/>
              <a:gd name="T5" fmla="*/ 2 h 411"/>
              <a:gd name="T6" fmla="*/ 28 w 621"/>
              <a:gd name="T7" fmla="*/ 4 h 411"/>
              <a:gd name="T8" fmla="*/ 24 w 621"/>
              <a:gd name="T9" fmla="*/ 4 h 411"/>
              <a:gd name="T10" fmla="*/ 16 w 621"/>
              <a:gd name="T11" fmla="*/ 10 h 411"/>
              <a:gd name="T12" fmla="*/ 12 w 621"/>
              <a:gd name="T13" fmla="*/ 14 h 411"/>
              <a:gd name="T14" fmla="*/ 2 w 621"/>
              <a:gd name="T15" fmla="*/ 20 h 411"/>
              <a:gd name="T16" fmla="*/ 0 w 621"/>
              <a:gd name="T17" fmla="*/ 27 h 411"/>
              <a:gd name="T18" fmla="*/ 0 w 621"/>
              <a:gd name="T19" fmla="*/ 386 h 411"/>
              <a:gd name="T20" fmla="*/ 5 w 621"/>
              <a:gd name="T21" fmla="*/ 390 h 411"/>
              <a:gd name="T22" fmla="*/ 12 w 621"/>
              <a:gd name="T23" fmla="*/ 396 h 411"/>
              <a:gd name="T24" fmla="*/ 18 w 621"/>
              <a:gd name="T25" fmla="*/ 399 h 411"/>
              <a:gd name="T26" fmla="*/ 26 w 621"/>
              <a:gd name="T27" fmla="*/ 404 h 411"/>
              <a:gd name="T28" fmla="*/ 32 w 621"/>
              <a:gd name="T29" fmla="*/ 404 h 411"/>
              <a:gd name="T30" fmla="*/ 38 w 621"/>
              <a:gd name="T31" fmla="*/ 406 h 411"/>
              <a:gd name="T32" fmla="*/ 46 w 621"/>
              <a:gd name="T33" fmla="*/ 408 h 411"/>
              <a:gd name="T34" fmla="*/ 568 w 621"/>
              <a:gd name="T35" fmla="*/ 410 h 411"/>
              <a:gd name="T36" fmla="*/ 578 w 621"/>
              <a:gd name="T37" fmla="*/ 408 h 411"/>
              <a:gd name="T38" fmla="*/ 582 w 621"/>
              <a:gd name="T39" fmla="*/ 406 h 411"/>
              <a:gd name="T40" fmla="*/ 590 w 621"/>
              <a:gd name="T41" fmla="*/ 404 h 411"/>
              <a:gd name="T42" fmla="*/ 594 w 621"/>
              <a:gd name="T43" fmla="*/ 404 h 411"/>
              <a:gd name="T44" fmla="*/ 601 w 621"/>
              <a:gd name="T45" fmla="*/ 399 h 411"/>
              <a:gd name="T46" fmla="*/ 606 w 621"/>
              <a:gd name="T47" fmla="*/ 394 h 411"/>
              <a:gd name="T48" fmla="*/ 615 w 621"/>
              <a:gd name="T49" fmla="*/ 388 h 411"/>
              <a:gd name="T50" fmla="*/ 617 w 621"/>
              <a:gd name="T51" fmla="*/ 380 h 411"/>
              <a:gd name="T52" fmla="*/ 620 w 621"/>
              <a:gd name="T53" fmla="*/ 27 h 411"/>
              <a:gd name="T54" fmla="*/ 617 w 621"/>
              <a:gd name="T55" fmla="*/ 22 h 411"/>
              <a:gd name="T56" fmla="*/ 612 w 621"/>
              <a:gd name="T57" fmla="*/ 18 h 411"/>
              <a:gd name="T58" fmla="*/ 606 w 621"/>
              <a:gd name="T59" fmla="*/ 12 h 411"/>
              <a:gd name="T60" fmla="*/ 598 w 621"/>
              <a:gd name="T61" fmla="*/ 10 h 411"/>
              <a:gd name="T62" fmla="*/ 592 w 621"/>
              <a:gd name="T63" fmla="*/ 4 h 411"/>
              <a:gd name="T64" fmla="*/ 584 w 621"/>
              <a:gd name="T65" fmla="*/ 4 h 411"/>
              <a:gd name="T66" fmla="*/ 580 w 621"/>
              <a:gd name="T67" fmla="*/ 2 h 411"/>
              <a:gd name="T68" fmla="*/ 571 w 621"/>
              <a:gd name="T69" fmla="*/ 0 h 411"/>
              <a:gd name="T70" fmla="*/ 60 w 621"/>
              <a:gd name="T71" fmla="*/ 0 h 41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621"/>
              <a:gd name="T109" fmla="*/ 0 h 411"/>
              <a:gd name="T110" fmla="*/ 621 w 621"/>
              <a:gd name="T111" fmla="*/ 411 h 411"/>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621" h="411">
                <a:moveTo>
                  <a:pt x="60" y="0"/>
                </a:moveTo>
                <a:lnTo>
                  <a:pt x="49" y="0"/>
                </a:lnTo>
                <a:lnTo>
                  <a:pt x="46" y="0"/>
                </a:lnTo>
                <a:lnTo>
                  <a:pt x="40" y="0"/>
                </a:lnTo>
                <a:lnTo>
                  <a:pt x="38" y="2"/>
                </a:lnTo>
                <a:lnTo>
                  <a:pt x="36" y="2"/>
                </a:lnTo>
                <a:lnTo>
                  <a:pt x="32" y="4"/>
                </a:lnTo>
                <a:lnTo>
                  <a:pt x="28" y="4"/>
                </a:lnTo>
                <a:lnTo>
                  <a:pt x="26" y="4"/>
                </a:lnTo>
                <a:lnTo>
                  <a:pt x="24" y="4"/>
                </a:lnTo>
                <a:lnTo>
                  <a:pt x="18" y="10"/>
                </a:lnTo>
                <a:lnTo>
                  <a:pt x="16" y="10"/>
                </a:lnTo>
                <a:lnTo>
                  <a:pt x="12" y="12"/>
                </a:lnTo>
                <a:lnTo>
                  <a:pt x="12" y="14"/>
                </a:lnTo>
                <a:lnTo>
                  <a:pt x="5" y="18"/>
                </a:lnTo>
                <a:lnTo>
                  <a:pt x="2" y="20"/>
                </a:lnTo>
                <a:lnTo>
                  <a:pt x="0" y="22"/>
                </a:lnTo>
                <a:lnTo>
                  <a:pt x="0" y="27"/>
                </a:lnTo>
                <a:lnTo>
                  <a:pt x="0" y="380"/>
                </a:lnTo>
                <a:lnTo>
                  <a:pt x="0" y="386"/>
                </a:lnTo>
                <a:lnTo>
                  <a:pt x="2" y="388"/>
                </a:lnTo>
                <a:lnTo>
                  <a:pt x="5" y="390"/>
                </a:lnTo>
                <a:lnTo>
                  <a:pt x="12" y="394"/>
                </a:lnTo>
                <a:lnTo>
                  <a:pt x="12" y="396"/>
                </a:lnTo>
                <a:lnTo>
                  <a:pt x="16" y="399"/>
                </a:lnTo>
                <a:lnTo>
                  <a:pt x="18" y="399"/>
                </a:lnTo>
                <a:lnTo>
                  <a:pt x="24" y="404"/>
                </a:lnTo>
                <a:lnTo>
                  <a:pt x="26" y="404"/>
                </a:lnTo>
                <a:lnTo>
                  <a:pt x="28" y="404"/>
                </a:lnTo>
                <a:lnTo>
                  <a:pt x="32" y="404"/>
                </a:lnTo>
                <a:lnTo>
                  <a:pt x="36" y="406"/>
                </a:lnTo>
                <a:lnTo>
                  <a:pt x="38" y="406"/>
                </a:lnTo>
                <a:lnTo>
                  <a:pt x="40" y="408"/>
                </a:lnTo>
                <a:lnTo>
                  <a:pt x="46" y="408"/>
                </a:lnTo>
                <a:lnTo>
                  <a:pt x="49" y="410"/>
                </a:lnTo>
                <a:lnTo>
                  <a:pt x="568" y="410"/>
                </a:lnTo>
                <a:lnTo>
                  <a:pt x="571" y="408"/>
                </a:lnTo>
                <a:lnTo>
                  <a:pt x="578" y="408"/>
                </a:lnTo>
                <a:lnTo>
                  <a:pt x="580" y="406"/>
                </a:lnTo>
                <a:lnTo>
                  <a:pt x="582" y="406"/>
                </a:lnTo>
                <a:lnTo>
                  <a:pt x="584" y="404"/>
                </a:lnTo>
                <a:lnTo>
                  <a:pt x="590" y="404"/>
                </a:lnTo>
                <a:lnTo>
                  <a:pt x="592" y="404"/>
                </a:lnTo>
                <a:lnTo>
                  <a:pt x="594" y="404"/>
                </a:lnTo>
                <a:lnTo>
                  <a:pt x="598" y="399"/>
                </a:lnTo>
                <a:lnTo>
                  <a:pt x="601" y="399"/>
                </a:lnTo>
                <a:lnTo>
                  <a:pt x="606" y="396"/>
                </a:lnTo>
                <a:lnTo>
                  <a:pt x="606" y="394"/>
                </a:lnTo>
                <a:lnTo>
                  <a:pt x="612" y="390"/>
                </a:lnTo>
                <a:lnTo>
                  <a:pt x="615" y="388"/>
                </a:lnTo>
                <a:lnTo>
                  <a:pt x="617" y="386"/>
                </a:lnTo>
                <a:lnTo>
                  <a:pt x="617" y="380"/>
                </a:lnTo>
                <a:lnTo>
                  <a:pt x="620" y="380"/>
                </a:lnTo>
                <a:lnTo>
                  <a:pt x="620" y="27"/>
                </a:lnTo>
                <a:lnTo>
                  <a:pt x="617" y="27"/>
                </a:lnTo>
                <a:lnTo>
                  <a:pt x="617" y="22"/>
                </a:lnTo>
                <a:lnTo>
                  <a:pt x="615" y="20"/>
                </a:lnTo>
                <a:lnTo>
                  <a:pt x="612" y="18"/>
                </a:lnTo>
                <a:lnTo>
                  <a:pt x="606" y="14"/>
                </a:lnTo>
                <a:lnTo>
                  <a:pt x="606" y="12"/>
                </a:lnTo>
                <a:lnTo>
                  <a:pt x="601" y="10"/>
                </a:lnTo>
                <a:lnTo>
                  <a:pt x="598" y="10"/>
                </a:lnTo>
                <a:lnTo>
                  <a:pt x="594" y="4"/>
                </a:lnTo>
                <a:lnTo>
                  <a:pt x="592" y="4"/>
                </a:lnTo>
                <a:lnTo>
                  <a:pt x="590" y="4"/>
                </a:lnTo>
                <a:lnTo>
                  <a:pt x="584" y="4"/>
                </a:lnTo>
                <a:lnTo>
                  <a:pt x="582" y="2"/>
                </a:lnTo>
                <a:lnTo>
                  <a:pt x="580" y="2"/>
                </a:lnTo>
                <a:lnTo>
                  <a:pt x="578" y="0"/>
                </a:lnTo>
                <a:lnTo>
                  <a:pt x="571" y="0"/>
                </a:lnTo>
                <a:lnTo>
                  <a:pt x="568" y="0"/>
                </a:lnTo>
                <a:lnTo>
                  <a:pt x="60" y="0"/>
                </a:lnTo>
              </a:path>
            </a:pathLst>
          </a:custGeom>
          <a:noFill/>
          <a:ln w="25400" cap="rnd">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17" name="Rectangle 15"/>
          <p:cNvSpPr>
            <a:spLocks noChangeArrowheads="1"/>
          </p:cNvSpPr>
          <p:nvPr/>
        </p:nvSpPr>
        <p:spPr bwMode="auto">
          <a:xfrm>
            <a:off x="7762875" y="4953000"/>
            <a:ext cx="1119188" cy="3032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Connecting</a:t>
            </a:r>
          </a:p>
        </p:txBody>
      </p:sp>
      <p:sp>
        <p:nvSpPr>
          <p:cNvPr id="18" name="Line 16"/>
          <p:cNvSpPr>
            <a:spLocks noChangeShapeType="1"/>
          </p:cNvSpPr>
          <p:nvPr/>
        </p:nvSpPr>
        <p:spPr bwMode="auto">
          <a:xfrm flipH="1">
            <a:off x="4597400" y="5446713"/>
            <a:ext cx="28575" cy="388937"/>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19" name="Freeform 17"/>
          <p:cNvSpPr>
            <a:spLocks/>
          </p:cNvSpPr>
          <p:nvPr/>
        </p:nvSpPr>
        <p:spPr bwMode="auto">
          <a:xfrm>
            <a:off x="4554538" y="5843588"/>
            <a:ext cx="122237" cy="115887"/>
          </a:xfrm>
          <a:custGeom>
            <a:avLst/>
            <a:gdLst>
              <a:gd name="T0" fmla="*/ 35 w 77"/>
              <a:gd name="T1" fmla="*/ 72 h 73"/>
              <a:gd name="T2" fmla="*/ 0 w 77"/>
              <a:gd name="T3" fmla="*/ 0 h 73"/>
              <a:gd name="T4" fmla="*/ 76 w 77"/>
              <a:gd name="T5" fmla="*/ 0 h 73"/>
              <a:gd name="T6" fmla="*/ 35 w 77"/>
              <a:gd name="T7" fmla="*/ 72 h 73"/>
              <a:gd name="T8" fmla="*/ 0 60000 65536"/>
              <a:gd name="T9" fmla="*/ 0 60000 65536"/>
              <a:gd name="T10" fmla="*/ 0 60000 65536"/>
              <a:gd name="T11" fmla="*/ 0 60000 65536"/>
              <a:gd name="T12" fmla="*/ 0 w 77"/>
              <a:gd name="T13" fmla="*/ 0 h 73"/>
              <a:gd name="T14" fmla="*/ 77 w 77"/>
              <a:gd name="T15" fmla="*/ 73 h 73"/>
            </a:gdLst>
            <a:ahLst/>
            <a:cxnLst>
              <a:cxn ang="T8">
                <a:pos x="T0" y="T1"/>
              </a:cxn>
              <a:cxn ang="T9">
                <a:pos x="T2" y="T3"/>
              </a:cxn>
              <a:cxn ang="T10">
                <a:pos x="T4" y="T5"/>
              </a:cxn>
              <a:cxn ang="T11">
                <a:pos x="T6" y="T7"/>
              </a:cxn>
            </a:cxnLst>
            <a:rect l="T12" t="T13" r="T14" b="T15"/>
            <a:pathLst>
              <a:path w="77" h="73">
                <a:moveTo>
                  <a:pt x="35" y="72"/>
                </a:moveTo>
                <a:lnTo>
                  <a:pt x="0" y="0"/>
                </a:lnTo>
                <a:lnTo>
                  <a:pt x="76" y="0"/>
                </a:lnTo>
                <a:lnTo>
                  <a:pt x="35" y="72"/>
                </a:lnTo>
              </a:path>
            </a:pathLst>
          </a:custGeom>
          <a:noFill/>
          <a:ln w="25400" cap="rnd">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20" name="Line 18"/>
          <p:cNvSpPr>
            <a:spLocks noChangeShapeType="1"/>
          </p:cNvSpPr>
          <p:nvPr/>
        </p:nvSpPr>
        <p:spPr bwMode="auto">
          <a:xfrm flipV="1">
            <a:off x="4776788" y="5524500"/>
            <a:ext cx="0" cy="446088"/>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21" name="Freeform 19"/>
          <p:cNvSpPr>
            <a:spLocks/>
          </p:cNvSpPr>
          <p:nvPr/>
        </p:nvSpPr>
        <p:spPr bwMode="auto">
          <a:xfrm>
            <a:off x="4718050" y="5429250"/>
            <a:ext cx="119063" cy="119063"/>
          </a:xfrm>
          <a:custGeom>
            <a:avLst/>
            <a:gdLst>
              <a:gd name="T0" fmla="*/ 38 w 75"/>
              <a:gd name="T1" fmla="*/ 0 h 75"/>
              <a:gd name="T2" fmla="*/ 74 w 75"/>
              <a:gd name="T3" fmla="*/ 74 h 75"/>
              <a:gd name="T4" fmla="*/ 0 w 75"/>
              <a:gd name="T5" fmla="*/ 74 h 75"/>
              <a:gd name="T6" fmla="*/ 38 w 75"/>
              <a:gd name="T7" fmla="*/ 0 h 75"/>
              <a:gd name="T8" fmla="*/ 0 60000 65536"/>
              <a:gd name="T9" fmla="*/ 0 60000 65536"/>
              <a:gd name="T10" fmla="*/ 0 60000 65536"/>
              <a:gd name="T11" fmla="*/ 0 60000 65536"/>
              <a:gd name="T12" fmla="*/ 0 w 75"/>
              <a:gd name="T13" fmla="*/ 0 h 75"/>
              <a:gd name="T14" fmla="*/ 75 w 75"/>
              <a:gd name="T15" fmla="*/ 75 h 75"/>
            </a:gdLst>
            <a:ahLst/>
            <a:cxnLst>
              <a:cxn ang="T8">
                <a:pos x="T0" y="T1"/>
              </a:cxn>
              <a:cxn ang="T9">
                <a:pos x="T2" y="T3"/>
              </a:cxn>
              <a:cxn ang="T10">
                <a:pos x="T4" y="T5"/>
              </a:cxn>
              <a:cxn ang="T11">
                <a:pos x="T6" y="T7"/>
              </a:cxn>
            </a:cxnLst>
            <a:rect l="T12" t="T13" r="T14" b="T15"/>
            <a:pathLst>
              <a:path w="75" h="75">
                <a:moveTo>
                  <a:pt x="38" y="0"/>
                </a:moveTo>
                <a:lnTo>
                  <a:pt x="74" y="74"/>
                </a:lnTo>
                <a:lnTo>
                  <a:pt x="0" y="74"/>
                </a:lnTo>
                <a:lnTo>
                  <a:pt x="38" y="0"/>
                </a:lnTo>
              </a:path>
            </a:pathLst>
          </a:custGeom>
          <a:noFill/>
          <a:ln w="25400" cap="rnd">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22" name="Line 20"/>
          <p:cNvSpPr>
            <a:spLocks noChangeShapeType="1"/>
          </p:cNvSpPr>
          <p:nvPr/>
        </p:nvSpPr>
        <p:spPr bwMode="auto">
          <a:xfrm flipH="1">
            <a:off x="6858000" y="5262563"/>
            <a:ext cx="971550" cy="233362"/>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23" name="Freeform 21"/>
          <p:cNvSpPr>
            <a:spLocks/>
          </p:cNvSpPr>
          <p:nvPr/>
        </p:nvSpPr>
        <p:spPr bwMode="auto">
          <a:xfrm>
            <a:off x="6767513" y="5448300"/>
            <a:ext cx="133350" cy="107950"/>
          </a:xfrm>
          <a:custGeom>
            <a:avLst/>
            <a:gdLst>
              <a:gd name="T0" fmla="*/ 0 w 84"/>
              <a:gd name="T1" fmla="*/ 53 h 68"/>
              <a:gd name="T2" fmla="*/ 63 w 84"/>
              <a:gd name="T3" fmla="*/ 0 h 68"/>
              <a:gd name="T4" fmla="*/ 83 w 84"/>
              <a:gd name="T5" fmla="*/ 67 h 68"/>
              <a:gd name="T6" fmla="*/ 0 w 84"/>
              <a:gd name="T7" fmla="*/ 53 h 68"/>
              <a:gd name="T8" fmla="*/ 0 60000 65536"/>
              <a:gd name="T9" fmla="*/ 0 60000 65536"/>
              <a:gd name="T10" fmla="*/ 0 60000 65536"/>
              <a:gd name="T11" fmla="*/ 0 60000 65536"/>
              <a:gd name="T12" fmla="*/ 0 w 84"/>
              <a:gd name="T13" fmla="*/ 0 h 68"/>
              <a:gd name="T14" fmla="*/ 84 w 84"/>
              <a:gd name="T15" fmla="*/ 68 h 68"/>
            </a:gdLst>
            <a:ahLst/>
            <a:cxnLst>
              <a:cxn ang="T8">
                <a:pos x="T0" y="T1"/>
              </a:cxn>
              <a:cxn ang="T9">
                <a:pos x="T2" y="T3"/>
              </a:cxn>
              <a:cxn ang="T10">
                <a:pos x="T4" y="T5"/>
              </a:cxn>
              <a:cxn ang="T11">
                <a:pos x="T6" y="T7"/>
              </a:cxn>
            </a:cxnLst>
            <a:rect l="T12" t="T13" r="T14" b="T15"/>
            <a:pathLst>
              <a:path w="84" h="68">
                <a:moveTo>
                  <a:pt x="0" y="53"/>
                </a:moveTo>
                <a:lnTo>
                  <a:pt x="63" y="0"/>
                </a:lnTo>
                <a:lnTo>
                  <a:pt x="83" y="67"/>
                </a:lnTo>
                <a:lnTo>
                  <a:pt x="0" y="53"/>
                </a:lnTo>
              </a:path>
            </a:pathLst>
          </a:custGeom>
          <a:noFill/>
          <a:ln w="25400" cap="rnd">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24" name="Rectangle 22"/>
          <p:cNvSpPr>
            <a:spLocks noChangeArrowheads="1"/>
          </p:cNvSpPr>
          <p:nvPr/>
        </p:nvSpPr>
        <p:spPr bwMode="auto">
          <a:xfrm>
            <a:off x="7913688" y="5930900"/>
            <a:ext cx="823912" cy="3032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Ringing</a:t>
            </a:r>
          </a:p>
        </p:txBody>
      </p:sp>
      <p:sp>
        <p:nvSpPr>
          <p:cNvPr id="25" name="Line 23"/>
          <p:cNvSpPr>
            <a:spLocks noChangeShapeType="1"/>
          </p:cNvSpPr>
          <p:nvPr/>
        </p:nvSpPr>
        <p:spPr bwMode="auto">
          <a:xfrm>
            <a:off x="8308975" y="5426075"/>
            <a:ext cx="3175" cy="312738"/>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26" name="Freeform 24"/>
          <p:cNvSpPr>
            <a:spLocks/>
          </p:cNvSpPr>
          <p:nvPr/>
        </p:nvSpPr>
        <p:spPr bwMode="auto">
          <a:xfrm>
            <a:off x="8253413" y="5748338"/>
            <a:ext cx="119062" cy="114300"/>
          </a:xfrm>
          <a:custGeom>
            <a:avLst/>
            <a:gdLst>
              <a:gd name="T0" fmla="*/ 37 w 75"/>
              <a:gd name="T1" fmla="*/ 71 h 72"/>
              <a:gd name="T2" fmla="*/ 0 w 75"/>
              <a:gd name="T3" fmla="*/ 0 h 72"/>
              <a:gd name="T4" fmla="*/ 74 w 75"/>
              <a:gd name="T5" fmla="*/ 0 h 72"/>
              <a:gd name="T6" fmla="*/ 37 w 75"/>
              <a:gd name="T7" fmla="*/ 71 h 72"/>
              <a:gd name="T8" fmla="*/ 0 60000 65536"/>
              <a:gd name="T9" fmla="*/ 0 60000 65536"/>
              <a:gd name="T10" fmla="*/ 0 60000 65536"/>
              <a:gd name="T11" fmla="*/ 0 60000 65536"/>
              <a:gd name="T12" fmla="*/ 0 w 75"/>
              <a:gd name="T13" fmla="*/ 0 h 72"/>
              <a:gd name="T14" fmla="*/ 75 w 75"/>
              <a:gd name="T15" fmla="*/ 72 h 72"/>
            </a:gdLst>
            <a:ahLst/>
            <a:cxnLst>
              <a:cxn ang="T8">
                <a:pos x="T0" y="T1"/>
              </a:cxn>
              <a:cxn ang="T9">
                <a:pos x="T2" y="T3"/>
              </a:cxn>
              <a:cxn ang="T10">
                <a:pos x="T4" y="T5"/>
              </a:cxn>
              <a:cxn ang="T11">
                <a:pos x="T6" y="T7"/>
              </a:cxn>
            </a:cxnLst>
            <a:rect l="T12" t="T13" r="T14" b="T15"/>
            <a:pathLst>
              <a:path w="75" h="72">
                <a:moveTo>
                  <a:pt x="37" y="71"/>
                </a:moveTo>
                <a:lnTo>
                  <a:pt x="0" y="0"/>
                </a:lnTo>
                <a:lnTo>
                  <a:pt x="74" y="0"/>
                </a:lnTo>
                <a:lnTo>
                  <a:pt x="37" y="71"/>
                </a:lnTo>
              </a:path>
            </a:pathLst>
          </a:custGeom>
          <a:noFill/>
          <a:ln w="25400" cap="rnd">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27" name="Line 25"/>
          <p:cNvSpPr>
            <a:spLocks noChangeShapeType="1"/>
          </p:cNvSpPr>
          <p:nvPr/>
        </p:nvSpPr>
        <p:spPr bwMode="auto">
          <a:xfrm flipH="1">
            <a:off x="5197475" y="6178704"/>
            <a:ext cx="2563813" cy="0"/>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28" name="Freeform 26"/>
          <p:cNvSpPr>
            <a:spLocks/>
          </p:cNvSpPr>
          <p:nvPr/>
        </p:nvSpPr>
        <p:spPr bwMode="auto">
          <a:xfrm>
            <a:off x="5106988" y="6127904"/>
            <a:ext cx="119062" cy="117475"/>
          </a:xfrm>
          <a:custGeom>
            <a:avLst/>
            <a:gdLst>
              <a:gd name="T0" fmla="*/ 0 w 75"/>
              <a:gd name="T1" fmla="*/ 37 h 74"/>
              <a:gd name="T2" fmla="*/ 74 w 75"/>
              <a:gd name="T3" fmla="*/ 0 h 74"/>
              <a:gd name="T4" fmla="*/ 74 w 75"/>
              <a:gd name="T5" fmla="*/ 73 h 74"/>
              <a:gd name="T6" fmla="*/ 0 w 75"/>
              <a:gd name="T7" fmla="*/ 37 h 74"/>
              <a:gd name="T8" fmla="*/ 0 60000 65536"/>
              <a:gd name="T9" fmla="*/ 0 60000 65536"/>
              <a:gd name="T10" fmla="*/ 0 60000 65536"/>
              <a:gd name="T11" fmla="*/ 0 60000 65536"/>
              <a:gd name="T12" fmla="*/ 0 w 75"/>
              <a:gd name="T13" fmla="*/ 0 h 74"/>
              <a:gd name="T14" fmla="*/ 75 w 75"/>
              <a:gd name="T15" fmla="*/ 74 h 74"/>
            </a:gdLst>
            <a:ahLst/>
            <a:cxnLst>
              <a:cxn ang="T8">
                <a:pos x="T0" y="T1"/>
              </a:cxn>
              <a:cxn ang="T9">
                <a:pos x="T2" y="T3"/>
              </a:cxn>
              <a:cxn ang="T10">
                <a:pos x="T4" y="T5"/>
              </a:cxn>
              <a:cxn ang="T11">
                <a:pos x="T6" y="T7"/>
              </a:cxn>
            </a:cxnLst>
            <a:rect l="T12" t="T13" r="T14" b="T15"/>
            <a:pathLst>
              <a:path w="75" h="74">
                <a:moveTo>
                  <a:pt x="0" y="37"/>
                </a:moveTo>
                <a:lnTo>
                  <a:pt x="74" y="0"/>
                </a:lnTo>
                <a:lnTo>
                  <a:pt x="74" y="73"/>
                </a:lnTo>
                <a:lnTo>
                  <a:pt x="0" y="37"/>
                </a:lnTo>
              </a:path>
            </a:pathLst>
          </a:custGeom>
          <a:noFill/>
          <a:ln w="25400" cap="rnd">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29" name="Rectangle 27"/>
          <p:cNvSpPr>
            <a:spLocks noChangeArrowheads="1"/>
          </p:cNvSpPr>
          <p:nvPr/>
        </p:nvSpPr>
        <p:spPr bwMode="auto">
          <a:xfrm>
            <a:off x="7824788" y="5445125"/>
            <a:ext cx="1036637" cy="3032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connected</a:t>
            </a:r>
          </a:p>
        </p:txBody>
      </p:sp>
      <p:sp>
        <p:nvSpPr>
          <p:cNvPr id="30" name="Rectangle 28"/>
          <p:cNvSpPr>
            <a:spLocks noChangeArrowheads="1"/>
          </p:cNvSpPr>
          <p:nvPr/>
        </p:nvSpPr>
        <p:spPr bwMode="auto">
          <a:xfrm>
            <a:off x="6929438" y="5481638"/>
            <a:ext cx="593725" cy="3032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busy</a:t>
            </a:r>
          </a:p>
        </p:txBody>
      </p:sp>
      <p:sp>
        <p:nvSpPr>
          <p:cNvPr id="31" name="Rectangle 29"/>
          <p:cNvSpPr>
            <a:spLocks noChangeArrowheads="1"/>
          </p:cNvSpPr>
          <p:nvPr/>
        </p:nvSpPr>
        <p:spPr bwMode="auto">
          <a:xfrm>
            <a:off x="5211763" y="6208867"/>
            <a:ext cx="1466850" cy="5016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dirty="0" err="1">
                <a:solidFill>
                  <a:srgbClr val="000000"/>
                </a:solidFill>
                <a:latin typeface="Arial" charset="0"/>
              </a:rPr>
              <a:t>callee</a:t>
            </a:r>
            <a:r>
              <a:rPr lang="en-US" sz="1300" b="1" i="0" dirty="0">
                <a:solidFill>
                  <a:srgbClr val="000000"/>
                </a:solidFill>
                <a:latin typeface="Arial" charset="0"/>
              </a:rPr>
              <a:t> answers/ </a:t>
            </a:r>
          </a:p>
          <a:p>
            <a:pPr defTabSz="1150938" eaLnBrk="1" hangingPunct="1"/>
            <a:endParaRPr lang="en-US" sz="1300" b="1" i="0" dirty="0">
              <a:solidFill>
                <a:srgbClr val="000000"/>
              </a:solidFill>
              <a:latin typeface="Arial" charset="0"/>
            </a:endParaRPr>
          </a:p>
        </p:txBody>
      </p:sp>
      <p:sp>
        <p:nvSpPr>
          <p:cNvPr id="32" name="Rectangle 30"/>
          <p:cNvSpPr>
            <a:spLocks noChangeArrowheads="1"/>
          </p:cNvSpPr>
          <p:nvPr/>
        </p:nvSpPr>
        <p:spPr bwMode="auto">
          <a:xfrm>
            <a:off x="4770438" y="5443538"/>
            <a:ext cx="944562" cy="5016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callee </a:t>
            </a:r>
          </a:p>
          <a:p>
            <a:pPr defTabSz="1150938"/>
            <a:r>
              <a:rPr lang="en-US" sz="1300" b="1" i="0">
                <a:solidFill>
                  <a:srgbClr val="000000"/>
                </a:solidFill>
                <a:latin typeface="Arial" charset="0"/>
              </a:rPr>
              <a:t>hangs up</a:t>
            </a:r>
          </a:p>
        </p:txBody>
      </p:sp>
      <p:sp>
        <p:nvSpPr>
          <p:cNvPr id="33" name="Rectangle 31"/>
          <p:cNvSpPr>
            <a:spLocks noChangeArrowheads="1"/>
          </p:cNvSpPr>
          <p:nvPr/>
        </p:nvSpPr>
        <p:spPr bwMode="auto">
          <a:xfrm>
            <a:off x="3538538" y="5497513"/>
            <a:ext cx="868362" cy="5016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callee </a:t>
            </a:r>
          </a:p>
          <a:p>
            <a:pPr defTabSz="1150938"/>
            <a:r>
              <a:rPr lang="en-US" sz="1300" b="1" i="0">
                <a:solidFill>
                  <a:srgbClr val="000000"/>
                </a:solidFill>
                <a:latin typeface="Arial" charset="0"/>
              </a:rPr>
              <a:t>answers</a:t>
            </a:r>
          </a:p>
        </p:txBody>
      </p:sp>
      <p:sp>
        <p:nvSpPr>
          <p:cNvPr id="34" name="Rectangle 32"/>
          <p:cNvSpPr>
            <a:spLocks noChangeArrowheads="1"/>
          </p:cNvSpPr>
          <p:nvPr/>
        </p:nvSpPr>
        <p:spPr bwMode="auto">
          <a:xfrm>
            <a:off x="6453188" y="6232679"/>
            <a:ext cx="1298575" cy="2778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77788" tIns="39688" rIns="77788" bIns="39688">
            <a:spAutoFit/>
          </a:bodyPr>
          <a:lstStyle/>
          <a:p>
            <a:pPr defTabSz="661988"/>
            <a:r>
              <a:rPr lang="en-US" sz="1300" b="1" i="0" dirty="0">
                <a:solidFill>
                  <a:srgbClr val="000000"/>
                </a:solidFill>
                <a:latin typeface="Arial" charset="0"/>
              </a:rPr>
              <a:t>enable speech</a:t>
            </a:r>
          </a:p>
        </p:txBody>
      </p:sp>
      <p:grpSp>
        <p:nvGrpSpPr>
          <p:cNvPr id="35" name="Group 97"/>
          <p:cNvGrpSpPr>
            <a:grpSpLocks/>
          </p:cNvGrpSpPr>
          <p:nvPr/>
        </p:nvGrpSpPr>
        <p:grpSpPr bwMode="auto">
          <a:xfrm>
            <a:off x="0" y="1066800"/>
            <a:ext cx="7246937" cy="3871913"/>
            <a:chOff x="41" y="144"/>
            <a:chExt cx="4565" cy="2439"/>
          </a:xfrm>
        </p:grpSpPr>
        <p:sp>
          <p:nvSpPr>
            <p:cNvPr id="36" name="Rectangle 33"/>
            <p:cNvSpPr>
              <a:spLocks noChangeArrowheads="1"/>
            </p:cNvSpPr>
            <p:nvPr/>
          </p:nvSpPr>
          <p:spPr bwMode="auto">
            <a:xfrm>
              <a:off x="41" y="620"/>
              <a:ext cx="833" cy="19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   get dial tone</a:t>
              </a:r>
            </a:p>
          </p:txBody>
        </p:sp>
        <p:sp>
          <p:nvSpPr>
            <p:cNvPr id="37" name="Rectangle 34"/>
            <p:cNvSpPr>
              <a:spLocks noChangeArrowheads="1"/>
            </p:cNvSpPr>
            <p:nvPr/>
          </p:nvSpPr>
          <p:spPr bwMode="auto">
            <a:xfrm>
              <a:off x="63" y="2255"/>
              <a:ext cx="972" cy="19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callee hangs up/ </a:t>
              </a:r>
            </a:p>
          </p:txBody>
        </p:sp>
        <p:sp>
          <p:nvSpPr>
            <p:cNvPr id="38" name="Rectangle 35"/>
            <p:cNvSpPr>
              <a:spLocks noChangeArrowheads="1"/>
            </p:cNvSpPr>
            <p:nvPr/>
          </p:nvSpPr>
          <p:spPr bwMode="auto">
            <a:xfrm>
              <a:off x="2602" y="423"/>
              <a:ext cx="1798" cy="2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lIns="77788" tIns="39688" rIns="77788" bIns="39688"/>
            <a:lstStyle/>
            <a:p>
              <a:pPr marL="292100" indent="-292100" defTabSz="661988">
                <a:spcBef>
                  <a:spcPct val="20000"/>
                </a:spcBef>
              </a:pPr>
              <a:r>
                <a:rPr lang="en-US" sz="1300" b="1" i="0">
                  <a:latin typeface="Times Roman" charset="0"/>
                </a:rPr>
                <a:t> </a:t>
              </a:r>
            </a:p>
          </p:txBody>
        </p:sp>
        <p:sp>
          <p:nvSpPr>
            <p:cNvPr id="39" name="Freeform 36"/>
            <p:cNvSpPr>
              <a:spLocks/>
            </p:cNvSpPr>
            <p:nvPr/>
          </p:nvSpPr>
          <p:spPr bwMode="auto">
            <a:xfrm>
              <a:off x="349" y="1326"/>
              <a:ext cx="373" cy="365"/>
            </a:xfrm>
            <a:custGeom>
              <a:avLst/>
              <a:gdLst>
                <a:gd name="T0" fmla="*/ 28 w 373"/>
                <a:gd name="T1" fmla="*/ 0 h 365"/>
                <a:gd name="T2" fmla="*/ 24 w 373"/>
                <a:gd name="T3" fmla="*/ 2 h 365"/>
                <a:gd name="T4" fmla="*/ 18 w 373"/>
                <a:gd name="T5" fmla="*/ 2 h 365"/>
                <a:gd name="T6" fmla="*/ 16 w 373"/>
                <a:gd name="T7" fmla="*/ 5 h 365"/>
                <a:gd name="T8" fmla="*/ 12 w 373"/>
                <a:gd name="T9" fmla="*/ 7 h 365"/>
                <a:gd name="T10" fmla="*/ 8 w 373"/>
                <a:gd name="T11" fmla="*/ 10 h 365"/>
                <a:gd name="T12" fmla="*/ 2 w 373"/>
                <a:gd name="T13" fmla="*/ 16 h 365"/>
                <a:gd name="T14" fmla="*/ 0 w 373"/>
                <a:gd name="T15" fmla="*/ 21 h 365"/>
                <a:gd name="T16" fmla="*/ 0 w 373"/>
                <a:gd name="T17" fmla="*/ 25 h 365"/>
                <a:gd name="T18" fmla="*/ 0 w 373"/>
                <a:gd name="T19" fmla="*/ 339 h 365"/>
                <a:gd name="T20" fmla="*/ 2 w 373"/>
                <a:gd name="T21" fmla="*/ 343 h 365"/>
                <a:gd name="T22" fmla="*/ 8 w 373"/>
                <a:gd name="T23" fmla="*/ 350 h 365"/>
                <a:gd name="T24" fmla="*/ 10 w 373"/>
                <a:gd name="T25" fmla="*/ 354 h 365"/>
                <a:gd name="T26" fmla="*/ 14 w 373"/>
                <a:gd name="T27" fmla="*/ 357 h 365"/>
                <a:gd name="T28" fmla="*/ 16 w 373"/>
                <a:gd name="T29" fmla="*/ 359 h 365"/>
                <a:gd name="T30" fmla="*/ 22 w 373"/>
                <a:gd name="T31" fmla="*/ 359 h 365"/>
                <a:gd name="T32" fmla="*/ 24 w 373"/>
                <a:gd name="T33" fmla="*/ 361 h 365"/>
                <a:gd name="T34" fmla="*/ 28 w 373"/>
                <a:gd name="T35" fmla="*/ 364 h 365"/>
                <a:gd name="T36" fmla="*/ 342 w 373"/>
                <a:gd name="T37" fmla="*/ 361 h 365"/>
                <a:gd name="T38" fmla="*/ 348 w 373"/>
                <a:gd name="T39" fmla="*/ 359 h 365"/>
                <a:gd name="T40" fmla="*/ 354 w 373"/>
                <a:gd name="T41" fmla="*/ 359 h 365"/>
                <a:gd name="T42" fmla="*/ 356 w 373"/>
                <a:gd name="T43" fmla="*/ 357 h 365"/>
                <a:gd name="T44" fmla="*/ 360 w 373"/>
                <a:gd name="T45" fmla="*/ 354 h 365"/>
                <a:gd name="T46" fmla="*/ 362 w 373"/>
                <a:gd name="T47" fmla="*/ 350 h 365"/>
                <a:gd name="T48" fmla="*/ 367 w 373"/>
                <a:gd name="T49" fmla="*/ 343 h 365"/>
                <a:gd name="T50" fmla="*/ 370 w 373"/>
                <a:gd name="T51" fmla="*/ 339 h 365"/>
                <a:gd name="T52" fmla="*/ 372 w 373"/>
                <a:gd name="T53" fmla="*/ 25 h 365"/>
                <a:gd name="T54" fmla="*/ 370 w 373"/>
                <a:gd name="T55" fmla="*/ 21 h 365"/>
                <a:gd name="T56" fmla="*/ 367 w 373"/>
                <a:gd name="T57" fmla="*/ 16 h 365"/>
                <a:gd name="T58" fmla="*/ 362 w 373"/>
                <a:gd name="T59" fmla="*/ 10 h 365"/>
                <a:gd name="T60" fmla="*/ 358 w 373"/>
                <a:gd name="T61" fmla="*/ 7 h 365"/>
                <a:gd name="T62" fmla="*/ 354 w 373"/>
                <a:gd name="T63" fmla="*/ 5 h 365"/>
                <a:gd name="T64" fmla="*/ 350 w 373"/>
                <a:gd name="T65" fmla="*/ 2 h 365"/>
                <a:gd name="T66" fmla="*/ 346 w 373"/>
                <a:gd name="T67" fmla="*/ 0 h 365"/>
                <a:gd name="T68" fmla="*/ 35 w 373"/>
                <a:gd name="T69" fmla="*/ 0 h 365"/>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373"/>
                <a:gd name="T106" fmla="*/ 0 h 365"/>
                <a:gd name="T107" fmla="*/ 373 w 373"/>
                <a:gd name="T108" fmla="*/ 365 h 365"/>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373" h="365">
                  <a:moveTo>
                    <a:pt x="35" y="0"/>
                  </a:moveTo>
                  <a:lnTo>
                    <a:pt x="28" y="0"/>
                  </a:lnTo>
                  <a:lnTo>
                    <a:pt x="24" y="0"/>
                  </a:lnTo>
                  <a:lnTo>
                    <a:pt x="24" y="2"/>
                  </a:lnTo>
                  <a:lnTo>
                    <a:pt x="22" y="2"/>
                  </a:lnTo>
                  <a:lnTo>
                    <a:pt x="18" y="2"/>
                  </a:lnTo>
                  <a:lnTo>
                    <a:pt x="16" y="2"/>
                  </a:lnTo>
                  <a:lnTo>
                    <a:pt x="16" y="5"/>
                  </a:lnTo>
                  <a:lnTo>
                    <a:pt x="14" y="5"/>
                  </a:lnTo>
                  <a:lnTo>
                    <a:pt x="12" y="7"/>
                  </a:lnTo>
                  <a:lnTo>
                    <a:pt x="10" y="7"/>
                  </a:lnTo>
                  <a:lnTo>
                    <a:pt x="8" y="10"/>
                  </a:lnTo>
                  <a:lnTo>
                    <a:pt x="8" y="12"/>
                  </a:lnTo>
                  <a:lnTo>
                    <a:pt x="2" y="16"/>
                  </a:lnTo>
                  <a:lnTo>
                    <a:pt x="2" y="18"/>
                  </a:lnTo>
                  <a:lnTo>
                    <a:pt x="0" y="21"/>
                  </a:lnTo>
                  <a:lnTo>
                    <a:pt x="0" y="23"/>
                  </a:lnTo>
                  <a:lnTo>
                    <a:pt x="0" y="25"/>
                  </a:lnTo>
                  <a:lnTo>
                    <a:pt x="0" y="336"/>
                  </a:lnTo>
                  <a:lnTo>
                    <a:pt x="0" y="339"/>
                  </a:lnTo>
                  <a:lnTo>
                    <a:pt x="0" y="341"/>
                  </a:lnTo>
                  <a:lnTo>
                    <a:pt x="2" y="343"/>
                  </a:lnTo>
                  <a:lnTo>
                    <a:pt x="2" y="345"/>
                  </a:lnTo>
                  <a:lnTo>
                    <a:pt x="8" y="350"/>
                  </a:lnTo>
                  <a:lnTo>
                    <a:pt x="8" y="352"/>
                  </a:lnTo>
                  <a:lnTo>
                    <a:pt x="10" y="354"/>
                  </a:lnTo>
                  <a:lnTo>
                    <a:pt x="12" y="354"/>
                  </a:lnTo>
                  <a:lnTo>
                    <a:pt x="14" y="357"/>
                  </a:lnTo>
                  <a:lnTo>
                    <a:pt x="16" y="357"/>
                  </a:lnTo>
                  <a:lnTo>
                    <a:pt x="16" y="359"/>
                  </a:lnTo>
                  <a:lnTo>
                    <a:pt x="18" y="359"/>
                  </a:lnTo>
                  <a:lnTo>
                    <a:pt x="22" y="359"/>
                  </a:lnTo>
                  <a:lnTo>
                    <a:pt x="24" y="359"/>
                  </a:lnTo>
                  <a:lnTo>
                    <a:pt x="24" y="361"/>
                  </a:lnTo>
                  <a:lnTo>
                    <a:pt x="28" y="361"/>
                  </a:lnTo>
                  <a:lnTo>
                    <a:pt x="28" y="364"/>
                  </a:lnTo>
                  <a:lnTo>
                    <a:pt x="342" y="364"/>
                  </a:lnTo>
                  <a:lnTo>
                    <a:pt x="342" y="361"/>
                  </a:lnTo>
                  <a:lnTo>
                    <a:pt x="346" y="361"/>
                  </a:lnTo>
                  <a:lnTo>
                    <a:pt x="348" y="359"/>
                  </a:lnTo>
                  <a:lnTo>
                    <a:pt x="350" y="359"/>
                  </a:lnTo>
                  <a:lnTo>
                    <a:pt x="354" y="359"/>
                  </a:lnTo>
                  <a:lnTo>
                    <a:pt x="354" y="357"/>
                  </a:lnTo>
                  <a:lnTo>
                    <a:pt x="356" y="357"/>
                  </a:lnTo>
                  <a:lnTo>
                    <a:pt x="358" y="354"/>
                  </a:lnTo>
                  <a:lnTo>
                    <a:pt x="360" y="354"/>
                  </a:lnTo>
                  <a:lnTo>
                    <a:pt x="362" y="352"/>
                  </a:lnTo>
                  <a:lnTo>
                    <a:pt x="362" y="350"/>
                  </a:lnTo>
                  <a:lnTo>
                    <a:pt x="367" y="345"/>
                  </a:lnTo>
                  <a:lnTo>
                    <a:pt x="367" y="343"/>
                  </a:lnTo>
                  <a:lnTo>
                    <a:pt x="370" y="341"/>
                  </a:lnTo>
                  <a:lnTo>
                    <a:pt x="370" y="339"/>
                  </a:lnTo>
                  <a:lnTo>
                    <a:pt x="372" y="336"/>
                  </a:lnTo>
                  <a:lnTo>
                    <a:pt x="372" y="25"/>
                  </a:lnTo>
                  <a:lnTo>
                    <a:pt x="370" y="23"/>
                  </a:lnTo>
                  <a:lnTo>
                    <a:pt x="370" y="21"/>
                  </a:lnTo>
                  <a:lnTo>
                    <a:pt x="367" y="18"/>
                  </a:lnTo>
                  <a:lnTo>
                    <a:pt x="367" y="16"/>
                  </a:lnTo>
                  <a:lnTo>
                    <a:pt x="362" y="12"/>
                  </a:lnTo>
                  <a:lnTo>
                    <a:pt x="362" y="10"/>
                  </a:lnTo>
                  <a:lnTo>
                    <a:pt x="360" y="7"/>
                  </a:lnTo>
                  <a:lnTo>
                    <a:pt x="358" y="7"/>
                  </a:lnTo>
                  <a:lnTo>
                    <a:pt x="356" y="5"/>
                  </a:lnTo>
                  <a:lnTo>
                    <a:pt x="354" y="5"/>
                  </a:lnTo>
                  <a:lnTo>
                    <a:pt x="354" y="2"/>
                  </a:lnTo>
                  <a:lnTo>
                    <a:pt x="350" y="2"/>
                  </a:lnTo>
                  <a:lnTo>
                    <a:pt x="348" y="2"/>
                  </a:lnTo>
                  <a:lnTo>
                    <a:pt x="346" y="0"/>
                  </a:lnTo>
                  <a:lnTo>
                    <a:pt x="342" y="0"/>
                  </a:lnTo>
                  <a:lnTo>
                    <a:pt x="35" y="0"/>
                  </a:lnTo>
                </a:path>
              </a:pathLst>
            </a:custGeom>
            <a:noFill/>
            <a:ln w="25400" cap="rnd">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40" name="Rectangle 37"/>
            <p:cNvSpPr>
              <a:spLocks noChangeArrowheads="1"/>
            </p:cNvSpPr>
            <p:nvPr/>
          </p:nvSpPr>
          <p:spPr bwMode="auto">
            <a:xfrm>
              <a:off x="387" y="1446"/>
              <a:ext cx="310" cy="19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Idle</a:t>
              </a:r>
            </a:p>
          </p:txBody>
        </p:sp>
        <p:sp>
          <p:nvSpPr>
            <p:cNvPr id="41" name="Freeform 38"/>
            <p:cNvSpPr>
              <a:spLocks/>
            </p:cNvSpPr>
            <p:nvPr/>
          </p:nvSpPr>
          <p:spPr bwMode="auto">
            <a:xfrm>
              <a:off x="889" y="144"/>
              <a:ext cx="3528" cy="2233"/>
            </a:xfrm>
            <a:custGeom>
              <a:avLst/>
              <a:gdLst>
                <a:gd name="T0" fmla="*/ 285 w 3528"/>
                <a:gd name="T1" fmla="*/ 0 h 2233"/>
                <a:gd name="T2" fmla="*/ 231 w 3528"/>
                <a:gd name="T3" fmla="*/ 7 h 2233"/>
                <a:gd name="T4" fmla="*/ 206 w 3528"/>
                <a:gd name="T5" fmla="*/ 16 h 2233"/>
                <a:gd name="T6" fmla="*/ 166 w 3528"/>
                <a:gd name="T7" fmla="*/ 23 h 2233"/>
                <a:gd name="T8" fmla="*/ 140 w 3528"/>
                <a:gd name="T9" fmla="*/ 32 h 2233"/>
                <a:gd name="T10" fmla="*/ 102 w 3528"/>
                <a:gd name="T11" fmla="*/ 48 h 2233"/>
                <a:gd name="T12" fmla="*/ 76 w 3528"/>
                <a:gd name="T13" fmla="*/ 73 h 2233"/>
                <a:gd name="T14" fmla="*/ 37 w 3528"/>
                <a:gd name="T15" fmla="*/ 107 h 2233"/>
                <a:gd name="T16" fmla="*/ 11 w 3528"/>
                <a:gd name="T17" fmla="*/ 130 h 2233"/>
                <a:gd name="T18" fmla="*/ 0 w 3528"/>
                <a:gd name="T19" fmla="*/ 154 h 2233"/>
                <a:gd name="T20" fmla="*/ 11 w 3528"/>
                <a:gd name="T21" fmla="*/ 2083 h 2233"/>
                <a:gd name="T22" fmla="*/ 25 w 3528"/>
                <a:gd name="T23" fmla="*/ 2117 h 2233"/>
                <a:gd name="T24" fmla="*/ 37 w 3528"/>
                <a:gd name="T25" fmla="*/ 2132 h 2233"/>
                <a:gd name="T26" fmla="*/ 76 w 3528"/>
                <a:gd name="T27" fmla="*/ 2166 h 2233"/>
                <a:gd name="T28" fmla="*/ 116 w 3528"/>
                <a:gd name="T29" fmla="*/ 2182 h 2233"/>
                <a:gd name="T30" fmla="*/ 154 w 3528"/>
                <a:gd name="T31" fmla="*/ 2198 h 2233"/>
                <a:gd name="T32" fmla="*/ 192 w 3528"/>
                <a:gd name="T33" fmla="*/ 2207 h 2233"/>
                <a:gd name="T34" fmla="*/ 219 w 3528"/>
                <a:gd name="T35" fmla="*/ 2215 h 2233"/>
                <a:gd name="T36" fmla="*/ 271 w 3528"/>
                <a:gd name="T37" fmla="*/ 2223 h 2233"/>
                <a:gd name="T38" fmla="*/ 3240 w 3528"/>
                <a:gd name="T39" fmla="*/ 2232 h 2233"/>
                <a:gd name="T40" fmla="*/ 3293 w 3528"/>
                <a:gd name="T41" fmla="*/ 2223 h 2233"/>
                <a:gd name="T42" fmla="*/ 3319 w 3528"/>
                <a:gd name="T43" fmla="*/ 2215 h 2233"/>
                <a:gd name="T44" fmla="*/ 3358 w 3528"/>
                <a:gd name="T45" fmla="*/ 2207 h 2233"/>
                <a:gd name="T46" fmla="*/ 3383 w 3528"/>
                <a:gd name="T47" fmla="*/ 2198 h 2233"/>
                <a:gd name="T48" fmla="*/ 3423 w 3528"/>
                <a:gd name="T49" fmla="*/ 2182 h 2233"/>
                <a:gd name="T50" fmla="*/ 3448 w 3528"/>
                <a:gd name="T51" fmla="*/ 2157 h 2233"/>
                <a:gd name="T52" fmla="*/ 3488 w 3528"/>
                <a:gd name="T53" fmla="*/ 2123 h 2233"/>
                <a:gd name="T54" fmla="*/ 3513 w 3528"/>
                <a:gd name="T55" fmla="*/ 2100 h 2233"/>
                <a:gd name="T56" fmla="*/ 3527 w 3528"/>
                <a:gd name="T57" fmla="*/ 2075 h 2233"/>
                <a:gd name="T58" fmla="*/ 3513 w 3528"/>
                <a:gd name="T59" fmla="*/ 148 h 2233"/>
                <a:gd name="T60" fmla="*/ 3500 w 3528"/>
                <a:gd name="T61" fmla="*/ 114 h 2233"/>
                <a:gd name="T62" fmla="*/ 3488 w 3528"/>
                <a:gd name="T63" fmla="*/ 98 h 2233"/>
                <a:gd name="T64" fmla="*/ 3448 w 3528"/>
                <a:gd name="T65" fmla="*/ 64 h 2233"/>
                <a:gd name="T66" fmla="*/ 3409 w 3528"/>
                <a:gd name="T67" fmla="*/ 48 h 2233"/>
                <a:gd name="T68" fmla="*/ 3369 w 3528"/>
                <a:gd name="T69" fmla="*/ 32 h 2233"/>
                <a:gd name="T70" fmla="*/ 3333 w 3528"/>
                <a:gd name="T71" fmla="*/ 23 h 2233"/>
                <a:gd name="T72" fmla="*/ 3304 w 3528"/>
                <a:gd name="T73" fmla="*/ 16 h 2233"/>
                <a:gd name="T74" fmla="*/ 3254 w 3528"/>
                <a:gd name="T75" fmla="*/ 7 h 2233"/>
                <a:gd name="T76" fmla="*/ 348 w 3528"/>
                <a:gd name="T77" fmla="*/ 0 h 2233"/>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3528"/>
                <a:gd name="T118" fmla="*/ 0 h 2233"/>
                <a:gd name="T119" fmla="*/ 3528 w 3528"/>
                <a:gd name="T120" fmla="*/ 2233 h 2233"/>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3528" h="2233">
                  <a:moveTo>
                    <a:pt x="348" y="0"/>
                  </a:moveTo>
                  <a:lnTo>
                    <a:pt x="285" y="0"/>
                  </a:lnTo>
                  <a:lnTo>
                    <a:pt x="271" y="7"/>
                  </a:lnTo>
                  <a:lnTo>
                    <a:pt x="231" y="7"/>
                  </a:lnTo>
                  <a:lnTo>
                    <a:pt x="219" y="16"/>
                  </a:lnTo>
                  <a:lnTo>
                    <a:pt x="206" y="16"/>
                  </a:lnTo>
                  <a:lnTo>
                    <a:pt x="192" y="23"/>
                  </a:lnTo>
                  <a:lnTo>
                    <a:pt x="166" y="23"/>
                  </a:lnTo>
                  <a:lnTo>
                    <a:pt x="154" y="32"/>
                  </a:lnTo>
                  <a:lnTo>
                    <a:pt x="140" y="32"/>
                  </a:lnTo>
                  <a:lnTo>
                    <a:pt x="116" y="48"/>
                  </a:lnTo>
                  <a:lnTo>
                    <a:pt x="102" y="48"/>
                  </a:lnTo>
                  <a:lnTo>
                    <a:pt x="76" y="64"/>
                  </a:lnTo>
                  <a:lnTo>
                    <a:pt x="76" y="73"/>
                  </a:lnTo>
                  <a:lnTo>
                    <a:pt x="37" y="98"/>
                  </a:lnTo>
                  <a:lnTo>
                    <a:pt x="37" y="107"/>
                  </a:lnTo>
                  <a:lnTo>
                    <a:pt x="25" y="114"/>
                  </a:lnTo>
                  <a:lnTo>
                    <a:pt x="11" y="130"/>
                  </a:lnTo>
                  <a:lnTo>
                    <a:pt x="11" y="148"/>
                  </a:lnTo>
                  <a:lnTo>
                    <a:pt x="0" y="154"/>
                  </a:lnTo>
                  <a:lnTo>
                    <a:pt x="0" y="2075"/>
                  </a:lnTo>
                  <a:lnTo>
                    <a:pt x="11" y="2083"/>
                  </a:lnTo>
                  <a:lnTo>
                    <a:pt x="11" y="2100"/>
                  </a:lnTo>
                  <a:lnTo>
                    <a:pt x="25" y="2117"/>
                  </a:lnTo>
                  <a:lnTo>
                    <a:pt x="37" y="2123"/>
                  </a:lnTo>
                  <a:lnTo>
                    <a:pt x="37" y="2132"/>
                  </a:lnTo>
                  <a:lnTo>
                    <a:pt x="76" y="2157"/>
                  </a:lnTo>
                  <a:lnTo>
                    <a:pt x="76" y="2166"/>
                  </a:lnTo>
                  <a:lnTo>
                    <a:pt x="102" y="2182"/>
                  </a:lnTo>
                  <a:lnTo>
                    <a:pt x="116" y="2182"/>
                  </a:lnTo>
                  <a:lnTo>
                    <a:pt x="140" y="2198"/>
                  </a:lnTo>
                  <a:lnTo>
                    <a:pt x="154" y="2198"/>
                  </a:lnTo>
                  <a:lnTo>
                    <a:pt x="166" y="2207"/>
                  </a:lnTo>
                  <a:lnTo>
                    <a:pt x="192" y="2207"/>
                  </a:lnTo>
                  <a:lnTo>
                    <a:pt x="206" y="2215"/>
                  </a:lnTo>
                  <a:lnTo>
                    <a:pt x="219" y="2215"/>
                  </a:lnTo>
                  <a:lnTo>
                    <a:pt x="231" y="2223"/>
                  </a:lnTo>
                  <a:lnTo>
                    <a:pt x="271" y="2223"/>
                  </a:lnTo>
                  <a:lnTo>
                    <a:pt x="285" y="2232"/>
                  </a:lnTo>
                  <a:lnTo>
                    <a:pt x="3240" y="2232"/>
                  </a:lnTo>
                  <a:lnTo>
                    <a:pt x="3254" y="2223"/>
                  </a:lnTo>
                  <a:lnTo>
                    <a:pt x="3293" y="2223"/>
                  </a:lnTo>
                  <a:lnTo>
                    <a:pt x="3304" y="2215"/>
                  </a:lnTo>
                  <a:lnTo>
                    <a:pt x="3319" y="2215"/>
                  </a:lnTo>
                  <a:lnTo>
                    <a:pt x="3333" y="2207"/>
                  </a:lnTo>
                  <a:lnTo>
                    <a:pt x="3358" y="2207"/>
                  </a:lnTo>
                  <a:lnTo>
                    <a:pt x="3369" y="2198"/>
                  </a:lnTo>
                  <a:lnTo>
                    <a:pt x="3383" y="2198"/>
                  </a:lnTo>
                  <a:lnTo>
                    <a:pt x="3409" y="2182"/>
                  </a:lnTo>
                  <a:lnTo>
                    <a:pt x="3423" y="2182"/>
                  </a:lnTo>
                  <a:lnTo>
                    <a:pt x="3448" y="2166"/>
                  </a:lnTo>
                  <a:lnTo>
                    <a:pt x="3448" y="2157"/>
                  </a:lnTo>
                  <a:lnTo>
                    <a:pt x="3488" y="2132"/>
                  </a:lnTo>
                  <a:lnTo>
                    <a:pt x="3488" y="2123"/>
                  </a:lnTo>
                  <a:lnTo>
                    <a:pt x="3500" y="2117"/>
                  </a:lnTo>
                  <a:lnTo>
                    <a:pt x="3513" y="2100"/>
                  </a:lnTo>
                  <a:lnTo>
                    <a:pt x="3513" y="2083"/>
                  </a:lnTo>
                  <a:lnTo>
                    <a:pt x="3527" y="2075"/>
                  </a:lnTo>
                  <a:lnTo>
                    <a:pt x="3527" y="154"/>
                  </a:lnTo>
                  <a:lnTo>
                    <a:pt x="3513" y="148"/>
                  </a:lnTo>
                  <a:lnTo>
                    <a:pt x="3513" y="130"/>
                  </a:lnTo>
                  <a:lnTo>
                    <a:pt x="3500" y="114"/>
                  </a:lnTo>
                  <a:lnTo>
                    <a:pt x="3488" y="107"/>
                  </a:lnTo>
                  <a:lnTo>
                    <a:pt x="3488" y="98"/>
                  </a:lnTo>
                  <a:lnTo>
                    <a:pt x="3448" y="73"/>
                  </a:lnTo>
                  <a:lnTo>
                    <a:pt x="3448" y="64"/>
                  </a:lnTo>
                  <a:lnTo>
                    <a:pt x="3423" y="48"/>
                  </a:lnTo>
                  <a:lnTo>
                    <a:pt x="3409" y="48"/>
                  </a:lnTo>
                  <a:lnTo>
                    <a:pt x="3383" y="32"/>
                  </a:lnTo>
                  <a:lnTo>
                    <a:pt x="3369" y="32"/>
                  </a:lnTo>
                  <a:lnTo>
                    <a:pt x="3358" y="23"/>
                  </a:lnTo>
                  <a:lnTo>
                    <a:pt x="3333" y="23"/>
                  </a:lnTo>
                  <a:lnTo>
                    <a:pt x="3319" y="16"/>
                  </a:lnTo>
                  <a:lnTo>
                    <a:pt x="3304" y="16"/>
                  </a:lnTo>
                  <a:lnTo>
                    <a:pt x="3293" y="7"/>
                  </a:lnTo>
                  <a:lnTo>
                    <a:pt x="3254" y="7"/>
                  </a:lnTo>
                  <a:lnTo>
                    <a:pt x="3240" y="0"/>
                  </a:lnTo>
                  <a:lnTo>
                    <a:pt x="348" y="0"/>
                  </a:lnTo>
                </a:path>
              </a:pathLst>
            </a:custGeom>
            <a:noFill/>
            <a:ln w="25400" cap="rnd">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42" name="AutoShape 39"/>
            <p:cNvSpPr>
              <a:spLocks noChangeArrowheads="1"/>
            </p:cNvSpPr>
            <p:nvPr/>
          </p:nvSpPr>
          <p:spPr bwMode="auto">
            <a:xfrm>
              <a:off x="1261" y="996"/>
              <a:ext cx="469" cy="410"/>
            </a:xfrm>
            <a:prstGeom prst="roundRect">
              <a:avLst>
                <a:gd name="adj" fmla="val 16403"/>
              </a:avLst>
            </a:prstGeom>
            <a:noFill/>
            <a:ln w="25400">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43" name="Line 40"/>
            <p:cNvSpPr>
              <a:spLocks noChangeShapeType="1"/>
            </p:cNvSpPr>
            <p:nvPr/>
          </p:nvSpPr>
          <p:spPr bwMode="auto">
            <a:xfrm>
              <a:off x="1283" y="1181"/>
              <a:ext cx="450" cy="0"/>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44" name="Rectangle 41"/>
            <p:cNvSpPr>
              <a:spLocks noChangeArrowheads="1"/>
            </p:cNvSpPr>
            <p:nvPr/>
          </p:nvSpPr>
          <p:spPr bwMode="auto">
            <a:xfrm>
              <a:off x="1260" y="1153"/>
              <a:ext cx="516" cy="1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endParaRPr lang="en-US"/>
            </a:p>
          </p:txBody>
        </p:sp>
        <p:sp>
          <p:nvSpPr>
            <p:cNvPr id="45" name="Rectangle 42"/>
            <p:cNvSpPr>
              <a:spLocks noChangeArrowheads="1"/>
            </p:cNvSpPr>
            <p:nvPr/>
          </p:nvSpPr>
          <p:spPr bwMode="auto">
            <a:xfrm>
              <a:off x="1238" y="1145"/>
              <a:ext cx="560" cy="31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do/play </a:t>
              </a:r>
            </a:p>
            <a:p>
              <a:pPr defTabSz="1150938"/>
              <a:r>
                <a:rPr lang="en-US" sz="1300" b="1" i="0">
                  <a:solidFill>
                    <a:srgbClr val="000000"/>
                  </a:solidFill>
                  <a:latin typeface="Arial" charset="0"/>
                </a:rPr>
                <a:t>dial tone</a:t>
              </a:r>
            </a:p>
          </p:txBody>
        </p:sp>
        <p:sp>
          <p:nvSpPr>
            <p:cNvPr id="46" name="AutoShape 43"/>
            <p:cNvSpPr>
              <a:spLocks noChangeArrowheads="1"/>
            </p:cNvSpPr>
            <p:nvPr/>
          </p:nvSpPr>
          <p:spPr bwMode="auto">
            <a:xfrm>
              <a:off x="2259" y="379"/>
              <a:ext cx="545" cy="393"/>
            </a:xfrm>
            <a:prstGeom prst="roundRect">
              <a:avLst>
                <a:gd name="adj" fmla="val 16361"/>
              </a:avLst>
            </a:prstGeom>
            <a:noFill/>
            <a:ln w="25400">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47" name="Line 44"/>
            <p:cNvSpPr>
              <a:spLocks noChangeShapeType="1"/>
            </p:cNvSpPr>
            <p:nvPr/>
          </p:nvSpPr>
          <p:spPr bwMode="auto">
            <a:xfrm>
              <a:off x="2259" y="546"/>
              <a:ext cx="550" cy="0"/>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48" name="Freeform 45"/>
            <p:cNvSpPr>
              <a:spLocks/>
            </p:cNvSpPr>
            <p:nvPr/>
          </p:nvSpPr>
          <p:spPr bwMode="auto">
            <a:xfrm>
              <a:off x="3461" y="1034"/>
              <a:ext cx="556" cy="361"/>
            </a:xfrm>
            <a:custGeom>
              <a:avLst/>
              <a:gdLst>
                <a:gd name="T0" fmla="*/ 43 w 556"/>
                <a:gd name="T1" fmla="*/ 0 h 361"/>
                <a:gd name="T2" fmla="*/ 35 w 556"/>
                <a:gd name="T3" fmla="*/ 0 h 361"/>
                <a:gd name="T4" fmla="*/ 29 w 556"/>
                <a:gd name="T5" fmla="*/ 2 h 361"/>
                <a:gd name="T6" fmla="*/ 23 w 556"/>
                <a:gd name="T7" fmla="*/ 4 h 361"/>
                <a:gd name="T8" fmla="*/ 16 w 556"/>
                <a:gd name="T9" fmla="*/ 6 h 361"/>
                <a:gd name="T10" fmla="*/ 11 w 556"/>
                <a:gd name="T11" fmla="*/ 11 h 361"/>
                <a:gd name="T12" fmla="*/ 2 w 556"/>
                <a:gd name="T13" fmla="*/ 18 h 361"/>
                <a:gd name="T14" fmla="*/ 0 w 556"/>
                <a:gd name="T15" fmla="*/ 22 h 361"/>
                <a:gd name="T16" fmla="*/ 0 w 556"/>
                <a:gd name="T17" fmla="*/ 333 h 361"/>
                <a:gd name="T18" fmla="*/ 0 w 556"/>
                <a:gd name="T19" fmla="*/ 337 h 361"/>
                <a:gd name="T20" fmla="*/ 4 w 556"/>
                <a:gd name="T21" fmla="*/ 341 h 361"/>
                <a:gd name="T22" fmla="*/ 11 w 556"/>
                <a:gd name="T23" fmla="*/ 348 h 361"/>
                <a:gd name="T24" fmla="*/ 21 w 556"/>
                <a:gd name="T25" fmla="*/ 353 h 361"/>
                <a:gd name="T26" fmla="*/ 25 w 556"/>
                <a:gd name="T27" fmla="*/ 355 h 361"/>
                <a:gd name="T28" fmla="*/ 32 w 556"/>
                <a:gd name="T29" fmla="*/ 355 h 361"/>
                <a:gd name="T30" fmla="*/ 41 w 556"/>
                <a:gd name="T31" fmla="*/ 358 h 361"/>
                <a:gd name="T32" fmla="*/ 508 w 556"/>
                <a:gd name="T33" fmla="*/ 360 h 361"/>
                <a:gd name="T34" fmla="*/ 517 w 556"/>
                <a:gd name="T35" fmla="*/ 358 h 361"/>
                <a:gd name="T36" fmla="*/ 523 w 556"/>
                <a:gd name="T37" fmla="*/ 355 h 361"/>
                <a:gd name="T38" fmla="*/ 529 w 556"/>
                <a:gd name="T39" fmla="*/ 353 h 361"/>
                <a:gd name="T40" fmla="*/ 537 w 556"/>
                <a:gd name="T41" fmla="*/ 350 h 361"/>
                <a:gd name="T42" fmla="*/ 541 w 556"/>
                <a:gd name="T43" fmla="*/ 346 h 361"/>
                <a:gd name="T44" fmla="*/ 550 w 556"/>
                <a:gd name="T45" fmla="*/ 339 h 361"/>
                <a:gd name="T46" fmla="*/ 553 w 556"/>
                <a:gd name="T47" fmla="*/ 335 h 361"/>
                <a:gd name="T48" fmla="*/ 555 w 556"/>
                <a:gd name="T49" fmla="*/ 24 h 361"/>
                <a:gd name="T50" fmla="*/ 553 w 556"/>
                <a:gd name="T51" fmla="*/ 20 h 361"/>
                <a:gd name="T52" fmla="*/ 547 w 556"/>
                <a:gd name="T53" fmla="*/ 16 h 361"/>
                <a:gd name="T54" fmla="*/ 541 w 556"/>
                <a:gd name="T55" fmla="*/ 8 h 361"/>
                <a:gd name="T56" fmla="*/ 531 w 556"/>
                <a:gd name="T57" fmla="*/ 4 h 361"/>
                <a:gd name="T58" fmla="*/ 527 w 556"/>
                <a:gd name="T59" fmla="*/ 2 h 361"/>
                <a:gd name="T60" fmla="*/ 519 w 556"/>
                <a:gd name="T61" fmla="*/ 2 h 361"/>
                <a:gd name="T62" fmla="*/ 511 w 556"/>
                <a:gd name="T63" fmla="*/ 0 h 361"/>
                <a:gd name="T64" fmla="*/ 53 w 556"/>
                <a:gd name="T65" fmla="*/ 0 h 36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556"/>
                <a:gd name="T100" fmla="*/ 0 h 361"/>
                <a:gd name="T101" fmla="*/ 556 w 556"/>
                <a:gd name="T102" fmla="*/ 361 h 36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556" h="361">
                  <a:moveTo>
                    <a:pt x="53" y="0"/>
                  </a:moveTo>
                  <a:lnTo>
                    <a:pt x="43" y="0"/>
                  </a:lnTo>
                  <a:lnTo>
                    <a:pt x="41" y="0"/>
                  </a:lnTo>
                  <a:lnTo>
                    <a:pt x="35" y="0"/>
                  </a:lnTo>
                  <a:lnTo>
                    <a:pt x="32" y="2"/>
                  </a:lnTo>
                  <a:lnTo>
                    <a:pt x="29" y="2"/>
                  </a:lnTo>
                  <a:lnTo>
                    <a:pt x="25" y="2"/>
                  </a:lnTo>
                  <a:lnTo>
                    <a:pt x="23" y="4"/>
                  </a:lnTo>
                  <a:lnTo>
                    <a:pt x="21" y="4"/>
                  </a:lnTo>
                  <a:lnTo>
                    <a:pt x="16" y="6"/>
                  </a:lnTo>
                  <a:lnTo>
                    <a:pt x="11" y="8"/>
                  </a:lnTo>
                  <a:lnTo>
                    <a:pt x="11" y="11"/>
                  </a:lnTo>
                  <a:lnTo>
                    <a:pt x="4" y="16"/>
                  </a:lnTo>
                  <a:lnTo>
                    <a:pt x="2" y="18"/>
                  </a:lnTo>
                  <a:lnTo>
                    <a:pt x="0" y="20"/>
                  </a:lnTo>
                  <a:lnTo>
                    <a:pt x="0" y="22"/>
                  </a:lnTo>
                  <a:lnTo>
                    <a:pt x="0" y="24"/>
                  </a:lnTo>
                  <a:lnTo>
                    <a:pt x="0" y="333"/>
                  </a:lnTo>
                  <a:lnTo>
                    <a:pt x="0" y="335"/>
                  </a:lnTo>
                  <a:lnTo>
                    <a:pt x="0" y="337"/>
                  </a:lnTo>
                  <a:lnTo>
                    <a:pt x="2" y="339"/>
                  </a:lnTo>
                  <a:lnTo>
                    <a:pt x="4" y="341"/>
                  </a:lnTo>
                  <a:lnTo>
                    <a:pt x="11" y="346"/>
                  </a:lnTo>
                  <a:lnTo>
                    <a:pt x="11" y="348"/>
                  </a:lnTo>
                  <a:lnTo>
                    <a:pt x="16" y="350"/>
                  </a:lnTo>
                  <a:lnTo>
                    <a:pt x="21" y="353"/>
                  </a:lnTo>
                  <a:lnTo>
                    <a:pt x="23" y="353"/>
                  </a:lnTo>
                  <a:lnTo>
                    <a:pt x="25" y="355"/>
                  </a:lnTo>
                  <a:lnTo>
                    <a:pt x="29" y="355"/>
                  </a:lnTo>
                  <a:lnTo>
                    <a:pt x="32" y="355"/>
                  </a:lnTo>
                  <a:lnTo>
                    <a:pt x="35" y="358"/>
                  </a:lnTo>
                  <a:lnTo>
                    <a:pt x="41" y="358"/>
                  </a:lnTo>
                  <a:lnTo>
                    <a:pt x="43" y="360"/>
                  </a:lnTo>
                  <a:lnTo>
                    <a:pt x="508" y="360"/>
                  </a:lnTo>
                  <a:lnTo>
                    <a:pt x="511" y="358"/>
                  </a:lnTo>
                  <a:lnTo>
                    <a:pt x="517" y="358"/>
                  </a:lnTo>
                  <a:lnTo>
                    <a:pt x="519" y="355"/>
                  </a:lnTo>
                  <a:lnTo>
                    <a:pt x="523" y="355"/>
                  </a:lnTo>
                  <a:lnTo>
                    <a:pt x="527" y="355"/>
                  </a:lnTo>
                  <a:lnTo>
                    <a:pt x="529" y="353"/>
                  </a:lnTo>
                  <a:lnTo>
                    <a:pt x="531" y="353"/>
                  </a:lnTo>
                  <a:lnTo>
                    <a:pt x="537" y="350"/>
                  </a:lnTo>
                  <a:lnTo>
                    <a:pt x="541" y="348"/>
                  </a:lnTo>
                  <a:lnTo>
                    <a:pt x="541" y="346"/>
                  </a:lnTo>
                  <a:lnTo>
                    <a:pt x="547" y="341"/>
                  </a:lnTo>
                  <a:lnTo>
                    <a:pt x="550" y="339"/>
                  </a:lnTo>
                  <a:lnTo>
                    <a:pt x="553" y="337"/>
                  </a:lnTo>
                  <a:lnTo>
                    <a:pt x="553" y="335"/>
                  </a:lnTo>
                  <a:lnTo>
                    <a:pt x="555" y="333"/>
                  </a:lnTo>
                  <a:lnTo>
                    <a:pt x="555" y="24"/>
                  </a:lnTo>
                  <a:lnTo>
                    <a:pt x="553" y="22"/>
                  </a:lnTo>
                  <a:lnTo>
                    <a:pt x="553" y="20"/>
                  </a:lnTo>
                  <a:lnTo>
                    <a:pt x="550" y="18"/>
                  </a:lnTo>
                  <a:lnTo>
                    <a:pt x="547" y="16"/>
                  </a:lnTo>
                  <a:lnTo>
                    <a:pt x="541" y="11"/>
                  </a:lnTo>
                  <a:lnTo>
                    <a:pt x="541" y="8"/>
                  </a:lnTo>
                  <a:lnTo>
                    <a:pt x="537" y="6"/>
                  </a:lnTo>
                  <a:lnTo>
                    <a:pt x="531" y="4"/>
                  </a:lnTo>
                  <a:lnTo>
                    <a:pt x="529" y="4"/>
                  </a:lnTo>
                  <a:lnTo>
                    <a:pt x="527" y="2"/>
                  </a:lnTo>
                  <a:lnTo>
                    <a:pt x="523" y="2"/>
                  </a:lnTo>
                  <a:lnTo>
                    <a:pt x="519" y="2"/>
                  </a:lnTo>
                  <a:lnTo>
                    <a:pt x="517" y="0"/>
                  </a:lnTo>
                  <a:lnTo>
                    <a:pt x="511" y="0"/>
                  </a:lnTo>
                  <a:lnTo>
                    <a:pt x="508" y="0"/>
                  </a:lnTo>
                  <a:lnTo>
                    <a:pt x="53" y="0"/>
                  </a:lnTo>
                </a:path>
              </a:pathLst>
            </a:custGeom>
            <a:noFill/>
            <a:ln w="25400" cap="rnd">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49" name="Rectangle 46"/>
            <p:cNvSpPr>
              <a:spLocks noChangeArrowheads="1"/>
            </p:cNvSpPr>
            <p:nvPr/>
          </p:nvSpPr>
          <p:spPr bwMode="auto">
            <a:xfrm>
              <a:off x="3504" y="1153"/>
              <a:ext cx="478" cy="19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Dialing</a:t>
              </a:r>
            </a:p>
          </p:txBody>
        </p:sp>
        <p:sp>
          <p:nvSpPr>
            <p:cNvPr id="50" name="Rectangle 47"/>
            <p:cNvSpPr>
              <a:spLocks noChangeArrowheads="1"/>
            </p:cNvSpPr>
            <p:nvPr/>
          </p:nvSpPr>
          <p:spPr bwMode="auto">
            <a:xfrm>
              <a:off x="2241" y="512"/>
              <a:ext cx="626" cy="31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lIns="103188" tIns="52388" rIns="103188" bIns="52388">
              <a:spAutoFit/>
            </a:bodyPr>
            <a:lstStyle/>
            <a:p>
              <a:pPr defTabSz="1150938"/>
              <a:r>
                <a:rPr lang="en-US" sz="1300" b="1" i="0">
                  <a:solidFill>
                    <a:srgbClr val="000000"/>
                  </a:solidFill>
                  <a:latin typeface="Arial" charset="0"/>
                </a:rPr>
                <a:t>do/play message</a:t>
              </a:r>
            </a:p>
          </p:txBody>
        </p:sp>
        <p:sp>
          <p:nvSpPr>
            <p:cNvPr id="51" name="AutoShape 48"/>
            <p:cNvSpPr>
              <a:spLocks noChangeArrowheads="1"/>
            </p:cNvSpPr>
            <p:nvPr/>
          </p:nvSpPr>
          <p:spPr bwMode="auto">
            <a:xfrm>
              <a:off x="2210" y="1298"/>
              <a:ext cx="543" cy="482"/>
            </a:xfrm>
            <a:prstGeom prst="roundRect">
              <a:avLst>
                <a:gd name="adj" fmla="val 16403"/>
              </a:avLst>
            </a:prstGeom>
            <a:noFill/>
            <a:ln w="25400">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52" name="Line 49"/>
            <p:cNvSpPr>
              <a:spLocks noChangeShapeType="1"/>
            </p:cNvSpPr>
            <p:nvPr/>
          </p:nvSpPr>
          <p:spPr bwMode="auto">
            <a:xfrm>
              <a:off x="2210" y="1522"/>
              <a:ext cx="546" cy="0"/>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53" name="Rectangle 50"/>
            <p:cNvSpPr>
              <a:spLocks noChangeArrowheads="1"/>
            </p:cNvSpPr>
            <p:nvPr/>
          </p:nvSpPr>
          <p:spPr bwMode="auto">
            <a:xfrm>
              <a:off x="2241" y="1480"/>
              <a:ext cx="516" cy="18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endParaRPr lang="en-US"/>
            </a:p>
          </p:txBody>
        </p:sp>
        <p:sp>
          <p:nvSpPr>
            <p:cNvPr id="54" name="Rectangle 51"/>
            <p:cNvSpPr>
              <a:spLocks noChangeArrowheads="1"/>
            </p:cNvSpPr>
            <p:nvPr/>
          </p:nvSpPr>
          <p:spPr bwMode="auto">
            <a:xfrm>
              <a:off x="2212" y="1472"/>
              <a:ext cx="576" cy="31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do/play </a:t>
              </a:r>
            </a:p>
            <a:p>
              <a:pPr defTabSz="1150938"/>
              <a:r>
                <a:rPr lang="en-US" sz="1300" b="1" i="0">
                  <a:solidFill>
                    <a:srgbClr val="000000"/>
                  </a:solidFill>
                  <a:latin typeface="Arial" charset="0"/>
                </a:rPr>
                <a:t>message</a:t>
              </a:r>
            </a:p>
          </p:txBody>
        </p:sp>
        <p:sp>
          <p:nvSpPr>
            <p:cNvPr id="55" name="Rectangle 52"/>
            <p:cNvSpPr>
              <a:spLocks noChangeArrowheads="1"/>
            </p:cNvSpPr>
            <p:nvPr/>
          </p:nvSpPr>
          <p:spPr bwMode="auto">
            <a:xfrm>
              <a:off x="2259" y="1343"/>
              <a:ext cx="461" cy="19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03188" tIns="52388" rIns="103188" bIns="52388" anchorCtr="1">
              <a:spAutoFit/>
            </a:bodyPr>
            <a:lstStyle/>
            <a:p>
              <a:pPr defTabSz="1150938"/>
              <a:r>
                <a:rPr lang="en-US" sz="1300" b="1" i="0">
                  <a:solidFill>
                    <a:srgbClr val="000000"/>
                  </a:solidFill>
                  <a:latin typeface="Arial" charset="0"/>
                </a:rPr>
                <a:t>Invalid</a:t>
              </a:r>
            </a:p>
          </p:txBody>
        </p:sp>
        <p:sp>
          <p:nvSpPr>
            <p:cNvPr id="56" name="Oval 53"/>
            <p:cNvSpPr>
              <a:spLocks noChangeArrowheads="1"/>
            </p:cNvSpPr>
            <p:nvPr/>
          </p:nvSpPr>
          <p:spPr bwMode="auto">
            <a:xfrm>
              <a:off x="1472" y="1608"/>
              <a:ext cx="64" cy="63"/>
            </a:xfrm>
            <a:prstGeom prst="ellipse">
              <a:avLst/>
            </a:prstGeom>
            <a:noFill/>
            <a:ln w="25400">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57" name="Line 54"/>
            <p:cNvSpPr>
              <a:spLocks noChangeShapeType="1"/>
            </p:cNvSpPr>
            <p:nvPr/>
          </p:nvSpPr>
          <p:spPr bwMode="auto">
            <a:xfrm flipV="1">
              <a:off x="1508" y="1481"/>
              <a:ext cx="2" cy="127"/>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58" name="Freeform 55"/>
            <p:cNvSpPr>
              <a:spLocks/>
            </p:cNvSpPr>
            <p:nvPr/>
          </p:nvSpPr>
          <p:spPr bwMode="auto">
            <a:xfrm>
              <a:off x="1473" y="1419"/>
              <a:ext cx="75" cy="75"/>
            </a:xfrm>
            <a:custGeom>
              <a:avLst/>
              <a:gdLst>
                <a:gd name="T0" fmla="*/ 38 w 75"/>
                <a:gd name="T1" fmla="*/ 0 h 75"/>
                <a:gd name="T2" fmla="*/ 74 w 75"/>
                <a:gd name="T3" fmla="*/ 74 h 75"/>
                <a:gd name="T4" fmla="*/ 0 w 75"/>
                <a:gd name="T5" fmla="*/ 74 h 75"/>
                <a:gd name="T6" fmla="*/ 38 w 75"/>
                <a:gd name="T7" fmla="*/ 0 h 75"/>
                <a:gd name="T8" fmla="*/ 0 60000 65536"/>
                <a:gd name="T9" fmla="*/ 0 60000 65536"/>
                <a:gd name="T10" fmla="*/ 0 60000 65536"/>
                <a:gd name="T11" fmla="*/ 0 60000 65536"/>
                <a:gd name="T12" fmla="*/ 0 w 75"/>
                <a:gd name="T13" fmla="*/ 0 h 75"/>
                <a:gd name="T14" fmla="*/ 75 w 75"/>
                <a:gd name="T15" fmla="*/ 75 h 75"/>
              </a:gdLst>
              <a:ahLst/>
              <a:cxnLst>
                <a:cxn ang="T8">
                  <a:pos x="T0" y="T1"/>
                </a:cxn>
                <a:cxn ang="T9">
                  <a:pos x="T2" y="T3"/>
                </a:cxn>
                <a:cxn ang="T10">
                  <a:pos x="T4" y="T5"/>
                </a:cxn>
                <a:cxn ang="T11">
                  <a:pos x="T6" y="T7"/>
                </a:cxn>
              </a:cxnLst>
              <a:rect l="T12" t="T13" r="T14" b="T15"/>
              <a:pathLst>
                <a:path w="75" h="75">
                  <a:moveTo>
                    <a:pt x="38" y="0"/>
                  </a:moveTo>
                  <a:lnTo>
                    <a:pt x="74" y="74"/>
                  </a:lnTo>
                  <a:lnTo>
                    <a:pt x="0" y="74"/>
                  </a:lnTo>
                  <a:lnTo>
                    <a:pt x="38" y="0"/>
                  </a:lnTo>
                </a:path>
              </a:pathLst>
            </a:custGeom>
            <a:noFill/>
            <a:ln w="25400" cap="rnd">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59" name="Line 56"/>
            <p:cNvSpPr>
              <a:spLocks noChangeShapeType="1"/>
            </p:cNvSpPr>
            <p:nvPr/>
          </p:nvSpPr>
          <p:spPr bwMode="auto">
            <a:xfrm flipV="1">
              <a:off x="1518" y="605"/>
              <a:ext cx="668" cy="411"/>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60" name="Freeform 57"/>
            <p:cNvSpPr>
              <a:spLocks/>
            </p:cNvSpPr>
            <p:nvPr/>
          </p:nvSpPr>
          <p:spPr bwMode="auto">
            <a:xfrm>
              <a:off x="2169" y="578"/>
              <a:ext cx="83" cy="70"/>
            </a:xfrm>
            <a:custGeom>
              <a:avLst/>
              <a:gdLst>
                <a:gd name="T0" fmla="*/ 82 w 83"/>
                <a:gd name="T1" fmla="*/ 0 h 70"/>
                <a:gd name="T2" fmla="*/ 36 w 83"/>
                <a:gd name="T3" fmla="*/ 69 h 70"/>
                <a:gd name="T4" fmla="*/ 0 w 83"/>
                <a:gd name="T5" fmla="*/ 5 h 70"/>
                <a:gd name="T6" fmla="*/ 82 w 83"/>
                <a:gd name="T7" fmla="*/ 0 h 70"/>
                <a:gd name="T8" fmla="*/ 0 60000 65536"/>
                <a:gd name="T9" fmla="*/ 0 60000 65536"/>
                <a:gd name="T10" fmla="*/ 0 60000 65536"/>
                <a:gd name="T11" fmla="*/ 0 60000 65536"/>
                <a:gd name="T12" fmla="*/ 0 w 83"/>
                <a:gd name="T13" fmla="*/ 0 h 70"/>
                <a:gd name="T14" fmla="*/ 83 w 83"/>
                <a:gd name="T15" fmla="*/ 70 h 70"/>
              </a:gdLst>
              <a:ahLst/>
              <a:cxnLst>
                <a:cxn ang="T8">
                  <a:pos x="T0" y="T1"/>
                </a:cxn>
                <a:cxn ang="T9">
                  <a:pos x="T2" y="T3"/>
                </a:cxn>
                <a:cxn ang="T10">
                  <a:pos x="T4" y="T5"/>
                </a:cxn>
                <a:cxn ang="T11">
                  <a:pos x="T6" y="T7"/>
                </a:cxn>
              </a:cxnLst>
              <a:rect l="T12" t="T13" r="T14" b="T15"/>
              <a:pathLst>
                <a:path w="83" h="70">
                  <a:moveTo>
                    <a:pt x="82" y="0"/>
                  </a:moveTo>
                  <a:lnTo>
                    <a:pt x="36" y="69"/>
                  </a:lnTo>
                  <a:lnTo>
                    <a:pt x="0" y="5"/>
                  </a:lnTo>
                  <a:lnTo>
                    <a:pt x="82" y="0"/>
                  </a:lnTo>
                </a:path>
              </a:pathLst>
            </a:custGeom>
            <a:noFill/>
            <a:ln w="25400" cap="rnd">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61" name="Line 58"/>
            <p:cNvSpPr>
              <a:spLocks noChangeShapeType="1"/>
            </p:cNvSpPr>
            <p:nvPr/>
          </p:nvSpPr>
          <p:spPr bwMode="auto">
            <a:xfrm flipH="1">
              <a:off x="2828" y="1391"/>
              <a:ext cx="657" cy="139"/>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62" name="Freeform 59"/>
            <p:cNvSpPr>
              <a:spLocks/>
            </p:cNvSpPr>
            <p:nvPr/>
          </p:nvSpPr>
          <p:spPr bwMode="auto">
            <a:xfrm>
              <a:off x="2767" y="1499"/>
              <a:ext cx="82" cy="75"/>
            </a:xfrm>
            <a:custGeom>
              <a:avLst/>
              <a:gdLst>
                <a:gd name="T0" fmla="*/ 0 w 82"/>
                <a:gd name="T1" fmla="*/ 56 h 75"/>
                <a:gd name="T2" fmla="*/ 62 w 82"/>
                <a:gd name="T3" fmla="*/ 0 h 75"/>
                <a:gd name="T4" fmla="*/ 81 w 82"/>
                <a:gd name="T5" fmla="*/ 74 h 75"/>
                <a:gd name="T6" fmla="*/ 0 w 82"/>
                <a:gd name="T7" fmla="*/ 56 h 75"/>
                <a:gd name="T8" fmla="*/ 0 60000 65536"/>
                <a:gd name="T9" fmla="*/ 0 60000 65536"/>
                <a:gd name="T10" fmla="*/ 0 60000 65536"/>
                <a:gd name="T11" fmla="*/ 0 60000 65536"/>
                <a:gd name="T12" fmla="*/ 0 w 82"/>
                <a:gd name="T13" fmla="*/ 0 h 75"/>
                <a:gd name="T14" fmla="*/ 82 w 82"/>
                <a:gd name="T15" fmla="*/ 75 h 75"/>
              </a:gdLst>
              <a:ahLst/>
              <a:cxnLst>
                <a:cxn ang="T8">
                  <a:pos x="T0" y="T1"/>
                </a:cxn>
                <a:cxn ang="T9">
                  <a:pos x="T2" y="T3"/>
                </a:cxn>
                <a:cxn ang="T10">
                  <a:pos x="T4" y="T5"/>
                </a:cxn>
                <a:cxn ang="T11">
                  <a:pos x="T6" y="T7"/>
                </a:cxn>
              </a:cxnLst>
              <a:rect l="T12" t="T13" r="T14" b="T15"/>
              <a:pathLst>
                <a:path w="82" h="75">
                  <a:moveTo>
                    <a:pt x="0" y="56"/>
                  </a:moveTo>
                  <a:lnTo>
                    <a:pt x="62" y="0"/>
                  </a:lnTo>
                  <a:lnTo>
                    <a:pt x="81" y="74"/>
                  </a:lnTo>
                  <a:lnTo>
                    <a:pt x="0" y="56"/>
                  </a:lnTo>
                </a:path>
              </a:pathLst>
            </a:custGeom>
            <a:noFill/>
            <a:ln w="25400" cap="rnd">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63" name="Line 60"/>
            <p:cNvSpPr>
              <a:spLocks noChangeShapeType="1"/>
            </p:cNvSpPr>
            <p:nvPr/>
          </p:nvSpPr>
          <p:spPr bwMode="auto">
            <a:xfrm flipV="1">
              <a:off x="535" y="783"/>
              <a:ext cx="0" cy="551"/>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64" name="Line 61"/>
            <p:cNvSpPr>
              <a:spLocks noChangeShapeType="1"/>
            </p:cNvSpPr>
            <p:nvPr/>
          </p:nvSpPr>
          <p:spPr bwMode="auto">
            <a:xfrm flipH="1">
              <a:off x="527" y="2208"/>
              <a:ext cx="388" cy="0"/>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65" name="Line 62"/>
            <p:cNvSpPr>
              <a:spLocks noChangeShapeType="1"/>
            </p:cNvSpPr>
            <p:nvPr/>
          </p:nvSpPr>
          <p:spPr bwMode="auto">
            <a:xfrm flipV="1">
              <a:off x="535" y="1752"/>
              <a:ext cx="0" cy="464"/>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66" name="Freeform 63"/>
            <p:cNvSpPr>
              <a:spLocks/>
            </p:cNvSpPr>
            <p:nvPr/>
          </p:nvSpPr>
          <p:spPr bwMode="auto">
            <a:xfrm>
              <a:off x="499" y="1690"/>
              <a:ext cx="74" cy="73"/>
            </a:xfrm>
            <a:custGeom>
              <a:avLst/>
              <a:gdLst>
                <a:gd name="T0" fmla="*/ 37 w 74"/>
                <a:gd name="T1" fmla="*/ 0 h 73"/>
                <a:gd name="T2" fmla="*/ 73 w 74"/>
                <a:gd name="T3" fmla="*/ 72 h 73"/>
                <a:gd name="T4" fmla="*/ 0 w 74"/>
                <a:gd name="T5" fmla="*/ 72 h 73"/>
                <a:gd name="T6" fmla="*/ 37 w 74"/>
                <a:gd name="T7" fmla="*/ 0 h 73"/>
                <a:gd name="T8" fmla="*/ 0 60000 65536"/>
                <a:gd name="T9" fmla="*/ 0 60000 65536"/>
                <a:gd name="T10" fmla="*/ 0 60000 65536"/>
                <a:gd name="T11" fmla="*/ 0 60000 65536"/>
                <a:gd name="T12" fmla="*/ 0 w 74"/>
                <a:gd name="T13" fmla="*/ 0 h 73"/>
                <a:gd name="T14" fmla="*/ 74 w 74"/>
                <a:gd name="T15" fmla="*/ 73 h 73"/>
              </a:gdLst>
              <a:ahLst/>
              <a:cxnLst>
                <a:cxn ang="T8">
                  <a:pos x="T0" y="T1"/>
                </a:cxn>
                <a:cxn ang="T9">
                  <a:pos x="T2" y="T3"/>
                </a:cxn>
                <a:cxn ang="T10">
                  <a:pos x="T4" y="T5"/>
                </a:cxn>
                <a:cxn ang="T11">
                  <a:pos x="T6" y="T7"/>
                </a:cxn>
              </a:cxnLst>
              <a:rect l="T12" t="T13" r="T14" b="T15"/>
              <a:pathLst>
                <a:path w="74" h="73">
                  <a:moveTo>
                    <a:pt x="37" y="0"/>
                  </a:moveTo>
                  <a:lnTo>
                    <a:pt x="73" y="72"/>
                  </a:lnTo>
                  <a:lnTo>
                    <a:pt x="0" y="72"/>
                  </a:lnTo>
                  <a:lnTo>
                    <a:pt x="37" y="0"/>
                  </a:lnTo>
                </a:path>
              </a:pathLst>
            </a:custGeom>
            <a:noFill/>
            <a:ln w="25400" cap="rnd">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67" name="Rectangle 64"/>
            <p:cNvSpPr>
              <a:spLocks noChangeArrowheads="1"/>
            </p:cNvSpPr>
            <p:nvPr/>
          </p:nvSpPr>
          <p:spPr bwMode="auto">
            <a:xfrm>
              <a:off x="1227" y="978"/>
              <a:ext cx="571" cy="19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DialTone</a:t>
              </a:r>
            </a:p>
          </p:txBody>
        </p:sp>
        <p:sp>
          <p:nvSpPr>
            <p:cNvPr id="68" name="Rectangle 65"/>
            <p:cNvSpPr>
              <a:spLocks noChangeArrowheads="1"/>
            </p:cNvSpPr>
            <p:nvPr/>
          </p:nvSpPr>
          <p:spPr bwMode="auto">
            <a:xfrm>
              <a:off x="2258" y="377"/>
              <a:ext cx="536" cy="19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Timeout</a:t>
              </a:r>
            </a:p>
          </p:txBody>
        </p:sp>
        <p:sp>
          <p:nvSpPr>
            <p:cNvPr id="69" name="Line 66"/>
            <p:cNvSpPr>
              <a:spLocks noChangeShapeType="1"/>
            </p:cNvSpPr>
            <p:nvPr/>
          </p:nvSpPr>
          <p:spPr bwMode="auto">
            <a:xfrm>
              <a:off x="1752" y="1213"/>
              <a:ext cx="1633" cy="0"/>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70" name="Freeform 67"/>
            <p:cNvSpPr>
              <a:spLocks/>
            </p:cNvSpPr>
            <p:nvPr/>
          </p:nvSpPr>
          <p:spPr bwMode="auto">
            <a:xfrm>
              <a:off x="3386" y="1176"/>
              <a:ext cx="76" cy="74"/>
            </a:xfrm>
            <a:custGeom>
              <a:avLst/>
              <a:gdLst>
                <a:gd name="T0" fmla="*/ 75 w 76"/>
                <a:gd name="T1" fmla="*/ 37 h 74"/>
                <a:gd name="T2" fmla="*/ 0 w 76"/>
                <a:gd name="T3" fmla="*/ 73 h 74"/>
                <a:gd name="T4" fmla="*/ 0 w 76"/>
                <a:gd name="T5" fmla="*/ 0 h 74"/>
                <a:gd name="T6" fmla="*/ 75 w 76"/>
                <a:gd name="T7" fmla="*/ 37 h 74"/>
                <a:gd name="T8" fmla="*/ 0 60000 65536"/>
                <a:gd name="T9" fmla="*/ 0 60000 65536"/>
                <a:gd name="T10" fmla="*/ 0 60000 65536"/>
                <a:gd name="T11" fmla="*/ 0 60000 65536"/>
                <a:gd name="T12" fmla="*/ 0 w 76"/>
                <a:gd name="T13" fmla="*/ 0 h 74"/>
                <a:gd name="T14" fmla="*/ 76 w 76"/>
                <a:gd name="T15" fmla="*/ 74 h 74"/>
              </a:gdLst>
              <a:ahLst/>
              <a:cxnLst>
                <a:cxn ang="T8">
                  <a:pos x="T0" y="T1"/>
                </a:cxn>
                <a:cxn ang="T9">
                  <a:pos x="T2" y="T3"/>
                </a:cxn>
                <a:cxn ang="T10">
                  <a:pos x="T4" y="T5"/>
                </a:cxn>
                <a:cxn ang="T11">
                  <a:pos x="T6" y="T7"/>
                </a:cxn>
              </a:cxnLst>
              <a:rect l="T12" t="T13" r="T14" b="T15"/>
              <a:pathLst>
                <a:path w="76" h="74">
                  <a:moveTo>
                    <a:pt x="75" y="37"/>
                  </a:moveTo>
                  <a:lnTo>
                    <a:pt x="0" y="73"/>
                  </a:lnTo>
                  <a:lnTo>
                    <a:pt x="0" y="0"/>
                  </a:lnTo>
                  <a:lnTo>
                    <a:pt x="75" y="37"/>
                  </a:lnTo>
                </a:path>
              </a:pathLst>
            </a:custGeom>
            <a:noFill/>
            <a:ln w="25400" cap="rnd">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71" name="Line 68"/>
            <p:cNvSpPr>
              <a:spLocks noChangeShapeType="1"/>
            </p:cNvSpPr>
            <p:nvPr/>
          </p:nvSpPr>
          <p:spPr bwMode="auto">
            <a:xfrm flipH="1">
              <a:off x="3727" y="1402"/>
              <a:ext cx="18" cy="236"/>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72" name="Freeform 69"/>
            <p:cNvSpPr>
              <a:spLocks/>
            </p:cNvSpPr>
            <p:nvPr/>
          </p:nvSpPr>
          <p:spPr bwMode="auto">
            <a:xfrm>
              <a:off x="3698" y="1640"/>
              <a:ext cx="74" cy="74"/>
            </a:xfrm>
            <a:custGeom>
              <a:avLst/>
              <a:gdLst>
                <a:gd name="T0" fmla="*/ 37 w 74"/>
                <a:gd name="T1" fmla="*/ 73 h 74"/>
                <a:gd name="T2" fmla="*/ 0 w 74"/>
                <a:gd name="T3" fmla="*/ 0 h 74"/>
                <a:gd name="T4" fmla="*/ 73 w 74"/>
                <a:gd name="T5" fmla="*/ 0 h 74"/>
                <a:gd name="T6" fmla="*/ 37 w 74"/>
                <a:gd name="T7" fmla="*/ 73 h 74"/>
                <a:gd name="T8" fmla="*/ 0 60000 65536"/>
                <a:gd name="T9" fmla="*/ 0 60000 65536"/>
                <a:gd name="T10" fmla="*/ 0 60000 65536"/>
                <a:gd name="T11" fmla="*/ 0 60000 65536"/>
                <a:gd name="T12" fmla="*/ 0 w 74"/>
                <a:gd name="T13" fmla="*/ 0 h 74"/>
                <a:gd name="T14" fmla="*/ 74 w 74"/>
                <a:gd name="T15" fmla="*/ 74 h 74"/>
              </a:gdLst>
              <a:ahLst/>
              <a:cxnLst>
                <a:cxn ang="T8">
                  <a:pos x="T0" y="T1"/>
                </a:cxn>
                <a:cxn ang="T9">
                  <a:pos x="T2" y="T3"/>
                </a:cxn>
                <a:cxn ang="T10">
                  <a:pos x="T4" y="T5"/>
                </a:cxn>
                <a:cxn ang="T11">
                  <a:pos x="T6" y="T7"/>
                </a:cxn>
              </a:cxnLst>
              <a:rect l="T12" t="T13" r="T14" b="T15"/>
              <a:pathLst>
                <a:path w="74" h="74">
                  <a:moveTo>
                    <a:pt x="37" y="73"/>
                  </a:moveTo>
                  <a:lnTo>
                    <a:pt x="0" y="0"/>
                  </a:lnTo>
                  <a:lnTo>
                    <a:pt x="73" y="0"/>
                  </a:lnTo>
                  <a:lnTo>
                    <a:pt x="37" y="73"/>
                  </a:lnTo>
                </a:path>
              </a:pathLst>
            </a:custGeom>
            <a:noFill/>
            <a:ln w="25400" cap="rnd">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73" name="Line 70"/>
            <p:cNvSpPr>
              <a:spLocks noChangeShapeType="1"/>
            </p:cNvSpPr>
            <p:nvPr/>
          </p:nvSpPr>
          <p:spPr bwMode="auto">
            <a:xfrm>
              <a:off x="543" y="791"/>
              <a:ext cx="281" cy="0"/>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74" name="Freeform 71"/>
            <p:cNvSpPr>
              <a:spLocks/>
            </p:cNvSpPr>
            <p:nvPr/>
          </p:nvSpPr>
          <p:spPr bwMode="auto">
            <a:xfrm>
              <a:off x="832" y="756"/>
              <a:ext cx="76" cy="72"/>
            </a:xfrm>
            <a:custGeom>
              <a:avLst/>
              <a:gdLst>
                <a:gd name="T0" fmla="*/ 75 w 76"/>
                <a:gd name="T1" fmla="*/ 36 h 72"/>
                <a:gd name="T2" fmla="*/ 0 w 76"/>
                <a:gd name="T3" fmla="*/ 71 h 72"/>
                <a:gd name="T4" fmla="*/ 0 w 76"/>
                <a:gd name="T5" fmla="*/ 0 h 72"/>
                <a:gd name="T6" fmla="*/ 75 w 76"/>
                <a:gd name="T7" fmla="*/ 36 h 72"/>
                <a:gd name="T8" fmla="*/ 0 60000 65536"/>
                <a:gd name="T9" fmla="*/ 0 60000 65536"/>
                <a:gd name="T10" fmla="*/ 0 60000 65536"/>
                <a:gd name="T11" fmla="*/ 0 60000 65536"/>
                <a:gd name="T12" fmla="*/ 0 w 76"/>
                <a:gd name="T13" fmla="*/ 0 h 72"/>
                <a:gd name="T14" fmla="*/ 76 w 76"/>
                <a:gd name="T15" fmla="*/ 72 h 72"/>
              </a:gdLst>
              <a:ahLst/>
              <a:cxnLst>
                <a:cxn ang="T8">
                  <a:pos x="T0" y="T1"/>
                </a:cxn>
                <a:cxn ang="T9">
                  <a:pos x="T2" y="T3"/>
                </a:cxn>
                <a:cxn ang="T10">
                  <a:pos x="T4" y="T5"/>
                </a:cxn>
                <a:cxn ang="T11">
                  <a:pos x="T6" y="T7"/>
                </a:cxn>
              </a:cxnLst>
              <a:rect l="T12" t="T13" r="T14" b="T15"/>
              <a:pathLst>
                <a:path w="76" h="72">
                  <a:moveTo>
                    <a:pt x="75" y="36"/>
                  </a:moveTo>
                  <a:lnTo>
                    <a:pt x="0" y="71"/>
                  </a:lnTo>
                  <a:lnTo>
                    <a:pt x="0" y="0"/>
                  </a:lnTo>
                  <a:lnTo>
                    <a:pt x="75" y="36"/>
                  </a:lnTo>
                </a:path>
              </a:pathLst>
            </a:custGeom>
            <a:noFill/>
            <a:ln w="25400" cap="rnd">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75" name="Rectangle 72"/>
            <p:cNvSpPr>
              <a:spLocks noChangeArrowheads="1"/>
            </p:cNvSpPr>
            <p:nvPr/>
          </p:nvSpPr>
          <p:spPr bwMode="auto">
            <a:xfrm>
              <a:off x="135" y="507"/>
              <a:ext cx="773" cy="19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lift receiver/  </a:t>
              </a:r>
            </a:p>
          </p:txBody>
        </p:sp>
        <p:sp>
          <p:nvSpPr>
            <p:cNvPr id="76" name="Rectangle 73"/>
            <p:cNvSpPr>
              <a:spLocks noChangeArrowheads="1"/>
            </p:cNvSpPr>
            <p:nvPr/>
          </p:nvSpPr>
          <p:spPr bwMode="auto">
            <a:xfrm>
              <a:off x="123" y="2392"/>
              <a:ext cx="769" cy="19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   disconnect</a:t>
              </a:r>
            </a:p>
          </p:txBody>
        </p:sp>
        <p:sp>
          <p:nvSpPr>
            <p:cNvPr id="77" name="Rectangle 74"/>
            <p:cNvSpPr>
              <a:spLocks noChangeArrowheads="1"/>
            </p:cNvSpPr>
            <p:nvPr/>
          </p:nvSpPr>
          <p:spPr bwMode="auto">
            <a:xfrm>
              <a:off x="1362" y="688"/>
              <a:ext cx="478" cy="19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15 sec.</a:t>
              </a:r>
            </a:p>
          </p:txBody>
        </p:sp>
        <p:sp>
          <p:nvSpPr>
            <p:cNvPr id="78" name="Rectangle 75"/>
            <p:cNvSpPr>
              <a:spLocks noChangeArrowheads="1"/>
            </p:cNvSpPr>
            <p:nvPr/>
          </p:nvSpPr>
          <p:spPr bwMode="auto">
            <a:xfrm>
              <a:off x="2070" y="981"/>
              <a:ext cx="752" cy="19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dial digit( n )</a:t>
              </a:r>
            </a:p>
          </p:txBody>
        </p:sp>
        <p:sp>
          <p:nvSpPr>
            <p:cNvPr id="79" name="Rectangle 76"/>
            <p:cNvSpPr>
              <a:spLocks noChangeArrowheads="1"/>
            </p:cNvSpPr>
            <p:nvPr/>
          </p:nvSpPr>
          <p:spPr bwMode="auto">
            <a:xfrm>
              <a:off x="2827" y="1505"/>
              <a:ext cx="723" cy="19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dial digit(n) </a:t>
              </a:r>
            </a:p>
          </p:txBody>
        </p:sp>
        <p:sp>
          <p:nvSpPr>
            <p:cNvPr id="80" name="Rectangle 77"/>
            <p:cNvSpPr>
              <a:spLocks noChangeArrowheads="1"/>
            </p:cNvSpPr>
            <p:nvPr/>
          </p:nvSpPr>
          <p:spPr bwMode="auto">
            <a:xfrm>
              <a:off x="2827" y="1627"/>
              <a:ext cx="560" cy="19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 [invalid]</a:t>
              </a:r>
            </a:p>
          </p:txBody>
        </p:sp>
        <p:sp>
          <p:nvSpPr>
            <p:cNvPr id="81" name="Rectangle 78"/>
            <p:cNvSpPr>
              <a:spLocks noChangeArrowheads="1"/>
            </p:cNvSpPr>
            <p:nvPr/>
          </p:nvSpPr>
          <p:spPr bwMode="auto">
            <a:xfrm>
              <a:off x="3488" y="1429"/>
              <a:ext cx="1118" cy="19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dial digit(n) [valid] / </a:t>
              </a:r>
            </a:p>
          </p:txBody>
        </p:sp>
        <p:sp>
          <p:nvSpPr>
            <p:cNvPr id="82" name="Rectangle 79"/>
            <p:cNvSpPr>
              <a:spLocks noChangeArrowheads="1"/>
            </p:cNvSpPr>
            <p:nvPr/>
          </p:nvSpPr>
          <p:spPr bwMode="auto">
            <a:xfrm>
              <a:off x="3769" y="1553"/>
              <a:ext cx="531" cy="19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connect</a:t>
              </a:r>
            </a:p>
          </p:txBody>
        </p:sp>
        <p:sp>
          <p:nvSpPr>
            <p:cNvPr id="83" name="Rectangle 80"/>
            <p:cNvSpPr>
              <a:spLocks noChangeArrowheads="1"/>
            </p:cNvSpPr>
            <p:nvPr/>
          </p:nvSpPr>
          <p:spPr bwMode="auto">
            <a:xfrm>
              <a:off x="3580" y="566"/>
              <a:ext cx="781" cy="19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dial digit( n ) </a:t>
              </a:r>
            </a:p>
          </p:txBody>
        </p:sp>
        <p:sp>
          <p:nvSpPr>
            <p:cNvPr id="84" name="Rectangle 81"/>
            <p:cNvSpPr>
              <a:spLocks noChangeArrowheads="1"/>
            </p:cNvSpPr>
            <p:nvPr/>
          </p:nvSpPr>
          <p:spPr bwMode="auto">
            <a:xfrm>
              <a:off x="3580" y="689"/>
              <a:ext cx="751" cy="19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[incomplete]</a:t>
              </a:r>
            </a:p>
          </p:txBody>
        </p:sp>
        <p:sp>
          <p:nvSpPr>
            <p:cNvPr id="85" name="Rectangle 82"/>
            <p:cNvSpPr>
              <a:spLocks noChangeArrowheads="1"/>
            </p:cNvSpPr>
            <p:nvPr/>
          </p:nvSpPr>
          <p:spPr bwMode="auto">
            <a:xfrm>
              <a:off x="1331" y="151"/>
              <a:ext cx="419" cy="396"/>
            </a:xfrm>
            <a:prstGeom prst="rect">
              <a:avLst/>
            </a:prstGeom>
            <a:noFill/>
            <a:ln w="2540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86" name="Line 83"/>
            <p:cNvSpPr>
              <a:spLocks noChangeShapeType="1"/>
            </p:cNvSpPr>
            <p:nvPr/>
          </p:nvSpPr>
          <p:spPr bwMode="auto">
            <a:xfrm>
              <a:off x="1331" y="320"/>
              <a:ext cx="424" cy="0"/>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87" name="Rectangle 84"/>
            <p:cNvSpPr>
              <a:spLocks noChangeArrowheads="1"/>
            </p:cNvSpPr>
            <p:nvPr/>
          </p:nvSpPr>
          <p:spPr bwMode="auto">
            <a:xfrm>
              <a:off x="1294" y="321"/>
              <a:ext cx="531" cy="19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phone #</a:t>
              </a:r>
            </a:p>
          </p:txBody>
        </p:sp>
        <p:sp>
          <p:nvSpPr>
            <p:cNvPr id="88" name="Rectangle 85"/>
            <p:cNvSpPr>
              <a:spLocks noChangeArrowheads="1"/>
            </p:cNvSpPr>
            <p:nvPr/>
          </p:nvSpPr>
          <p:spPr bwMode="auto">
            <a:xfrm>
              <a:off x="1331" y="172"/>
              <a:ext cx="443" cy="19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Active</a:t>
              </a:r>
            </a:p>
          </p:txBody>
        </p:sp>
        <p:sp>
          <p:nvSpPr>
            <p:cNvPr id="89" name="Freeform 86"/>
            <p:cNvSpPr>
              <a:spLocks/>
            </p:cNvSpPr>
            <p:nvPr/>
          </p:nvSpPr>
          <p:spPr bwMode="auto">
            <a:xfrm>
              <a:off x="3997" y="854"/>
              <a:ext cx="346" cy="350"/>
            </a:xfrm>
            <a:custGeom>
              <a:avLst/>
              <a:gdLst>
                <a:gd name="T0" fmla="*/ 0 w 346"/>
                <a:gd name="T1" fmla="*/ 188 h 350"/>
                <a:gd name="T2" fmla="*/ 2 w 346"/>
                <a:gd name="T3" fmla="*/ 168 h 350"/>
                <a:gd name="T4" fmla="*/ 6 w 346"/>
                <a:gd name="T5" fmla="*/ 150 h 350"/>
                <a:gd name="T6" fmla="*/ 11 w 346"/>
                <a:gd name="T7" fmla="*/ 131 h 350"/>
                <a:gd name="T8" fmla="*/ 18 w 346"/>
                <a:gd name="T9" fmla="*/ 115 h 350"/>
                <a:gd name="T10" fmla="*/ 27 w 346"/>
                <a:gd name="T11" fmla="*/ 99 h 350"/>
                <a:gd name="T12" fmla="*/ 37 w 346"/>
                <a:gd name="T13" fmla="*/ 87 h 350"/>
                <a:gd name="T14" fmla="*/ 49 w 346"/>
                <a:gd name="T15" fmla="*/ 73 h 350"/>
                <a:gd name="T16" fmla="*/ 59 w 346"/>
                <a:gd name="T17" fmla="*/ 61 h 350"/>
                <a:gd name="T18" fmla="*/ 71 w 346"/>
                <a:gd name="T19" fmla="*/ 50 h 350"/>
                <a:gd name="T20" fmla="*/ 85 w 346"/>
                <a:gd name="T21" fmla="*/ 38 h 350"/>
                <a:gd name="T22" fmla="*/ 99 w 346"/>
                <a:gd name="T23" fmla="*/ 30 h 350"/>
                <a:gd name="T24" fmla="*/ 114 w 346"/>
                <a:gd name="T25" fmla="*/ 22 h 350"/>
                <a:gd name="T26" fmla="*/ 130 w 346"/>
                <a:gd name="T27" fmla="*/ 16 h 350"/>
                <a:gd name="T28" fmla="*/ 144 w 346"/>
                <a:gd name="T29" fmla="*/ 10 h 350"/>
                <a:gd name="T30" fmla="*/ 160 w 346"/>
                <a:gd name="T31" fmla="*/ 4 h 350"/>
                <a:gd name="T32" fmla="*/ 176 w 346"/>
                <a:gd name="T33" fmla="*/ 2 h 350"/>
                <a:gd name="T34" fmla="*/ 190 w 346"/>
                <a:gd name="T35" fmla="*/ 0 h 350"/>
                <a:gd name="T36" fmla="*/ 207 w 346"/>
                <a:gd name="T37" fmla="*/ 0 h 350"/>
                <a:gd name="T38" fmla="*/ 220 w 346"/>
                <a:gd name="T39" fmla="*/ 0 h 350"/>
                <a:gd name="T40" fmla="*/ 237 w 346"/>
                <a:gd name="T41" fmla="*/ 0 h 350"/>
                <a:gd name="T42" fmla="*/ 250 w 346"/>
                <a:gd name="T43" fmla="*/ 2 h 350"/>
                <a:gd name="T44" fmla="*/ 264 w 346"/>
                <a:gd name="T45" fmla="*/ 6 h 350"/>
                <a:gd name="T46" fmla="*/ 276 w 346"/>
                <a:gd name="T47" fmla="*/ 12 h 350"/>
                <a:gd name="T48" fmla="*/ 288 w 346"/>
                <a:gd name="T49" fmla="*/ 18 h 350"/>
                <a:gd name="T50" fmla="*/ 298 w 346"/>
                <a:gd name="T51" fmla="*/ 25 h 350"/>
                <a:gd name="T52" fmla="*/ 310 w 346"/>
                <a:gd name="T53" fmla="*/ 32 h 350"/>
                <a:gd name="T54" fmla="*/ 318 w 346"/>
                <a:gd name="T55" fmla="*/ 43 h 350"/>
                <a:gd name="T56" fmla="*/ 327 w 346"/>
                <a:gd name="T57" fmla="*/ 52 h 350"/>
                <a:gd name="T58" fmla="*/ 334 w 346"/>
                <a:gd name="T59" fmla="*/ 66 h 350"/>
                <a:gd name="T60" fmla="*/ 339 w 346"/>
                <a:gd name="T61" fmla="*/ 79 h 350"/>
                <a:gd name="T62" fmla="*/ 341 w 346"/>
                <a:gd name="T63" fmla="*/ 93 h 350"/>
                <a:gd name="T64" fmla="*/ 343 w 346"/>
                <a:gd name="T65" fmla="*/ 109 h 350"/>
                <a:gd name="T66" fmla="*/ 345 w 346"/>
                <a:gd name="T67" fmla="*/ 139 h 350"/>
                <a:gd name="T68" fmla="*/ 345 w 346"/>
                <a:gd name="T69" fmla="*/ 163 h 350"/>
                <a:gd name="T70" fmla="*/ 345 w 346"/>
                <a:gd name="T71" fmla="*/ 188 h 350"/>
                <a:gd name="T72" fmla="*/ 345 w 346"/>
                <a:gd name="T73" fmla="*/ 212 h 350"/>
                <a:gd name="T74" fmla="*/ 345 w 346"/>
                <a:gd name="T75" fmla="*/ 232 h 350"/>
                <a:gd name="T76" fmla="*/ 345 w 346"/>
                <a:gd name="T77" fmla="*/ 250 h 350"/>
                <a:gd name="T78" fmla="*/ 343 w 346"/>
                <a:gd name="T79" fmla="*/ 265 h 350"/>
                <a:gd name="T80" fmla="*/ 343 w 346"/>
                <a:gd name="T81" fmla="*/ 279 h 350"/>
                <a:gd name="T82" fmla="*/ 341 w 346"/>
                <a:gd name="T83" fmla="*/ 293 h 350"/>
                <a:gd name="T84" fmla="*/ 336 w 346"/>
                <a:gd name="T85" fmla="*/ 305 h 350"/>
                <a:gd name="T86" fmla="*/ 334 w 346"/>
                <a:gd name="T87" fmla="*/ 313 h 350"/>
                <a:gd name="T88" fmla="*/ 329 w 346"/>
                <a:gd name="T89" fmla="*/ 323 h 350"/>
                <a:gd name="T90" fmla="*/ 322 w 346"/>
                <a:gd name="T91" fmla="*/ 329 h 350"/>
                <a:gd name="T92" fmla="*/ 318 w 346"/>
                <a:gd name="T93" fmla="*/ 333 h 350"/>
                <a:gd name="T94" fmla="*/ 310 w 346"/>
                <a:gd name="T95" fmla="*/ 338 h 350"/>
                <a:gd name="T96" fmla="*/ 302 w 346"/>
                <a:gd name="T97" fmla="*/ 343 h 350"/>
                <a:gd name="T98" fmla="*/ 292 w 346"/>
                <a:gd name="T99" fmla="*/ 345 h 350"/>
                <a:gd name="T100" fmla="*/ 282 w 346"/>
                <a:gd name="T101" fmla="*/ 347 h 350"/>
                <a:gd name="T102" fmla="*/ 271 w 346"/>
                <a:gd name="T103" fmla="*/ 347 h 350"/>
                <a:gd name="T104" fmla="*/ 260 w 346"/>
                <a:gd name="T105" fmla="*/ 349 h 350"/>
                <a:gd name="T106" fmla="*/ 248 w 346"/>
                <a:gd name="T107" fmla="*/ 347 h 350"/>
                <a:gd name="T108" fmla="*/ 231 w 346"/>
                <a:gd name="T109" fmla="*/ 347 h 350"/>
                <a:gd name="T110" fmla="*/ 217 w 346"/>
                <a:gd name="T111" fmla="*/ 347 h 350"/>
                <a:gd name="T112" fmla="*/ 201 w 346"/>
                <a:gd name="T113" fmla="*/ 345 h 350"/>
                <a:gd name="T114" fmla="*/ 183 w 346"/>
                <a:gd name="T115" fmla="*/ 345 h 350"/>
                <a:gd name="T116" fmla="*/ 164 w 346"/>
                <a:gd name="T117" fmla="*/ 343 h 350"/>
                <a:gd name="T118" fmla="*/ 144 w 346"/>
                <a:gd name="T119" fmla="*/ 341 h 350"/>
                <a:gd name="T120" fmla="*/ 120 w 346"/>
                <a:gd name="T121" fmla="*/ 338 h 350"/>
                <a:gd name="T122" fmla="*/ 97 w 346"/>
                <a:gd name="T123" fmla="*/ 338 h 350"/>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346"/>
                <a:gd name="T187" fmla="*/ 0 h 350"/>
                <a:gd name="T188" fmla="*/ 346 w 346"/>
                <a:gd name="T189" fmla="*/ 350 h 350"/>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346" h="350">
                  <a:moveTo>
                    <a:pt x="0" y="188"/>
                  </a:moveTo>
                  <a:lnTo>
                    <a:pt x="2" y="168"/>
                  </a:lnTo>
                  <a:lnTo>
                    <a:pt x="6" y="150"/>
                  </a:lnTo>
                  <a:lnTo>
                    <a:pt x="11" y="131"/>
                  </a:lnTo>
                  <a:lnTo>
                    <a:pt x="18" y="115"/>
                  </a:lnTo>
                  <a:lnTo>
                    <a:pt x="27" y="99"/>
                  </a:lnTo>
                  <a:lnTo>
                    <a:pt x="37" y="87"/>
                  </a:lnTo>
                  <a:lnTo>
                    <a:pt x="49" y="73"/>
                  </a:lnTo>
                  <a:lnTo>
                    <a:pt x="59" y="61"/>
                  </a:lnTo>
                  <a:lnTo>
                    <a:pt x="71" y="50"/>
                  </a:lnTo>
                  <a:lnTo>
                    <a:pt x="85" y="38"/>
                  </a:lnTo>
                  <a:lnTo>
                    <a:pt x="99" y="30"/>
                  </a:lnTo>
                  <a:lnTo>
                    <a:pt x="114" y="22"/>
                  </a:lnTo>
                  <a:lnTo>
                    <a:pt x="130" y="16"/>
                  </a:lnTo>
                  <a:lnTo>
                    <a:pt x="144" y="10"/>
                  </a:lnTo>
                  <a:lnTo>
                    <a:pt x="160" y="4"/>
                  </a:lnTo>
                  <a:lnTo>
                    <a:pt x="176" y="2"/>
                  </a:lnTo>
                  <a:lnTo>
                    <a:pt x="190" y="0"/>
                  </a:lnTo>
                  <a:lnTo>
                    <a:pt x="207" y="0"/>
                  </a:lnTo>
                  <a:lnTo>
                    <a:pt x="220" y="0"/>
                  </a:lnTo>
                  <a:lnTo>
                    <a:pt x="237" y="0"/>
                  </a:lnTo>
                  <a:lnTo>
                    <a:pt x="250" y="2"/>
                  </a:lnTo>
                  <a:lnTo>
                    <a:pt x="264" y="6"/>
                  </a:lnTo>
                  <a:lnTo>
                    <a:pt x="276" y="12"/>
                  </a:lnTo>
                  <a:lnTo>
                    <a:pt x="288" y="18"/>
                  </a:lnTo>
                  <a:lnTo>
                    <a:pt x="298" y="25"/>
                  </a:lnTo>
                  <a:lnTo>
                    <a:pt x="310" y="32"/>
                  </a:lnTo>
                  <a:lnTo>
                    <a:pt x="318" y="43"/>
                  </a:lnTo>
                  <a:lnTo>
                    <a:pt x="327" y="52"/>
                  </a:lnTo>
                  <a:lnTo>
                    <a:pt x="334" y="66"/>
                  </a:lnTo>
                  <a:lnTo>
                    <a:pt x="339" y="79"/>
                  </a:lnTo>
                  <a:lnTo>
                    <a:pt x="341" y="93"/>
                  </a:lnTo>
                  <a:lnTo>
                    <a:pt x="343" y="109"/>
                  </a:lnTo>
                  <a:lnTo>
                    <a:pt x="345" y="139"/>
                  </a:lnTo>
                  <a:lnTo>
                    <a:pt x="345" y="163"/>
                  </a:lnTo>
                  <a:lnTo>
                    <a:pt x="345" y="188"/>
                  </a:lnTo>
                  <a:lnTo>
                    <a:pt x="345" y="212"/>
                  </a:lnTo>
                  <a:lnTo>
                    <a:pt x="345" y="232"/>
                  </a:lnTo>
                  <a:lnTo>
                    <a:pt x="345" y="250"/>
                  </a:lnTo>
                  <a:lnTo>
                    <a:pt x="343" y="265"/>
                  </a:lnTo>
                  <a:lnTo>
                    <a:pt x="343" y="279"/>
                  </a:lnTo>
                  <a:lnTo>
                    <a:pt x="341" y="293"/>
                  </a:lnTo>
                  <a:lnTo>
                    <a:pt x="336" y="305"/>
                  </a:lnTo>
                  <a:lnTo>
                    <a:pt x="334" y="313"/>
                  </a:lnTo>
                  <a:lnTo>
                    <a:pt x="329" y="323"/>
                  </a:lnTo>
                  <a:lnTo>
                    <a:pt x="322" y="329"/>
                  </a:lnTo>
                  <a:lnTo>
                    <a:pt x="318" y="333"/>
                  </a:lnTo>
                  <a:lnTo>
                    <a:pt x="310" y="338"/>
                  </a:lnTo>
                  <a:lnTo>
                    <a:pt x="302" y="343"/>
                  </a:lnTo>
                  <a:lnTo>
                    <a:pt x="292" y="345"/>
                  </a:lnTo>
                  <a:lnTo>
                    <a:pt x="282" y="347"/>
                  </a:lnTo>
                  <a:lnTo>
                    <a:pt x="271" y="347"/>
                  </a:lnTo>
                  <a:lnTo>
                    <a:pt x="260" y="349"/>
                  </a:lnTo>
                  <a:lnTo>
                    <a:pt x="248" y="347"/>
                  </a:lnTo>
                  <a:lnTo>
                    <a:pt x="231" y="347"/>
                  </a:lnTo>
                  <a:lnTo>
                    <a:pt x="217" y="347"/>
                  </a:lnTo>
                  <a:lnTo>
                    <a:pt x="201" y="345"/>
                  </a:lnTo>
                  <a:lnTo>
                    <a:pt x="183" y="345"/>
                  </a:lnTo>
                  <a:lnTo>
                    <a:pt x="164" y="343"/>
                  </a:lnTo>
                  <a:lnTo>
                    <a:pt x="144" y="341"/>
                  </a:lnTo>
                  <a:lnTo>
                    <a:pt x="120" y="338"/>
                  </a:lnTo>
                  <a:lnTo>
                    <a:pt x="97" y="338"/>
                  </a:lnTo>
                </a:path>
              </a:pathLst>
            </a:custGeom>
            <a:noFill/>
            <a:ln w="25400" cap="rnd">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90" name="Line 87"/>
            <p:cNvSpPr>
              <a:spLocks noChangeShapeType="1"/>
            </p:cNvSpPr>
            <p:nvPr/>
          </p:nvSpPr>
          <p:spPr bwMode="auto">
            <a:xfrm flipV="1">
              <a:off x="3997" y="1014"/>
              <a:ext cx="3" cy="36"/>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91" name="Line 88"/>
            <p:cNvSpPr>
              <a:spLocks noChangeShapeType="1"/>
            </p:cNvSpPr>
            <p:nvPr/>
          </p:nvSpPr>
          <p:spPr bwMode="auto">
            <a:xfrm flipH="1" flipV="1">
              <a:off x="4080" y="1182"/>
              <a:ext cx="22" cy="19"/>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92" name="Freeform 89"/>
            <p:cNvSpPr>
              <a:spLocks/>
            </p:cNvSpPr>
            <p:nvPr/>
          </p:nvSpPr>
          <p:spPr bwMode="auto">
            <a:xfrm>
              <a:off x="4016" y="1155"/>
              <a:ext cx="73" cy="75"/>
            </a:xfrm>
            <a:custGeom>
              <a:avLst/>
              <a:gdLst>
                <a:gd name="T0" fmla="*/ 0 w 73"/>
                <a:gd name="T1" fmla="*/ 35 h 75"/>
                <a:gd name="T2" fmla="*/ 72 w 73"/>
                <a:gd name="T3" fmla="*/ 0 h 75"/>
                <a:gd name="T4" fmla="*/ 72 w 73"/>
                <a:gd name="T5" fmla="*/ 74 h 75"/>
                <a:gd name="T6" fmla="*/ 0 w 73"/>
                <a:gd name="T7" fmla="*/ 35 h 75"/>
                <a:gd name="T8" fmla="*/ 0 60000 65536"/>
                <a:gd name="T9" fmla="*/ 0 60000 65536"/>
                <a:gd name="T10" fmla="*/ 0 60000 65536"/>
                <a:gd name="T11" fmla="*/ 0 60000 65536"/>
                <a:gd name="T12" fmla="*/ 0 w 73"/>
                <a:gd name="T13" fmla="*/ 0 h 75"/>
                <a:gd name="T14" fmla="*/ 73 w 73"/>
                <a:gd name="T15" fmla="*/ 75 h 75"/>
              </a:gdLst>
              <a:ahLst/>
              <a:cxnLst>
                <a:cxn ang="T8">
                  <a:pos x="T0" y="T1"/>
                </a:cxn>
                <a:cxn ang="T9">
                  <a:pos x="T2" y="T3"/>
                </a:cxn>
                <a:cxn ang="T10">
                  <a:pos x="T4" y="T5"/>
                </a:cxn>
                <a:cxn ang="T11">
                  <a:pos x="T6" y="T7"/>
                </a:cxn>
              </a:cxnLst>
              <a:rect l="T12" t="T13" r="T14" b="T15"/>
              <a:pathLst>
                <a:path w="73" h="75">
                  <a:moveTo>
                    <a:pt x="0" y="35"/>
                  </a:moveTo>
                  <a:lnTo>
                    <a:pt x="72" y="0"/>
                  </a:lnTo>
                  <a:lnTo>
                    <a:pt x="72" y="74"/>
                  </a:lnTo>
                  <a:lnTo>
                    <a:pt x="0" y="35"/>
                  </a:lnTo>
                </a:path>
              </a:pathLst>
            </a:custGeom>
            <a:noFill/>
            <a:ln w="25400" cap="rnd">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93" name="Line 90"/>
            <p:cNvSpPr>
              <a:spLocks noChangeShapeType="1"/>
            </p:cNvSpPr>
            <p:nvPr/>
          </p:nvSpPr>
          <p:spPr bwMode="auto">
            <a:xfrm flipH="1" flipV="1">
              <a:off x="2867" y="612"/>
              <a:ext cx="618" cy="438"/>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94" name="Freeform 91"/>
            <p:cNvSpPr>
              <a:spLocks/>
            </p:cNvSpPr>
            <p:nvPr/>
          </p:nvSpPr>
          <p:spPr bwMode="auto">
            <a:xfrm>
              <a:off x="2818" y="578"/>
              <a:ext cx="82" cy="74"/>
            </a:xfrm>
            <a:custGeom>
              <a:avLst/>
              <a:gdLst>
                <a:gd name="T0" fmla="*/ 0 w 82"/>
                <a:gd name="T1" fmla="*/ 0 h 74"/>
                <a:gd name="T2" fmla="*/ 81 w 82"/>
                <a:gd name="T3" fmla="*/ 14 h 74"/>
                <a:gd name="T4" fmla="*/ 39 w 82"/>
                <a:gd name="T5" fmla="*/ 73 h 74"/>
                <a:gd name="T6" fmla="*/ 0 w 82"/>
                <a:gd name="T7" fmla="*/ 0 h 74"/>
                <a:gd name="T8" fmla="*/ 0 60000 65536"/>
                <a:gd name="T9" fmla="*/ 0 60000 65536"/>
                <a:gd name="T10" fmla="*/ 0 60000 65536"/>
                <a:gd name="T11" fmla="*/ 0 60000 65536"/>
                <a:gd name="T12" fmla="*/ 0 w 82"/>
                <a:gd name="T13" fmla="*/ 0 h 74"/>
                <a:gd name="T14" fmla="*/ 82 w 82"/>
                <a:gd name="T15" fmla="*/ 74 h 74"/>
              </a:gdLst>
              <a:ahLst/>
              <a:cxnLst>
                <a:cxn ang="T8">
                  <a:pos x="T0" y="T1"/>
                </a:cxn>
                <a:cxn ang="T9">
                  <a:pos x="T2" y="T3"/>
                </a:cxn>
                <a:cxn ang="T10">
                  <a:pos x="T4" y="T5"/>
                </a:cxn>
                <a:cxn ang="T11">
                  <a:pos x="T6" y="T7"/>
                </a:cxn>
              </a:cxnLst>
              <a:rect l="T12" t="T13" r="T14" b="T15"/>
              <a:pathLst>
                <a:path w="82" h="74">
                  <a:moveTo>
                    <a:pt x="0" y="0"/>
                  </a:moveTo>
                  <a:lnTo>
                    <a:pt x="81" y="14"/>
                  </a:lnTo>
                  <a:lnTo>
                    <a:pt x="39" y="73"/>
                  </a:lnTo>
                  <a:lnTo>
                    <a:pt x="0" y="0"/>
                  </a:lnTo>
                </a:path>
              </a:pathLst>
            </a:custGeom>
            <a:noFill/>
            <a:ln w="25400" cap="rnd">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95" name="Rectangle 92"/>
            <p:cNvSpPr>
              <a:spLocks noChangeArrowheads="1"/>
            </p:cNvSpPr>
            <p:nvPr/>
          </p:nvSpPr>
          <p:spPr bwMode="auto">
            <a:xfrm>
              <a:off x="3042" y="546"/>
              <a:ext cx="449" cy="19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15 sec</a:t>
              </a:r>
            </a:p>
          </p:txBody>
        </p:sp>
        <p:sp>
          <p:nvSpPr>
            <p:cNvPr id="96" name="AutoShape 93"/>
            <p:cNvSpPr>
              <a:spLocks noChangeArrowheads="1"/>
            </p:cNvSpPr>
            <p:nvPr/>
          </p:nvSpPr>
          <p:spPr bwMode="auto">
            <a:xfrm>
              <a:off x="3329" y="1745"/>
              <a:ext cx="956" cy="578"/>
            </a:xfrm>
            <a:prstGeom prst="roundRect">
              <a:avLst>
                <a:gd name="adj" fmla="val 25750"/>
              </a:avLst>
            </a:prstGeom>
            <a:noFill/>
            <a:ln w="25400">
              <a:solidFill>
                <a:srgbClr val="FC0128"/>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97" name="Line 94"/>
            <p:cNvSpPr>
              <a:spLocks noChangeShapeType="1"/>
            </p:cNvSpPr>
            <p:nvPr/>
          </p:nvSpPr>
          <p:spPr bwMode="auto">
            <a:xfrm>
              <a:off x="3338" y="1962"/>
              <a:ext cx="929" cy="0"/>
            </a:xfrm>
            <a:prstGeom prst="line">
              <a:avLst/>
            </a:prstGeom>
            <a:noFill/>
            <a:ln w="25400">
              <a:solidFill>
                <a:srgbClr val="FC0128"/>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98" name="Rectangle 95"/>
            <p:cNvSpPr>
              <a:spLocks noChangeArrowheads="1"/>
            </p:cNvSpPr>
            <p:nvPr/>
          </p:nvSpPr>
          <p:spPr bwMode="auto">
            <a:xfrm>
              <a:off x="3381" y="1750"/>
              <a:ext cx="769" cy="22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90488" tIns="44450" rIns="90488" bIns="44450">
              <a:spAutoFit/>
            </a:bodyPr>
            <a:lstStyle/>
            <a:p>
              <a:r>
                <a:rPr lang="en-US" sz="1800" b="1">
                  <a:solidFill>
                    <a:srgbClr val="FC0128"/>
                  </a:solidFill>
                </a:rPr>
                <a:t>Making Call</a:t>
              </a:r>
            </a:p>
          </p:txBody>
        </p:sp>
        <p:sp>
          <p:nvSpPr>
            <p:cNvPr id="99" name="Rectangle 96"/>
            <p:cNvSpPr>
              <a:spLocks noChangeArrowheads="1"/>
            </p:cNvSpPr>
            <p:nvPr/>
          </p:nvSpPr>
          <p:spPr bwMode="auto">
            <a:xfrm>
              <a:off x="3336" y="1957"/>
              <a:ext cx="884" cy="40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90488" tIns="44450" rIns="90488" bIns="44450">
              <a:spAutoFit/>
            </a:bodyPr>
            <a:lstStyle/>
            <a:p>
              <a:r>
                <a:rPr lang="en-US" sz="1800" b="1">
                  <a:solidFill>
                    <a:srgbClr val="FC0128"/>
                  </a:solidFill>
                </a:rPr>
                <a:t>Entry/Signal </a:t>
              </a:r>
            </a:p>
            <a:p>
              <a:r>
                <a:rPr lang="en-US" sz="1800" b="1">
                  <a:solidFill>
                    <a:srgbClr val="FC0128"/>
                  </a:solidFill>
                </a:rPr>
                <a:t>Create Call</a:t>
              </a:r>
            </a:p>
          </p:txBody>
        </p:sp>
      </p:grpSp>
      <p:sp>
        <p:nvSpPr>
          <p:cNvPr id="100" name="Line 98"/>
          <p:cNvSpPr>
            <a:spLocks noChangeShapeType="1"/>
          </p:cNvSpPr>
          <p:nvPr/>
        </p:nvSpPr>
        <p:spPr bwMode="auto">
          <a:xfrm>
            <a:off x="8237538" y="3355975"/>
            <a:ext cx="0" cy="1389063"/>
          </a:xfrm>
          <a:prstGeom prst="line">
            <a:avLst/>
          </a:prstGeom>
          <a:noFill/>
          <a:ln w="25400">
            <a:solidFill>
              <a:srgbClr val="FC0128"/>
            </a:solidFill>
            <a:round/>
            <a:headEnd/>
            <a:tailEnd type="triangle" w="med" len="med"/>
          </a:ln>
          <a:extLst>
            <a:ext uri="{909E8E84-426E-40dd-AFC4-6F175D3DCCD1}">
              <a14:hiddenFill xmlns="" xmlns:a14="http://schemas.microsoft.com/office/drawing/2010/main">
                <a:noFill/>
              </a14:hiddenFill>
            </a:ext>
          </a:extLst>
        </p:spPr>
        <p:txBody>
          <a:bodyPr wrap="none" anchor="ctr"/>
          <a:lstStyle/>
          <a:p>
            <a:endParaRPr lang="en-US"/>
          </a:p>
        </p:txBody>
      </p:sp>
      <p:sp>
        <p:nvSpPr>
          <p:cNvPr id="101" name="Rectangle 99"/>
          <p:cNvSpPr>
            <a:spLocks noChangeArrowheads="1"/>
          </p:cNvSpPr>
          <p:nvPr/>
        </p:nvSpPr>
        <p:spPr bwMode="auto">
          <a:xfrm>
            <a:off x="7604125" y="2849563"/>
            <a:ext cx="1198563" cy="3635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90488" tIns="44450" rIns="90488" bIns="44450">
            <a:spAutoFit/>
          </a:bodyPr>
          <a:lstStyle/>
          <a:p>
            <a:r>
              <a:rPr lang="en-US" sz="1800" b="1">
                <a:solidFill>
                  <a:srgbClr val="FC0128"/>
                </a:solidFill>
              </a:rPr>
              <a:t>Create Call</a:t>
            </a:r>
          </a:p>
        </p:txBody>
      </p:sp>
      <p:sp>
        <p:nvSpPr>
          <p:cNvPr id="103" name="Rectangle 101"/>
          <p:cNvSpPr>
            <a:spLocks noChangeArrowheads="1"/>
          </p:cNvSpPr>
          <p:nvPr/>
        </p:nvSpPr>
        <p:spPr bwMode="auto">
          <a:xfrm>
            <a:off x="6350" y="6350"/>
            <a:ext cx="9118600" cy="6832600"/>
          </a:xfrm>
          <a:prstGeom prst="rect">
            <a:avLst/>
          </a:prstGeom>
          <a:noFill/>
          <a:ln w="12700">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Tree>
    <p:extLst>
      <p:ext uri="{BB962C8B-B14F-4D97-AF65-F5344CB8AC3E}">
        <p14:creationId xmlns:p14="http://schemas.microsoft.com/office/powerpoint/2010/main" val="2319208823"/>
      </p:ext>
    </p:extLst>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Patterns</a:t>
            </a:r>
            <a:endParaRPr lang="en-US" dirty="0"/>
          </a:p>
        </p:txBody>
      </p:sp>
      <p:sp>
        <p:nvSpPr>
          <p:cNvPr id="3" name="Content Placeholder 2"/>
          <p:cNvSpPr>
            <a:spLocks noGrp="1"/>
          </p:cNvSpPr>
          <p:nvPr>
            <p:ph idx="1"/>
          </p:nvPr>
        </p:nvSpPr>
        <p:spPr/>
        <p:txBody>
          <a:bodyPr/>
          <a:lstStyle/>
          <a:p>
            <a:r>
              <a:rPr lang="en-US" dirty="0" smtClean="0"/>
              <a:t>There are two control patterns that occur frequently:</a:t>
            </a:r>
          </a:p>
          <a:p>
            <a:pPr lvl="1"/>
            <a:r>
              <a:rPr lang="en-US" dirty="0" smtClean="0"/>
              <a:t>Top-driven: where a user/operator drives behavior</a:t>
            </a:r>
          </a:p>
          <a:p>
            <a:pPr lvl="1"/>
            <a:r>
              <a:rPr lang="en-US" dirty="0" smtClean="0"/>
              <a:t>Bottom-driven: where a device/hardware drives behavior</a:t>
            </a:r>
          </a:p>
          <a:p>
            <a:pPr lvl="1"/>
            <a:endParaRPr lang="en-US" dirty="0" smtClean="0"/>
          </a:p>
          <a:p>
            <a:r>
              <a:rPr lang="en-US" dirty="0" smtClean="0"/>
              <a:t>And two patterns based on factoring data:</a:t>
            </a:r>
          </a:p>
          <a:p>
            <a:pPr lvl="1"/>
            <a:r>
              <a:rPr lang="en-US" dirty="0" smtClean="0"/>
              <a:t>Push-and-pull: Data is pushed in, and pulled out</a:t>
            </a:r>
          </a:p>
          <a:p>
            <a:pPr lvl="1"/>
            <a:r>
              <a:rPr lang="en-US" dirty="0" smtClean="0"/>
              <a:t>Pivot: The pivot is the place where </a:t>
            </a:r>
            <a:br>
              <a:rPr lang="en-US" dirty="0" smtClean="0"/>
            </a:br>
            <a:r>
              <a:rPr lang="en-US" dirty="0" smtClean="0"/>
              <a:t>the data comes “to rest”</a:t>
            </a:r>
          </a:p>
          <a:p>
            <a:pPr lvl="1"/>
            <a:endParaRPr lang="en-US" dirty="0" smtClean="0"/>
          </a:p>
          <a:p>
            <a:pPr lvl="1"/>
            <a:endParaRPr lang="en-US" dirty="0" smtClean="0"/>
          </a:p>
        </p:txBody>
      </p:sp>
    </p:spTree>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Top-Driven</a:t>
            </a:r>
            <a:endParaRPr lang="en-US" dirty="0"/>
          </a:p>
        </p:txBody>
      </p:sp>
      <p:sp>
        <p:nvSpPr>
          <p:cNvPr id="3" name="Content Placeholder 2"/>
          <p:cNvSpPr>
            <a:spLocks noGrp="1"/>
          </p:cNvSpPr>
          <p:nvPr>
            <p:ph idx="1"/>
          </p:nvPr>
        </p:nvSpPr>
        <p:spPr/>
        <p:txBody>
          <a:bodyPr/>
          <a:lstStyle/>
          <a:p>
            <a:r>
              <a:rPr lang="en-US" dirty="0" smtClean="0"/>
              <a:t>In a top-driven pattern, a user/operator drives behavior.</a:t>
            </a:r>
          </a:p>
          <a:p>
            <a:pPr lvl="1"/>
            <a:endParaRPr lang="en-US" dirty="0" smtClean="0"/>
          </a:p>
          <a:p>
            <a:r>
              <a:rPr lang="en-US" dirty="0" smtClean="0"/>
              <a:t>Examples:</a:t>
            </a:r>
          </a:p>
          <a:p>
            <a:pPr lvl="1"/>
            <a:r>
              <a:rPr lang="en-US" dirty="0" smtClean="0"/>
              <a:t>Microwave oven</a:t>
            </a:r>
          </a:p>
          <a:p>
            <a:pPr lvl="1"/>
            <a:r>
              <a:rPr lang="en-US" dirty="0" smtClean="0"/>
              <a:t>Chemical plant operations</a:t>
            </a:r>
          </a:p>
          <a:p>
            <a:pPr lvl="1"/>
            <a:r>
              <a:rPr lang="en-US" dirty="0" smtClean="0"/>
              <a:t>Phone calls</a:t>
            </a:r>
          </a:p>
          <a:p>
            <a:pPr lvl="2"/>
            <a:endParaRPr lang="en-US" dirty="0" smtClean="0"/>
          </a:p>
          <a:p>
            <a:pPr lvl="2"/>
            <a:endParaRPr lang="en-US" dirty="0" smtClean="0"/>
          </a:p>
          <a:p>
            <a:endParaRPr lang="en-US" dirty="0"/>
          </a:p>
        </p:txBody>
      </p:sp>
      <p:grpSp>
        <p:nvGrpSpPr>
          <p:cNvPr id="4" name="Group 3"/>
          <p:cNvGrpSpPr/>
          <p:nvPr/>
        </p:nvGrpSpPr>
        <p:grpSpPr>
          <a:xfrm>
            <a:off x="5105400" y="1828800"/>
            <a:ext cx="3886200" cy="4267200"/>
            <a:chOff x="5105400" y="1828800"/>
            <a:chExt cx="3886200" cy="4267200"/>
          </a:xfrm>
        </p:grpSpPr>
        <p:sp>
          <p:nvSpPr>
            <p:cNvPr id="8" name="Rounded Rectangle 7"/>
            <p:cNvSpPr/>
            <p:nvPr/>
          </p:nvSpPr>
          <p:spPr bwMode="auto">
            <a:xfrm>
              <a:off x="5753100" y="3124200"/>
              <a:ext cx="2057400" cy="533400"/>
            </a:xfrm>
            <a:prstGeom prst="roundRect">
              <a:avLst>
                <a:gd name="adj" fmla="val 50000"/>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smtClean="0">
                  <a:ln>
                    <a:noFill/>
                  </a:ln>
                  <a:solidFill>
                    <a:schemeClr val="tx1"/>
                  </a:solidFill>
                  <a:effectLst/>
                  <a:latin typeface="Arial" charset="0"/>
                </a:rPr>
                <a:t>Oven</a:t>
              </a:r>
            </a:p>
          </p:txBody>
        </p:sp>
        <p:sp>
          <p:nvSpPr>
            <p:cNvPr id="9" name="Rectangle 8"/>
            <p:cNvSpPr/>
            <p:nvPr/>
          </p:nvSpPr>
          <p:spPr bwMode="auto">
            <a:xfrm>
              <a:off x="6096000" y="1828800"/>
              <a:ext cx="1371600" cy="609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smtClean="0">
                  <a:ln>
                    <a:noFill/>
                  </a:ln>
                  <a:solidFill>
                    <a:schemeClr val="tx1"/>
                  </a:solidFill>
                  <a:effectLst/>
                  <a:latin typeface="Arial" charset="0"/>
                </a:rPr>
                <a:t>Cook</a:t>
              </a:r>
            </a:p>
          </p:txBody>
        </p:sp>
        <p:sp>
          <p:nvSpPr>
            <p:cNvPr id="10" name="Rounded Rectangle 9"/>
            <p:cNvSpPr/>
            <p:nvPr/>
          </p:nvSpPr>
          <p:spPr bwMode="auto">
            <a:xfrm>
              <a:off x="5753100" y="4343400"/>
              <a:ext cx="2057400" cy="533400"/>
            </a:xfrm>
            <a:prstGeom prst="roundRect">
              <a:avLst>
                <a:gd name="adj" fmla="val 50000"/>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smtClean="0">
                  <a:ln>
                    <a:noFill/>
                  </a:ln>
                  <a:solidFill>
                    <a:schemeClr val="tx1"/>
                  </a:solidFill>
                  <a:effectLst/>
                  <a:latin typeface="Arial" charset="0"/>
                </a:rPr>
                <a:t>Cooking Step</a:t>
              </a:r>
            </a:p>
          </p:txBody>
        </p:sp>
        <p:sp>
          <p:nvSpPr>
            <p:cNvPr id="11" name="Rounded Rectangle 10"/>
            <p:cNvSpPr/>
            <p:nvPr/>
          </p:nvSpPr>
          <p:spPr bwMode="auto">
            <a:xfrm>
              <a:off x="5753100" y="5562600"/>
              <a:ext cx="2057400" cy="533400"/>
            </a:xfrm>
            <a:prstGeom prst="roundRect">
              <a:avLst>
                <a:gd name="adj" fmla="val 50000"/>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smtClean="0">
                  <a:ln>
                    <a:noFill/>
                  </a:ln>
                  <a:solidFill>
                    <a:schemeClr val="tx1"/>
                  </a:solidFill>
                  <a:effectLst/>
                  <a:latin typeface="Arial" charset="0"/>
                </a:rPr>
                <a:t>Magnetron</a:t>
              </a:r>
            </a:p>
          </p:txBody>
        </p:sp>
        <p:cxnSp>
          <p:nvCxnSpPr>
            <p:cNvPr id="15" name="Straight Arrow Connector 14"/>
            <p:cNvCxnSpPr/>
            <p:nvPr/>
          </p:nvCxnSpPr>
          <p:spPr bwMode="auto">
            <a:xfrm rot="5400000">
              <a:off x="6439694" y="2781300"/>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16" name="Straight Arrow Connector 15"/>
            <p:cNvCxnSpPr/>
            <p:nvPr/>
          </p:nvCxnSpPr>
          <p:spPr bwMode="auto">
            <a:xfrm rot="5400000">
              <a:off x="5982494" y="3999706"/>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17" name="Straight Arrow Connector 16"/>
            <p:cNvCxnSpPr/>
            <p:nvPr/>
          </p:nvCxnSpPr>
          <p:spPr bwMode="auto">
            <a:xfrm rot="5400000">
              <a:off x="5983288" y="5218906"/>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18" name="Straight Arrow Connector 17"/>
            <p:cNvCxnSpPr/>
            <p:nvPr/>
          </p:nvCxnSpPr>
          <p:spPr bwMode="auto">
            <a:xfrm rot="5400000">
              <a:off x="6895305" y="5218906"/>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19" name="Straight Arrow Connector 18"/>
            <p:cNvCxnSpPr/>
            <p:nvPr/>
          </p:nvCxnSpPr>
          <p:spPr bwMode="auto">
            <a:xfrm rot="16200000" flipV="1">
              <a:off x="6896894" y="3999707"/>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sp>
          <p:nvSpPr>
            <p:cNvPr id="20" name="TextBox 19"/>
            <p:cNvSpPr txBox="1"/>
            <p:nvPr/>
          </p:nvSpPr>
          <p:spPr>
            <a:xfrm>
              <a:off x="5881058" y="2514600"/>
              <a:ext cx="672142" cy="369332"/>
            </a:xfrm>
            <a:prstGeom prst="rect">
              <a:avLst/>
            </a:prstGeom>
            <a:noFill/>
          </p:spPr>
          <p:txBody>
            <a:bodyPr wrap="none" rtlCol="0">
              <a:spAutoFit/>
            </a:bodyPr>
            <a:lstStyle/>
            <a:p>
              <a:r>
                <a:rPr lang="en-US" dirty="0" smtClean="0"/>
                <a:t>Start</a:t>
              </a:r>
              <a:endParaRPr lang="en-US" dirty="0"/>
            </a:p>
          </p:txBody>
        </p:sp>
        <p:sp>
          <p:nvSpPr>
            <p:cNvPr id="21" name="TextBox 20"/>
            <p:cNvSpPr txBox="1"/>
            <p:nvPr/>
          </p:nvSpPr>
          <p:spPr>
            <a:xfrm>
              <a:off x="5119058" y="3821668"/>
              <a:ext cx="1510342" cy="369332"/>
            </a:xfrm>
            <a:prstGeom prst="rect">
              <a:avLst/>
            </a:prstGeom>
            <a:noFill/>
          </p:spPr>
          <p:txBody>
            <a:bodyPr wrap="square" rtlCol="0">
              <a:spAutoFit/>
            </a:bodyPr>
            <a:lstStyle/>
            <a:p>
              <a:r>
                <a:rPr lang="en-US" dirty="0" err="1" smtClean="0"/>
                <a:t>StartStep</a:t>
              </a:r>
              <a:endParaRPr lang="en-US" dirty="0"/>
            </a:p>
          </p:txBody>
        </p:sp>
        <p:sp>
          <p:nvSpPr>
            <p:cNvPr id="22" name="TextBox 21"/>
            <p:cNvSpPr txBox="1"/>
            <p:nvPr/>
          </p:nvSpPr>
          <p:spPr>
            <a:xfrm>
              <a:off x="7481258" y="3821668"/>
              <a:ext cx="1510342" cy="369332"/>
            </a:xfrm>
            <a:prstGeom prst="rect">
              <a:avLst/>
            </a:prstGeom>
            <a:noFill/>
          </p:spPr>
          <p:txBody>
            <a:bodyPr wrap="square" rtlCol="0">
              <a:spAutoFit/>
            </a:bodyPr>
            <a:lstStyle/>
            <a:p>
              <a:r>
                <a:rPr lang="en-US" dirty="0" err="1" smtClean="0"/>
                <a:t>FinishStep</a:t>
              </a:r>
              <a:endParaRPr lang="en-US" dirty="0"/>
            </a:p>
          </p:txBody>
        </p:sp>
        <p:sp>
          <p:nvSpPr>
            <p:cNvPr id="23" name="TextBox 22"/>
            <p:cNvSpPr txBox="1"/>
            <p:nvPr/>
          </p:nvSpPr>
          <p:spPr>
            <a:xfrm>
              <a:off x="5105400" y="5040868"/>
              <a:ext cx="1510342" cy="369332"/>
            </a:xfrm>
            <a:prstGeom prst="rect">
              <a:avLst/>
            </a:prstGeom>
            <a:noFill/>
          </p:spPr>
          <p:txBody>
            <a:bodyPr wrap="square" rtlCol="0">
              <a:spAutoFit/>
            </a:bodyPr>
            <a:lstStyle/>
            <a:p>
              <a:r>
                <a:rPr lang="en-US" dirty="0" err="1" smtClean="0"/>
                <a:t>TurnON</a:t>
              </a:r>
              <a:endParaRPr lang="en-US" dirty="0"/>
            </a:p>
          </p:txBody>
        </p:sp>
        <p:sp>
          <p:nvSpPr>
            <p:cNvPr id="24" name="TextBox 23"/>
            <p:cNvSpPr txBox="1"/>
            <p:nvPr/>
          </p:nvSpPr>
          <p:spPr>
            <a:xfrm>
              <a:off x="7467600" y="5040868"/>
              <a:ext cx="1510342" cy="369332"/>
            </a:xfrm>
            <a:prstGeom prst="rect">
              <a:avLst/>
            </a:prstGeom>
            <a:noFill/>
          </p:spPr>
          <p:txBody>
            <a:bodyPr wrap="square" rtlCol="0">
              <a:spAutoFit/>
            </a:bodyPr>
            <a:lstStyle/>
            <a:p>
              <a:r>
                <a:rPr lang="en-US" dirty="0" err="1" smtClean="0"/>
                <a:t>TurnOff</a:t>
              </a:r>
              <a:endParaRPr lang="en-US" dirty="0"/>
            </a:p>
          </p:txBody>
        </p:sp>
      </p:grpSp>
    </p:spTree>
  </p:cSld>
  <p:clrMapOvr>
    <a:masterClrMapping/>
  </p:clrMapOvr>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Bottom-Driven</a:t>
            </a:r>
            <a:endParaRPr lang="en-US" dirty="0"/>
          </a:p>
        </p:txBody>
      </p:sp>
      <p:sp>
        <p:nvSpPr>
          <p:cNvPr id="3" name="Content Placeholder 2"/>
          <p:cNvSpPr>
            <a:spLocks noGrp="1"/>
          </p:cNvSpPr>
          <p:nvPr>
            <p:ph idx="1"/>
          </p:nvPr>
        </p:nvSpPr>
        <p:spPr/>
        <p:txBody>
          <a:bodyPr/>
          <a:lstStyle/>
          <a:p>
            <a:r>
              <a:rPr lang="en-US" dirty="0" smtClean="0"/>
              <a:t>In a bottom-driven pattern, a device/hardware drives behavior.</a:t>
            </a:r>
          </a:p>
          <a:p>
            <a:pPr lvl="1"/>
            <a:endParaRPr lang="en-US" dirty="0" smtClean="0"/>
          </a:p>
          <a:p>
            <a:r>
              <a:rPr lang="en-US" dirty="0" smtClean="0"/>
              <a:t>Examples:</a:t>
            </a:r>
          </a:p>
          <a:p>
            <a:pPr lvl="1"/>
            <a:r>
              <a:rPr lang="en-US" dirty="0" smtClean="0"/>
              <a:t>Meter Reading</a:t>
            </a:r>
          </a:p>
          <a:p>
            <a:pPr lvl="1"/>
            <a:r>
              <a:rPr lang="en-US" dirty="0" smtClean="0"/>
              <a:t>Alarm System</a:t>
            </a:r>
          </a:p>
          <a:p>
            <a:pPr lvl="1"/>
            <a:r>
              <a:rPr lang="en-US" dirty="0" smtClean="0"/>
              <a:t>Satellite</a:t>
            </a:r>
          </a:p>
          <a:p>
            <a:pPr lvl="2"/>
            <a:endParaRPr lang="en-US" dirty="0" smtClean="0"/>
          </a:p>
          <a:p>
            <a:pPr lvl="2"/>
            <a:endParaRPr lang="en-US" dirty="0" smtClean="0"/>
          </a:p>
          <a:p>
            <a:endParaRPr lang="en-US" dirty="0"/>
          </a:p>
        </p:txBody>
      </p:sp>
      <p:grpSp>
        <p:nvGrpSpPr>
          <p:cNvPr id="4" name="Group 3"/>
          <p:cNvGrpSpPr/>
          <p:nvPr/>
        </p:nvGrpSpPr>
        <p:grpSpPr>
          <a:xfrm>
            <a:off x="5410200" y="1905000"/>
            <a:ext cx="3453442" cy="4267200"/>
            <a:chOff x="5410200" y="1905000"/>
            <a:chExt cx="3453442" cy="4267200"/>
          </a:xfrm>
        </p:grpSpPr>
        <p:sp>
          <p:nvSpPr>
            <p:cNvPr id="9" name="Rectangle 8"/>
            <p:cNvSpPr/>
            <p:nvPr/>
          </p:nvSpPr>
          <p:spPr bwMode="auto">
            <a:xfrm>
              <a:off x="5753100" y="5562600"/>
              <a:ext cx="1371600" cy="609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smtClean="0">
                  <a:ln>
                    <a:noFill/>
                  </a:ln>
                  <a:solidFill>
                    <a:schemeClr val="tx1"/>
                  </a:solidFill>
                  <a:effectLst/>
                  <a:latin typeface="Arial" charset="0"/>
                </a:rPr>
                <a:t>Meter</a:t>
              </a:r>
            </a:p>
          </p:txBody>
        </p:sp>
        <p:sp>
          <p:nvSpPr>
            <p:cNvPr id="10" name="Rounded Rectangle 9"/>
            <p:cNvSpPr/>
            <p:nvPr/>
          </p:nvSpPr>
          <p:spPr bwMode="auto">
            <a:xfrm>
              <a:off x="5410200" y="3124200"/>
              <a:ext cx="2057400" cy="533400"/>
            </a:xfrm>
            <a:prstGeom prst="roundRect">
              <a:avLst>
                <a:gd name="adj" fmla="val 50000"/>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smtClean="0">
                  <a:ln>
                    <a:noFill/>
                  </a:ln>
                  <a:solidFill>
                    <a:schemeClr val="tx1"/>
                  </a:solidFill>
                  <a:effectLst/>
                  <a:latin typeface="Arial" charset="0"/>
                </a:rPr>
                <a:t>Account</a:t>
              </a:r>
            </a:p>
          </p:txBody>
        </p:sp>
        <p:sp>
          <p:nvSpPr>
            <p:cNvPr id="11" name="Rounded Rectangle 10"/>
            <p:cNvSpPr/>
            <p:nvPr/>
          </p:nvSpPr>
          <p:spPr bwMode="auto">
            <a:xfrm>
              <a:off x="5410200" y="4343400"/>
              <a:ext cx="2057400" cy="533400"/>
            </a:xfrm>
            <a:prstGeom prst="roundRect">
              <a:avLst>
                <a:gd name="adj" fmla="val 50000"/>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smtClean="0">
                  <a:ln>
                    <a:noFill/>
                  </a:ln>
                  <a:solidFill>
                    <a:schemeClr val="tx1"/>
                  </a:solidFill>
                  <a:effectLst/>
                  <a:latin typeface="Arial" charset="0"/>
                </a:rPr>
                <a:t>Reading</a:t>
              </a:r>
            </a:p>
          </p:txBody>
        </p:sp>
        <p:cxnSp>
          <p:nvCxnSpPr>
            <p:cNvPr id="16" name="Straight Arrow Connector 15"/>
            <p:cNvCxnSpPr/>
            <p:nvPr/>
          </p:nvCxnSpPr>
          <p:spPr bwMode="auto">
            <a:xfrm rot="10800000">
              <a:off x="7505700" y="3352800"/>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18" name="Straight Arrow Connector 17"/>
            <p:cNvCxnSpPr/>
            <p:nvPr/>
          </p:nvCxnSpPr>
          <p:spPr bwMode="auto">
            <a:xfrm rot="16200000" flipV="1">
              <a:off x="6096794" y="3999706"/>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19" name="Straight Arrow Connector 18"/>
            <p:cNvCxnSpPr/>
            <p:nvPr/>
          </p:nvCxnSpPr>
          <p:spPr bwMode="auto">
            <a:xfrm rot="16200000" flipV="1">
              <a:off x="6133306" y="2780507"/>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sp>
          <p:nvSpPr>
            <p:cNvPr id="23" name="TextBox 22"/>
            <p:cNvSpPr txBox="1"/>
            <p:nvPr/>
          </p:nvSpPr>
          <p:spPr>
            <a:xfrm>
              <a:off x="7353300" y="2907268"/>
              <a:ext cx="1510342" cy="369332"/>
            </a:xfrm>
            <a:prstGeom prst="rect">
              <a:avLst/>
            </a:prstGeom>
            <a:noFill/>
          </p:spPr>
          <p:txBody>
            <a:bodyPr wrap="square" rtlCol="0">
              <a:spAutoFit/>
            </a:bodyPr>
            <a:lstStyle/>
            <a:p>
              <a:r>
                <a:rPr lang="en-US" dirty="0" err="1" smtClean="0"/>
                <a:t>EndOfMonth</a:t>
              </a:r>
              <a:endParaRPr lang="en-US" dirty="0"/>
            </a:p>
          </p:txBody>
        </p:sp>
        <p:sp>
          <p:nvSpPr>
            <p:cNvPr id="24" name="TextBox 23"/>
            <p:cNvSpPr txBox="1"/>
            <p:nvPr/>
          </p:nvSpPr>
          <p:spPr>
            <a:xfrm>
              <a:off x="6515100" y="5029200"/>
              <a:ext cx="1905000" cy="369332"/>
            </a:xfrm>
            <a:prstGeom prst="rect">
              <a:avLst/>
            </a:prstGeom>
            <a:noFill/>
          </p:spPr>
          <p:txBody>
            <a:bodyPr wrap="square" rtlCol="0">
              <a:spAutoFit/>
            </a:bodyPr>
            <a:lstStyle/>
            <a:p>
              <a:r>
                <a:rPr lang="en-US" dirty="0" err="1" smtClean="0"/>
                <a:t>ReadingTaken</a:t>
              </a:r>
              <a:endParaRPr lang="en-US" dirty="0"/>
            </a:p>
          </p:txBody>
        </p:sp>
        <p:sp>
          <p:nvSpPr>
            <p:cNvPr id="25" name="Rounded Rectangle 24"/>
            <p:cNvSpPr/>
            <p:nvPr/>
          </p:nvSpPr>
          <p:spPr bwMode="auto">
            <a:xfrm>
              <a:off x="5448300" y="1905000"/>
              <a:ext cx="2057400" cy="533400"/>
            </a:xfrm>
            <a:prstGeom prst="roundRect">
              <a:avLst>
                <a:gd name="adj" fmla="val 50000"/>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smtClean="0">
                  <a:ln>
                    <a:noFill/>
                  </a:ln>
                  <a:solidFill>
                    <a:schemeClr val="tx1"/>
                  </a:solidFill>
                  <a:effectLst/>
                  <a:latin typeface="Arial" charset="0"/>
                </a:rPr>
                <a:t>Bill</a:t>
              </a:r>
            </a:p>
          </p:txBody>
        </p:sp>
        <p:cxnSp>
          <p:nvCxnSpPr>
            <p:cNvPr id="26" name="Straight Arrow Connector 25"/>
            <p:cNvCxnSpPr/>
            <p:nvPr/>
          </p:nvCxnSpPr>
          <p:spPr bwMode="auto">
            <a:xfrm rot="16200000" flipV="1">
              <a:off x="6096794" y="5218906"/>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sp>
          <p:nvSpPr>
            <p:cNvPr id="27" name="TextBox 26"/>
            <p:cNvSpPr txBox="1"/>
            <p:nvPr/>
          </p:nvSpPr>
          <p:spPr>
            <a:xfrm>
              <a:off x="6591300" y="3733800"/>
              <a:ext cx="1905000" cy="369332"/>
            </a:xfrm>
            <a:prstGeom prst="rect">
              <a:avLst/>
            </a:prstGeom>
            <a:noFill/>
          </p:spPr>
          <p:txBody>
            <a:bodyPr wrap="square" rtlCol="0">
              <a:spAutoFit/>
            </a:bodyPr>
            <a:lstStyle/>
            <a:p>
              <a:r>
                <a:rPr lang="en-US" dirty="0" err="1" smtClean="0"/>
                <a:t>ReadingVerified</a:t>
              </a:r>
              <a:endParaRPr lang="en-US" dirty="0"/>
            </a:p>
          </p:txBody>
        </p:sp>
        <p:sp>
          <p:nvSpPr>
            <p:cNvPr id="28" name="TextBox 27"/>
            <p:cNvSpPr txBox="1"/>
            <p:nvPr/>
          </p:nvSpPr>
          <p:spPr>
            <a:xfrm>
              <a:off x="6629400" y="2590800"/>
              <a:ext cx="1510342" cy="369332"/>
            </a:xfrm>
            <a:prstGeom prst="rect">
              <a:avLst/>
            </a:prstGeom>
            <a:noFill/>
          </p:spPr>
          <p:txBody>
            <a:bodyPr wrap="square" rtlCol="0">
              <a:spAutoFit/>
            </a:bodyPr>
            <a:lstStyle/>
            <a:p>
              <a:r>
                <a:rPr lang="en-US" dirty="0" err="1" smtClean="0"/>
                <a:t>PrintBill</a:t>
              </a:r>
              <a:endParaRPr lang="en-US" dirty="0"/>
            </a:p>
          </p:txBody>
        </p:sp>
      </p:grpSp>
    </p:spTree>
  </p:cSld>
  <p:clrMapOvr>
    <a:masterClrMapping/>
  </p:clrMapOvr>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Push-and-Pull</a:t>
            </a:r>
            <a:endParaRPr lang="en-US" dirty="0"/>
          </a:p>
        </p:txBody>
      </p:sp>
      <p:sp>
        <p:nvSpPr>
          <p:cNvPr id="3" name="Content Placeholder 2"/>
          <p:cNvSpPr>
            <a:spLocks noGrp="1"/>
          </p:cNvSpPr>
          <p:nvPr>
            <p:ph idx="1"/>
          </p:nvPr>
        </p:nvSpPr>
        <p:spPr/>
        <p:txBody>
          <a:bodyPr/>
          <a:lstStyle/>
          <a:p>
            <a:r>
              <a:rPr lang="en-US" dirty="0" smtClean="0"/>
              <a:t>In push-and-pull, data is </a:t>
            </a:r>
          </a:p>
          <a:p>
            <a:pPr lvl="1"/>
            <a:r>
              <a:rPr lang="en-US" dirty="0" smtClean="0"/>
              <a:t>pushed so far, then</a:t>
            </a:r>
          </a:p>
          <a:p>
            <a:pPr lvl="1"/>
            <a:r>
              <a:rPr lang="en-US" dirty="0" smtClean="0"/>
              <a:t>rests, then is</a:t>
            </a:r>
          </a:p>
          <a:p>
            <a:pPr lvl="1"/>
            <a:r>
              <a:rPr lang="en-US" dirty="0" smtClean="0"/>
              <a:t>pulled the rest of the way</a:t>
            </a:r>
          </a:p>
          <a:p>
            <a:pPr lvl="1"/>
            <a:endParaRPr lang="en-US" dirty="0" smtClean="0"/>
          </a:p>
          <a:p>
            <a:pPr lvl="1"/>
            <a:endParaRPr lang="en-US" dirty="0" smtClean="0"/>
          </a:p>
          <a:p>
            <a:r>
              <a:rPr lang="en-US" dirty="0" smtClean="0"/>
              <a:t>Examples:</a:t>
            </a:r>
          </a:p>
          <a:p>
            <a:pPr lvl="1"/>
            <a:r>
              <a:rPr lang="en-US" dirty="0" smtClean="0"/>
              <a:t>Meter Reading</a:t>
            </a:r>
          </a:p>
          <a:p>
            <a:pPr lvl="1"/>
            <a:r>
              <a:rPr lang="en-US" dirty="0" smtClean="0"/>
              <a:t>Order fulfillment</a:t>
            </a:r>
          </a:p>
          <a:p>
            <a:pPr lvl="1"/>
            <a:r>
              <a:rPr lang="en-US" dirty="0" smtClean="0"/>
              <a:t>Message accumulation</a:t>
            </a:r>
          </a:p>
          <a:p>
            <a:pPr lvl="2"/>
            <a:endParaRPr lang="en-US" dirty="0" smtClean="0"/>
          </a:p>
          <a:p>
            <a:pPr lvl="2"/>
            <a:endParaRPr lang="en-US" dirty="0" smtClean="0"/>
          </a:p>
          <a:p>
            <a:endParaRPr lang="en-US" dirty="0"/>
          </a:p>
        </p:txBody>
      </p:sp>
      <p:grpSp>
        <p:nvGrpSpPr>
          <p:cNvPr id="4" name="Group 3"/>
          <p:cNvGrpSpPr/>
          <p:nvPr/>
        </p:nvGrpSpPr>
        <p:grpSpPr>
          <a:xfrm>
            <a:off x="5410200" y="1905000"/>
            <a:ext cx="3453442" cy="4267200"/>
            <a:chOff x="5410200" y="1905000"/>
            <a:chExt cx="3453442" cy="4267200"/>
          </a:xfrm>
        </p:grpSpPr>
        <p:sp>
          <p:nvSpPr>
            <p:cNvPr id="9" name="Rectangle 8"/>
            <p:cNvSpPr/>
            <p:nvPr/>
          </p:nvSpPr>
          <p:spPr bwMode="auto">
            <a:xfrm>
              <a:off x="5753100" y="5562600"/>
              <a:ext cx="1371600" cy="609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smtClean="0">
                  <a:ln>
                    <a:noFill/>
                  </a:ln>
                  <a:solidFill>
                    <a:schemeClr val="tx1"/>
                  </a:solidFill>
                  <a:effectLst/>
                  <a:latin typeface="Arial" charset="0"/>
                </a:rPr>
                <a:t>Meter</a:t>
              </a:r>
            </a:p>
          </p:txBody>
        </p:sp>
        <p:sp>
          <p:nvSpPr>
            <p:cNvPr id="10" name="Rounded Rectangle 9"/>
            <p:cNvSpPr/>
            <p:nvPr/>
          </p:nvSpPr>
          <p:spPr bwMode="auto">
            <a:xfrm>
              <a:off x="5410200" y="3124200"/>
              <a:ext cx="2057400" cy="533400"/>
            </a:xfrm>
            <a:prstGeom prst="roundRect">
              <a:avLst>
                <a:gd name="adj" fmla="val 50000"/>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smtClean="0">
                  <a:ln>
                    <a:noFill/>
                  </a:ln>
                  <a:solidFill>
                    <a:schemeClr val="tx1"/>
                  </a:solidFill>
                  <a:effectLst/>
                  <a:latin typeface="Arial" charset="0"/>
                </a:rPr>
                <a:t>Account</a:t>
              </a:r>
            </a:p>
          </p:txBody>
        </p:sp>
        <p:sp>
          <p:nvSpPr>
            <p:cNvPr id="11" name="Rounded Rectangle 10"/>
            <p:cNvSpPr/>
            <p:nvPr/>
          </p:nvSpPr>
          <p:spPr bwMode="auto">
            <a:xfrm>
              <a:off x="5410200" y="4343400"/>
              <a:ext cx="2057400" cy="533400"/>
            </a:xfrm>
            <a:prstGeom prst="roundRect">
              <a:avLst>
                <a:gd name="adj" fmla="val 50000"/>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smtClean="0">
                  <a:ln>
                    <a:noFill/>
                  </a:ln>
                  <a:solidFill>
                    <a:schemeClr val="tx1"/>
                  </a:solidFill>
                  <a:effectLst/>
                  <a:latin typeface="Arial" charset="0"/>
                </a:rPr>
                <a:t>Reading</a:t>
              </a:r>
            </a:p>
          </p:txBody>
        </p:sp>
        <p:cxnSp>
          <p:nvCxnSpPr>
            <p:cNvPr id="16" name="Straight Arrow Connector 15"/>
            <p:cNvCxnSpPr/>
            <p:nvPr/>
          </p:nvCxnSpPr>
          <p:spPr bwMode="auto">
            <a:xfrm rot="10800000">
              <a:off x="7505700" y="3352800"/>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18" name="Straight Arrow Connector 17"/>
            <p:cNvCxnSpPr/>
            <p:nvPr/>
          </p:nvCxnSpPr>
          <p:spPr bwMode="auto">
            <a:xfrm rot="16200000" flipV="1">
              <a:off x="6096794" y="3999706"/>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19" name="Straight Arrow Connector 18"/>
            <p:cNvCxnSpPr/>
            <p:nvPr/>
          </p:nvCxnSpPr>
          <p:spPr bwMode="auto">
            <a:xfrm rot="16200000" flipV="1">
              <a:off x="6133306" y="2780507"/>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sp>
          <p:nvSpPr>
            <p:cNvPr id="23" name="TextBox 22"/>
            <p:cNvSpPr txBox="1"/>
            <p:nvPr/>
          </p:nvSpPr>
          <p:spPr>
            <a:xfrm>
              <a:off x="7353300" y="2907268"/>
              <a:ext cx="1510342" cy="369332"/>
            </a:xfrm>
            <a:prstGeom prst="rect">
              <a:avLst/>
            </a:prstGeom>
            <a:noFill/>
          </p:spPr>
          <p:txBody>
            <a:bodyPr wrap="square" rtlCol="0">
              <a:spAutoFit/>
            </a:bodyPr>
            <a:lstStyle/>
            <a:p>
              <a:r>
                <a:rPr lang="en-US" dirty="0" err="1" smtClean="0"/>
                <a:t>EndOfMonth</a:t>
              </a:r>
              <a:endParaRPr lang="en-US" dirty="0"/>
            </a:p>
          </p:txBody>
        </p:sp>
        <p:sp>
          <p:nvSpPr>
            <p:cNvPr id="24" name="TextBox 23"/>
            <p:cNvSpPr txBox="1"/>
            <p:nvPr/>
          </p:nvSpPr>
          <p:spPr>
            <a:xfrm>
              <a:off x="6515100" y="5029200"/>
              <a:ext cx="1905000" cy="369332"/>
            </a:xfrm>
            <a:prstGeom prst="rect">
              <a:avLst/>
            </a:prstGeom>
            <a:noFill/>
          </p:spPr>
          <p:txBody>
            <a:bodyPr wrap="square" rtlCol="0">
              <a:spAutoFit/>
            </a:bodyPr>
            <a:lstStyle/>
            <a:p>
              <a:r>
                <a:rPr lang="en-US" dirty="0" err="1" smtClean="0"/>
                <a:t>ReadingTaken</a:t>
              </a:r>
              <a:endParaRPr lang="en-US" dirty="0"/>
            </a:p>
          </p:txBody>
        </p:sp>
        <p:sp>
          <p:nvSpPr>
            <p:cNvPr id="25" name="Rounded Rectangle 24"/>
            <p:cNvSpPr/>
            <p:nvPr/>
          </p:nvSpPr>
          <p:spPr bwMode="auto">
            <a:xfrm>
              <a:off x="5448300" y="1905000"/>
              <a:ext cx="2057400" cy="533400"/>
            </a:xfrm>
            <a:prstGeom prst="roundRect">
              <a:avLst>
                <a:gd name="adj" fmla="val 50000"/>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smtClean="0">
                  <a:ln>
                    <a:noFill/>
                  </a:ln>
                  <a:solidFill>
                    <a:schemeClr val="tx1"/>
                  </a:solidFill>
                  <a:effectLst/>
                  <a:latin typeface="Arial" charset="0"/>
                </a:rPr>
                <a:t>Bill</a:t>
              </a:r>
            </a:p>
          </p:txBody>
        </p:sp>
        <p:cxnSp>
          <p:nvCxnSpPr>
            <p:cNvPr id="26" name="Straight Arrow Connector 25"/>
            <p:cNvCxnSpPr/>
            <p:nvPr/>
          </p:nvCxnSpPr>
          <p:spPr bwMode="auto">
            <a:xfrm rot="16200000" flipV="1">
              <a:off x="6096794" y="5218906"/>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sp>
          <p:nvSpPr>
            <p:cNvPr id="27" name="TextBox 26"/>
            <p:cNvSpPr txBox="1"/>
            <p:nvPr/>
          </p:nvSpPr>
          <p:spPr>
            <a:xfrm>
              <a:off x="6591300" y="3733800"/>
              <a:ext cx="1905000" cy="369332"/>
            </a:xfrm>
            <a:prstGeom prst="rect">
              <a:avLst/>
            </a:prstGeom>
            <a:noFill/>
          </p:spPr>
          <p:txBody>
            <a:bodyPr wrap="square" rtlCol="0">
              <a:spAutoFit/>
            </a:bodyPr>
            <a:lstStyle/>
            <a:p>
              <a:r>
                <a:rPr lang="en-US" dirty="0" err="1" smtClean="0"/>
                <a:t>ReadingVerified</a:t>
              </a:r>
              <a:endParaRPr lang="en-US" dirty="0"/>
            </a:p>
          </p:txBody>
        </p:sp>
        <p:sp>
          <p:nvSpPr>
            <p:cNvPr id="28" name="TextBox 27"/>
            <p:cNvSpPr txBox="1"/>
            <p:nvPr/>
          </p:nvSpPr>
          <p:spPr>
            <a:xfrm>
              <a:off x="6629400" y="2590800"/>
              <a:ext cx="1510342" cy="369332"/>
            </a:xfrm>
            <a:prstGeom prst="rect">
              <a:avLst/>
            </a:prstGeom>
            <a:noFill/>
          </p:spPr>
          <p:txBody>
            <a:bodyPr wrap="square" rtlCol="0">
              <a:spAutoFit/>
            </a:bodyPr>
            <a:lstStyle/>
            <a:p>
              <a:r>
                <a:rPr lang="en-US" dirty="0" err="1" smtClean="0"/>
                <a:t>PrintBill</a:t>
              </a:r>
              <a:endParaRPr lang="en-US" dirty="0"/>
            </a:p>
          </p:txBody>
        </p:sp>
      </p:grpSp>
    </p:spTree>
  </p:cSld>
  <p:clrMapOvr>
    <a:masterClrMapping/>
  </p:clrMapOvr>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Pivot</a:t>
            </a:r>
            <a:endParaRPr lang="en-US" dirty="0"/>
          </a:p>
        </p:txBody>
      </p:sp>
      <p:sp>
        <p:nvSpPr>
          <p:cNvPr id="3" name="Content Placeholder 2"/>
          <p:cNvSpPr>
            <a:spLocks noGrp="1"/>
          </p:cNvSpPr>
          <p:nvPr>
            <p:ph idx="1"/>
          </p:nvPr>
        </p:nvSpPr>
        <p:spPr/>
        <p:txBody>
          <a:bodyPr/>
          <a:lstStyle/>
          <a:p>
            <a:r>
              <a:rPr lang="en-US" dirty="0" smtClean="0"/>
              <a:t>The trick with push-and-pull is to find the pivot.</a:t>
            </a:r>
          </a:p>
          <a:p>
            <a:endParaRPr lang="en-US" dirty="0" smtClean="0"/>
          </a:p>
          <a:p>
            <a:endParaRPr lang="en-US" dirty="0" smtClean="0"/>
          </a:p>
          <a:p>
            <a:pPr lvl="1"/>
            <a:endParaRPr lang="en-US" dirty="0" smtClean="0"/>
          </a:p>
          <a:p>
            <a:pPr lvl="1"/>
            <a:endParaRPr lang="en-US" dirty="0" smtClean="0"/>
          </a:p>
          <a:p>
            <a:pPr lvl="2"/>
            <a:endParaRPr lang="en-US" dirty="0" smtClean="0"/>
          </a:p>
          <a:p>
            <a:pPr lvl="2"/>
            <a:endParaRPr lang="en-US" dirty="0" smtClean="0"/>
          </a:p>
          <a:p>
            <a:endParaRPr lang="en-US" dirty="0"/>
          </a:p>
        </p:txBody>
      </p:sp>
      <p:sp>
        <p:nvSpPr>
          <p:cNvPr id="17" name="Rectangle 16"/>
          <p:cNvSpPr/>
          <p:nvPr/>
        </p:nvSpPr>
        <p:spPr bwMode="auto">
          <a:xfrm>
            <a:off x="1752600" y="2057400"/>
            <a:ext cx="1828800" cy="10668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smtClean="0">
                <a:ln>
                  <a:noFill/>
                </a:ln>
                <a:solidFill>
                  <a:schemeClr val="tx1"/>
                </a:solidFill>
                <a:effectLst/>
                <a:latin typeface="Arial" charset="0"/>
              </a:rPr>
              <a:t>Reading</a:t>
            </a:r>
          </a:p>
        </p:txBody>
      </p:sp>
      <p:sp>
        <p:nvSpPr>
          <p:cNvPr id="20" name="Rectangle 19"/>
          <p:cNvSpPr/>
          <p:nvPr/>
        </p:nvSpPr>
        <p:spPr bwMode="auto">
          <a:xfrm>
            <a:off x="5257800" y="2057400"/>
            <a:ext cx="1828800" cy="10668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smtClean="0">
                <a:ln>
                  <a:noFill/>
                </a:ln>
                <a:solidFill>
                  <a:schemeClr val="tx1"/>
                </a:solidFill>
                <a:effectLst/>
                <a:latin typeface="Arial" charset="0"/>
              </a:rPr>
              <a:t>Account</a:t>
            </a:r>
          </a:p>
        </p:txBody>
      </p:sp>
      <p:sp>
        <p:nvSpPr>
          <p:cNvPr id="21" name="Rectangle 20"/>
          <p:cNvSpPr/>
          <p:nvPr/>
        </p:nvSpPr>
        <p:spPr bwMode="auto">
          <a:xfrm>
            <a:off x="5257800" y="4267200"/>
            <a:ext cx="1828800" cy="10668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smtClean="0">
                <a:ln>
                  <a:noFill/>
                </a:ln>
                <a:solidFill>
                  <a:schemeClr val="tx1"/>
                </a:solidFill>
                <a:effectLst/>
                <a:latin typeface="Arial" charset="0"/>
              </a:rPr>
              <a:t>Bill</a:t>
            </a:r>
          </a:p>
        </p:txBody>
      </p:sp>
      <p:cxnSp>
        <p:nvCxnSpPr>
          <p:cNvPr id="29" name="Straight Connector 28"/>
          <p:cNvCxnSpPr>
            <a:endCxn id="20" idx="1"/>
          </p:cNvCxnSpPr>
          <p:nvPr/>
        </p:nvCxnSpPr>
        <p:spPr bwMode="auto">
          <a:xfrm>
            <a:off x="3581400" y="2590800"/>
            <a:ext cx="1676400" cy="1588"/>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30" name="Straight Connector 29"/>
          <p:cNvCxnSpPr>
            <a:stCxn id="20" idx="2"/>
            <a:endCxn id="21" idx="0"/>
          </p:cNvCxnSpPr>
          <p:nvPr/>
        </p:nvCxnSpPr>
        <p:spPr bwMode="auto">
          <a:xfrm rot="5400000">
            <a:off x="5600700" y="3695700"/>
            <a:ext cx="1143000" cy="1588"/>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35" name="TextBox 34"/>
          <p:cNvSpPr txBox="1"/>
          <p:nvPr/>
        </p:nvSpPr>
        <p:spPr>
          <a:xfrm>
            <a:off x="3581400" y="2133600"/>
            <a:ext cx="609600" cy="369332"/>
          </a:xfrm>
          <a:prstGeom prst="rect">
            <a:avLst/>
          </a:prstGeom>
          <a:noFill/>
        </p:spPr>
        <p:txBody>
          <a:bodyPr wrap="square" rtlCol="0">
            <a:spAutoFit/>
          </a:bodyPr>
          <a:lstStyle/>
          <a:p>
            <a:r>
              <a:rPr lang="en-US" dirty="0" smtClean="0"/>
              <a:t>1..*</a:t>
            </a:r>
            <a:endParaRPr lang="en-US" dirty="0"/>
          </a:p>
        </p:txBody>
      </p:sp>
      <p:sp>
        <p:nvSpPr>
          <p:cNvPr id="36" name="TextBox 35"/>
          <p:cNvSpPr txBox="1"/>
          <p:nvPr/>
        </p:nvSpPr>
        <p:spPr>
          <a:xfrm>
            <a:off x="5257800" y="3276600"/>
            <a:ext cx="609600" cy="369332"/>
          </a:xfrm>
          <a:prstGeom prst="rect">
            <a:avLst/>
          </a:prstGeom>
          <a:noFill/>
        </p:spPr>
        <p:txBody>
          <a:bodyPr wrap="square" rtlCol="0">
            <a:spAutoFit/>
          </a:bodyPr>
          <a:lstStyle/>
          <a:p>
            <a:r>
              <a:rPr lang="en-US" dirty="0" smtClean="0"/>
              <a:t>1..*</a:t>
            </a:r>
            <a:endParaRPr lang="en-US" dirty="0"/>
          </a:p>
        </p:txBody>
      </p:sp>
      <p:sp>
        <p:nvSpPr>
          <p:cNvPr id="37" name="TextBox 36"/>
          <p:cNvSpPr txBox="1"/>
          <p:nvPr/>
        </p:nvSpPr>
        <p:spPr>
          <a:xfrm>
            <a:off x="6400800" y="3810000"/>
            <a:ext cx="609600" cy="369332"/>
          </a:xfrm>
          <a:prstGeom prst="rect">
            <a:avLst/>
          </a:prstGeom>
          <a:noFill/>
        </p:spPr>
        <p:txBody>
          <a:bodyPr wrap="square" rtlCol="0">
            <a:spAutoFit/>
          </a:bodyPr>
          <a:lstStyle/>
          <a:p>
            <a:r>
              <a:rPr lang="en-US" dirty="0" smtClean="0"/>
              <a:t>1</a:t>
            </a:r>
            <a:endParaRPr lang="en-US" dirty="0"/>
          </a:p>
        </p:txBody>
      </p:sp>
      <p:sp>
        <p:nvSpPr>
          <p:cNvPr id="38" name="TextBox 37"/>
          <p:cNvSpPr txBox="1"/>
          <p:nvPr/>
        </p:nvSpPr>
        <p:spPr>
          <a:xfrm>
            <a:off x="4572000" y="2133600"/>
            <a:ext cx="609600" cy="369332"/>
          </a:xfrm>
          <a:prstGeom prst="rect">
            <a:avLst/>
          </a:prstGeom>
          <a:noFill/>
        </p:spPr>
        <p:txBody>
          <a:bodyPr wrap="square" rtlCol="0">
            <a:spAutoFit/>
          </a:bodyPr>
          <a:lstStyle/>
          <a:p>
            <a:r>
              <a:rPr lang="en-US" dirty="0" smtClean="0"/>
              <a:t>1</a:t>
            </a:r>
            <a:endParaRPr lang="en-US" dirty="0"/>
          </a:p>
        </p:txBody>
      </p:sp>
      <p:sp>
        <p:nvSpPr>
          <p:cNvPr id="14" name="Rectangular Callout 3"/>
          <p:cNvSpPr>
            <a:spLocks noChangeArrowheads="1"/>
          </p:cNvSpPr>
          <p:nvPr/>
        </p:nvSpPr>
        <p:spPr bwMode="auto">
          <a:xfrm>
            <a:off x="1752600" y="3962400"/>
            <a:ext cx="2819400" cy="1371600"/>
          </a:xfrm>
          <a:prstGeom prst="wedgeRectCallout">
            <a:avLst>
              <a:gd name="adj1" fmla="val 55503"/>
              <a:gd name="adj2" fmla="val -90060"/>
            </a:avLst>
          </a:prstGeom>
          <a:solidFill>
            <a:schemeClr val="accent1"/>
          </a:solidFill>
          <a:ln w="12700">
            <a:solidFill>
              <a:schemeClr val="tx1"/>
            </a:solidFill>
            <a:round/>
            <a:headEnd/>
            <a:tailEnd/>
          </a:ln>
        </p:spPr>
        <p:txBody>
          <a:bodyPr>
            <a:prstTxWarp prst="textNoShape">
              <a:avLst/>
            </a:prstTxWarp>
          </a:bodyPr>
          <a:lstStyle/>
          <a:p>
            <a:r>
              <a:rPr lang="en-US" sz="2000" dirty="0" smtClean="0"/>
              <a:t>Readings are “pushed” to the Account when read, then “pulled” by the Bill when it’s time.</a:t>
            </a:r>
            <a:endParaRPr lang="en-US" sz="2000" dirty="0"/>
          </a:p>
        </p:txBody>
      </p:sp>
    </p:spTree>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Title 1"/>
          <p:cNvSpPr>
            <a:spLocks noGrp="1"/>
          </p:cNvSpPr>
          <p:nvPr>
            <p:ph type="title"/>
          </p:nvPr>
        </p:nvSpPr>
        <p:spPr/>
        <p:txBody>
          <a:bodyPr/>
          <a:lstStyle/>
          <a:p>
            <a:r>
              <a:rPr lang="en-US" smtClean="0"/>
              <a:t>Associations</a:t>
            </a:r>
          </a:p>
        </p:txBody>
      </p:sp>
      <p:sp>
        <p:nvSpPr>
          <p:cNvPr id="150531" name="Content Placeholder 2"/>
          <p:cNvSpPr>
            <a:spLocks noGrp="1"/>
          </p:cNvSpPr>
          <p:nvPr>
            <p:ph idx="1"/>
          </p:nvPr>
        </p:nvSpPr>
        <p:spPr>
          <a:xfrm>
            <a:off x="762000" y="1219200"/>
            <a:ext cx="8077200" cy="5029200"/>
          </a:xfrm>
        </p:spPr>
        <p:txBody>
          <a:bodyPr/>
          <a:lstStyle/>
          <a:p>
            <a:r>
              <a:rPr lang="en-US" dirty="0" smtClean="0"/>
              <a:t>Associations often carry interesting behavior.</a:t>
            </a:r>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sz="1200" dirty="0" smtClean="0"/>
          </a:p>
          <a:p>
            <a:r>
              <a:rPr lang="en-US" dirty="0" smtClean="0"/>
              <a:t>Does the cow </a:t>
            </a:r>
            <a:r>
              <a:rPr lang="en-US" dirty="0" err="1" smtClean="0"/>
              <a:t>demilk</a:t>
            </a:r>
            <a:r>
              <a:rPr lang="en-US" dirty="0" smtClean="0"/>
              <a:t> itself?  Or the milk </a:t>
            </a:r>
            <a:r>
              <a:rPr lang="en-US" dirty="0" err="1" smtClean="0"/>
              <a:t>uncow</a:t>
            </a:r>
            <a:r>
              <a:rPr lang="en-US" dirty="0" smtClean="0"/>
              <a:t> itself?  Neither!</a:t>
            </a:r>
          </a:p>
          <a:p>
            <a:endParaRPr lang="en-US" dirty="0" smtClean="0"/>
          </a:p>
          <a:p>
            <a:pPr marL="0" indent="0"/>
            <a:endParaRPr lang="en-US" dirty="0" smtClean="0"/>
          </a:p>
        </p:txBody>
      </p:sp>
      <p:pic>
        <p:nvPicPr>
          <p:cNvPr id="150532" name="Picture 4" descr="milk-bottle.png"/>
          <p:cNvPicPr>
            <a:picLocks noChangeAspect="1"/>
          </p:cNvPicPr>
          <p:nvPr/>
        </p:nvPicPr>
        <p:blipFill>
          <a:blip r:embed="rId2"/>
          <a:srcRect/>
          <a:stretch>
            <a:fillRect/>
          </a:stretch>
        </p:blipFill>
        <p:spPr bwMode="auto">
          <a:xfrm>
            <a:off x="1143000" y="1981200"/>
            <a:ext cx="1066800" cy="2362200"/>
          </a:xfrm>
          <a:prstGeom prst="rect">
            <a:avLst/>
          </a:prstGeom>
          <a:noFill/>
          <a:ln w="9525">
            <a:noFill/>
            <a:miter lim="800000"/>
            <a:headEnd/>
            <a:tailEnd/>
          </a:ln>
        </p:spPr>
      </p:pic>
      <p:pic>
        <p:nvPicPr>
          <p:cNvPr id="6" name="Picture 10"/>
          <p:cNvPicPr>
            <a:picLocks noChangeAspect="1" noChangeArrowheads="1"/>
          </p:cNvPicPr>
          <p:nvPr/>
        </p:nvPicPr>
        <p:blipFill>
          <a:blip r:embed="rId3"/>
          <a:srcRect/>
          <a:stretch>
            <a:fillRect/>
          </a:stretch>
        </p:blipFill>
        <p:spPr bwMode="auto">
          <a:xfrm flipH="1">
            <a:off x="5151439" y="1752600"/>
            <a:ext cx="2925761" cy="3351399"/>
          </a:xfrm>
          <a:prstGeom prst="rect">
            <a:avLst/>
          </a:prstGeom>
          <a:noFill/>
          <a:ln w="9525">
            <a:noFill/>
            <a:miter lim="800000"/>
            <a:headEnd/>
            <a:tailEnd/>
          </a:ln>
        </p:spPr>
      </p:pic>
      <p:cxnSp>
        <p:nvCxnSpPr>
          <p:cNvPr id="150534" name="Straight Connector 7"/>
          <p:cNvCxnSpPr>
            <a:cxnSpLocks noChangeShapeType="1"/>
          </p:cNvCxnSpPr>
          <p:nvPr/>
        </p:nvCxnSpPr>
        <p:spPr bwMode="auto">
          <a:xfrm>
            <a:off x="2438400" y="2895600"/>
            <a:ext cx="2590800" cy="1588"/>
          </a:xfrm>
          <a:prstGeom prst="line">
            <a:avLst/>
          </a:prstGeom>
          <a:noFill/>
          <a:ln w="12700">
            <a:solidFill>
              <a:schemeClr val="tx1"/>
            </a:solidFill>
            <a:round/>
            <a:headEnd/>
            <a:tailEnd/>
          </a:ln>
        </p:spPr>
      </p:cxnSp>
      <p:cxnSp>
        <p:nvCxnSpPr>
          <p:cNvPr id="150535" name="Straight Connector 9"/>
          <p:cNvCxnSpPr>
            <a:cxnSpLocks noChangeShapeType="1"/>
          </p:cNvCxnSpPr>
          <p:nvPr/>
        </p:nvCxnSpPr>
        <p:spPr bwMode="auto">
          <a:xfrm rot="5400000">
            <a:off x="3086101" y="3505200"/>
            <a:ext cx="1219200" cy="3175"/>
          </a:xfrm>
          <a:prstGeom prst="line">
            <a:avLst/>
          </a:prstGeom>
          <a:noFill/>
          <a:ln w="12700">
            <a:solidFill>
              <a:schemeClr val="tx1"/>
            </a:solidFill>
            <a:prstDash val="dash"/>
            <a:round/>
            <a:headEnd/>
            <a:tailEnd/>
          </a:ln>
        </p:spPr>
      </p:cxnSp>
      <p:sp>
        <p:nvSpPr>
          <p:cNvPr id="150536" name="Rectangle 10"/>
          <p:cNvSpPr>
            <a:spLocks noChangeArrowheads="1"/>
          </p:cNvSpPr>
          <p:nvPr/>
        </p:nvSpPr>
        <p:spPr bwMode="auto">
          <a:xfrm>
            <a:off x="2590800" y="4114800"/>
            <a:ext cx="2160588" cy="1447800"/>
          </a:xfrm>
          <a:prstGeom prst="rect">
            <a:avLst/>
          </a:prstGeom>
          <a:noFill/>
          <a:ln w="12700">
            <a:solidFill>
              <a:schemeClr val="tx1"/>
            </a:solidFill>
            <a:round/>
            <a:headEnd/>
            <a:tailEnd/>
          </a:ln>
        </p:spPr>
        <p:txBody>
          <a:bodyPr>
            <a:prstTxWarp prst="textNoShape">
              <a:avLst/>
            </a:prstTxWarp>
          </a:bodyPr>
          <a:lstStyle/>
          <a:p>
            <a:r>
              <a:rPr lang="en-US" sz="2200" u="sng" dirty="0"/>
              <a:t>Milking</a:t>
            </a:r>
          </a:p>
          <a:p>
            <a:pPr>
              <a:buFontTx/>
              <a:buChar char="•"/>
            </a:pPr>
            <a:r>
              <a:rPr lang="en-US" sz="2200" dirty="0"/>
              <a:t> Cow ID</a:t>
            </a:r>
          </a:p>
          <a:p>
            <a:pPr>
              <a:buFontTx/>
              <a:buChar char="•"/>
            </a:pPr>
            <a:r>
              <a:rPr lang="en-US" sz="2200" dirty="0"/>
              <a:t> Urn ID</a:t>
            </a:r>
          </a:p>
          <a:p>
            <a:pPr>
              <a:buFontTx/>
              <a:buChar char="•"/>
            </a:pPr>
            <a:r>
              <a:rPr lang="en-US" sz="2200" dirty="0"/>
              <a:t> Time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2" fill="hold" nodeType="clickEffect">
                                  <p:stCondLst>
                                    <p:cond delay="0"/>
                                  </p:stCondLst>
                                  <p:childTnLst>
                                    <p:anim calcmode="lin" valueType="num">
                                      <p:cBhvr additive="base">
                                        <p:cTn id="6" dur="3000"/>
                                        <p:tgtEl>
                                          <p:spTgt spid="6"/>
                                        </p:tgtEl>
                                        <p:attrNameLst>
                                          <p:attrName>ppt_x</p:attrName>
                                        </p:attrNameLst>
                                      </p:cBhvr>
                                      <p:tavLst>
                                        <p:tav tm="0">
                                          <p:val>
                                            <p:strVal val="ppt_x"/>
                                          </p:val>
                                        </p:tav>
                                        <p:tav tm="100000">
                                          <p:val>
                                            <p:strVal val="1+ppt_w/2"/>
                                          </p:val>
                                        </p:tav>
                                      </p:tavLst>
                                    </p:anim>
                                    <p:anim calcmode="lin" valueType="num">
                                      <p:cBhvr additive="base">
                                        <p:cTn id="7" dur="3000"/>
                                        <p:tgtEl>
                                          <p:spTgt spid="6"/>
                                        </p:tgtEl>
                                        <p:attrNameLst>
                                          <p:attrName>ppt_y</p:attrName>
                                        </p:attrNameLst>
                                      </p:cBhvr>
                                      <p:tavLst>
                                        <p:tav tm="0">
                                          <p:val>
                                            <p:strVal val="ppt_y"/>
                                          </p:val>
                                        </p:tav>
                                        <p:tav tm="100000">
                                          <p:val>
                                            <p:strVal val="ppt_y"/>
                                          </p:val>
                                        </p:tav>
                                      </p:tavLst>
                                    </p:anim>
                                    <p:set>
                                      <p:cBhvr>
                                        <p:cTn id="8" dur="1" fill="hold">
                                          <p:stCondLst>
                                            <p:cond delay="29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idx="4294967295"/>
          </p:nvPr>
        </p:nvSpPr>
        <p:spPr>
          <a:xfrm>
            <a:off x="0" y="0"/>
            <a:ext cx="9144000" cy="1123950"/>
          </a:xfrm>
        </p:spPr>
        <p:txBody>
          <a:bodyPr/>
          <a:lstStyle/>
          <a:p>
            <a:r>
              <a:rPr lang="en-US" dirty="0"/>
              <a:t>Executable Model Hierarchy</a:t>
            </a:r>
            <a:endParaRPr lang="en-US" dirty="0" smtClean="0">
              <a:ea typeface="ＭＳ Ｐゴシック"/>
            </a:endParaRPr>
          </a:p>
        </p:txBody>
      </p:sp>
      <p:pic>
        <p:nvPicPr>
          <p:cNvPr id="77827" name="Picture 5"/>
          <p:cNvPicPr>
            <a:picLocks noChangeAspect="1" noChangeArrowheads="1"/>
          </p:cNvPicPr>
          <p:nvPr/>
        </p:nvPicPr>
        <p:blipFill>
          <a:blip r:embed="rId2"/>
          <a:srcRect l="36957" t="18387" r="1086" b="38274"/>
          <a:stretch>
            <a:fillRect/>
          </a:stretch>
        </p:blipFill>
        <p:spPr bwMode="auto">
          <a:xfrm>
            <a:off x="914400" y="1295400"/>
            <a:ext cx="4343400" cy="2200275"/>
          </a:xfrm>
          <a:prstGeom prst="rect">
            <a:avLst/>
          </a:prstGeom>
          <a:noFill/>
          <a:ln w="9525" algn="ctr">
            <a:noFill/>
            <a:miter lim="800000"/>
            <a:headEnd/>
            <a:tailEnd/>
          </a:ln>
        </p:spPr>
      </p:pic>
      <p:pic>
        <p:nvPicPr>
          <p:cNvPr id="95238" name="Picture 6"/>
          <p:cNvPicPr>
            <a:picLocks noChangeAspect="1" noChangeArrowheads="1"/>
          </p:cNvPicPr>
          <p:nvPr/>
        </p:nvPicPr>
        <p:blipFill>
          <a:blip r:embed="rId3"/>
          <a:srcRect l="36957" t="18387" r="1222" b="38086"/>
          <a:stretch>
            <a:fillRect/>
          </a:stretch>
        </p:blipFill>
        <p:spPr bwMode="auto">
          <a:xfrm>
            <a:off x="1381125" y="2254250"/>
            <a:ext cx="4333875" cy="2209800"/>
          </a:xfrm>
          <a:prstGeom prst="rect">
            <a:avLst/>
          </a:prstGeom>
          <a:noFill/>
          <a:ln w="9525" algn="ctr">
            <a:noFill/>
            <a:miter lim="800000"/>
            <a:headEnd/>
            <a:tailEnd/>
          </a:ln>
        </p:spPr>
      </p:pic>
      <p:sp>
        <p:nvSpPr>
          <p:cNvPr id="13" name="TextBox 12"/>
          <p:cNvSpPr txBox="1"/>
          <p:nvPr/>
        </p:nvSpPr>
        <p:spPr>
          <a:xfrm>
            <a:off x="5486400" y="1219200"/>
            <a:ext cx="3352800" cy="954107"/>
          </a:xfrm>
          <a:prstGeom prst="rect">
            <a:avLst/>
          </a:prstGeom>
          <a:noFill/>
          <a:ln>
            <a:solidFill>
              <a:schemeClr val="tx1"/>
            </a:solidFill>
          </a:ln>
        </p:spPr>
        <p:txBody>
          <a:bodyPr wrap="square">
            <a:spAutoFit/>
          </a:bodyPr>
          <a:lstStyle/>
          <a:p>
            <a:pPr eaLnBrk="0" hangingPunct="0"/>
            <a:r>
              <a:rPr lang="en-US" sz="2000" dirty="0">
                <a:latin typeface="Arial" charset="0"/>
              </a:rPr>
              <a:t>Component Diagram </a:t>
            </a:r>
          </a:p>
          <a:p>
            <a:pPr marL="271463" indent="-271463" eaLnBrk="0" hangingPunct="0">
              <a:buFont typeface="Arial" charset="0"/>
              <a:buChar char="•"/>
            </a:pPr>
            <a:r>
              <a:rPr lang="en-US" sz="1800" dirty="0">
                <a:latin typeface="Arial" charset="0"/>
              </a:rPr>
              <a:t>Decompose the application</a:t>
            </a:r>
          </a:p>
          <a:p>
            <a:pPr marL="271463" indent="-271463" eaLnBrk="0" hangingPunct="0">
              <a:buFont typeface="Arial" charset="0"/>
              <a:buChar char="•"/>
            </a:pPr>
            <a:r>
              <a:rPr lang="en-US" sz="1800" dirty="0">
                <a:latin typeface="Arial" charset="0"/>
              </a:rPr>
              <a:t>Define Interfaces</a:t>
            </a:r>
          </a:p>
        </p:txBody>
      </p:sp>
      <p:sp>
        <p:nvSpPr>
          <p:cNvPr id="14" name="TextBox 13"/>
          <p:cNvSpPr txBox="1"/>
          <p:nvPr/>
        </p:nvSpPr>
        <p:spPr>
          <a:xfrm>
            <a:off x="6019800" y="2330450"/>
            <a:ext cx="2819400" cy="946150"/>
          </a:xfrm>
          <a:prstGeom prst="rect">
            <a:avLst/>
          </a:prstGeom>
          <a:noFill/>
          <a:ln>
            <a:solidFill>
              <a:schemeClr val="tx1"/>
            </a:solidFill>
          </a:ln>
        </p:spPr>
        <p:txBody>
          <a:bodyPr wrap="square">
            <a:spAutoFit/>
          </a:bodyPr>
          <a:lstStyle/>
          <a:p>
            <a:pPr eaLnBrk="0" hangingPunct="0"/>
            <a:r>
              <a:rPr lang="en-US" sz="2000" dirty="0">
                <a:latin typeface="Arial" charset="0"/>
              </a:rPr>
              <a:t>Class Diagram </a:t>
            </a:r>
          </a:p>
          <a:p>
            <a:pPr marL="271463" indent="-271463" eaLnBrk="0" hangingPunct="0">
              <a:buFont typeface="Arial" charset="0"/>
              <a:buChar char="•"/>
            </a:pPr>
            <a:r>
              <a:rPr lang="en-US" sz="1800" dirty="0" smtClean="0">
                <a:latin typeface="Arial" charset="0"/>
              </a:rPr>
              <a:t>Abstractions</a:t>
            </a:r>
            <a:endParaRPr lang="en-US" sz="1800" dirty="0">
              <a:latin typeface="Arial" charset="0"/>
            </a:endParaRPr>
          </a:p>
          <a:p>
            <a:pPr marL="271463" indent="-271463" eaLnBrk="0" hangingPunct="0">
              <a:buFont typeface="Arial" charset="0"/>
              <a:buChar char="•"/>
            </a:pPr>
            <a:r>
              <a:rPr lang="en-US" sz="1800" dirty="0">
                <a:latin typeface="Arial" charset="0"/>
              </a:rPr>
              <a:t>Operations </a:t>
            </a:r>
          </a:p>
        </p:txBody>
      </p:sp>
      <p:sp>
        <p:nvSpPr>
          <p:cNvPr id="17" name="Line 18"/>
          <p:cNvSpPr>
            <a:spLocks noChangeShapeType="1"/>
          </p:cNvSpPr>
          <p:nvPr/>
        </p:nvSpPr>
        <p:spPr bwMode="auto">
          <a:xfrm>
            <a:off x="512762" y="1905000"/>
            <a:ext cx="0" cy="3810000"/>
          </a:xfrm>
          <a:prstGeom prst="line">
            <a:avLst/>
          </a:prstGeom>
          <a:noFill/>
          <a:ln w="25400">
            <a:solidFill>
              <a:schemeClr val="tx1"/>
            </a:solidFill>
            <a:round/>
            <a:headEnd type="oval" w="med" len="med"/>
            <a:tailEnd type="triangle" w="med" len="med"/>
          </a:ln>
        </p:spPr>
        <p:txBody>
          <a:bodyPr>
            <a:prstTxWarp prst="textNoShape">
              <a:avLst/>
            </a:prstTxWarp>
          </a:bodyPr>
          <a:lstStyle/>
          <a:p>
            <a:endParaRPr lang="en-US"/>
          </a:p>
        </p:txBody>
      </p:sp>
      <p:sp>
        <p:nvSpPr>
          <p:cNvPr id="18" name="Text Box 19"/>
          <p:cNvSpPr txBox="1">
            <a:spLocks noChangeArrowheads="1"/>
          </p:cNvSpPr>
          <p:nvPr/>
        </p:nvSpPr>
        <p:spPr bwMode="auto">
          <a:xfrm>
            <a:off x="-73025" y="1111250"/>
            <a:ext cx="1042987" cy="768350"/>
          </a:xfrm>
          <a:prstGeom prst="rect">
            <a:avLst/>
          </a:prstGeom>
          <a:noFill/>
          <a:ln w="9525">
            <a:noFill/>
            <a:miter lim="800000"/>
            <a:headEnd/>
            <a:tailEnd/>
          </a:ln>
        </p:spPr>
        <p:txBody>
          <a:bodyPr>
            <a:prstTxWarp prst="textNoShape">
              <a:avLst/>
            </a:prstTxWarp>
            <a:spAutoFit/>
          </a:bodyPr>
          <a:lstStyle/>
          <a:p>
            <a:pPr algn="ctr" eaLnBrk="1" hangingPunct="1">
              <a:defRPr/>
            </a:pPr>
            <a:r>
              <a:rPr lang="en-US" sz="2200" dirty="0">
                <a:latin typeface="+mn-lt"/>
                <a:ea typeface="MS PGothic" pitchFamily="34" charset="-128"/>
                <a:cs typeface="MS PGothic" pitchFamily="34" charset="-128"/>
              </a:rPr>
              <a:t>High level</a:t>
            </a:r>
          </a:p>
        </p:txBody>
      </p:sp>
      <p:sp>
        <p:nvSpPr>
          <p:cNvPr id="19" name="Text Box 20"/>
          <p:cNvSpPr txBox="1">
            <a:spLocks noChangeArrowheads="1"/>
          </p:cNvSpPr>
          <p:nvPr/>
        </p:nvSpPr>
        <p:spPr bwMode="auto">
          <a:xfrm>
            <a:off x="55562" y="5638800"/>
            <a:ext cx="935038" cy="769938"/>
          </a:xfrm>
          <a:prstGeom prst="rect">
            <a:avLst/>
          </a:prstGeom>
          <a:noFill/>
          <a:ln w="9525">
            <a:noFill/>
            <a:miter lim="800000"/>
            <a:headEnd/>
            <a:tailEnd/>
          </a:ln>
        </p:spPr>
        <p:txBody>
          <a:bodyPr>
            <a:prstTxWarp prst="textNoShape">
              <a:avLst/>
            </a:prstTxWarp>
            <a:spAutoFit/>
          </a:bodyPr>
          <a:lstStyle/>
          <a:p>
            <a:pPr algn="ctr" eaLnBrk="1" hangingPunct="1">
              <a:defRPr/>
            </a:pPr>
            <a:r>
              <a:rPr lang="en-US" sz="2200" dirty="0">
                <a:latin typeface="+mn-lt"/>
                <a:ea typeface="MS PGothic" pitchFamily="34" charset="-128"/>
                <a:cs typeface="MS PGothic" pitchFamily="34" charset="-128"/>
              </a:rPr>
              <a:t>Low level</a:t>
            </a:r>
          </a:p>
        </p:txBody>
      </p:sp>
    </p:spTree>
    <p:extLst>
      <p:ext uri="{BB962C8B-B14F-4D97-AF65-F5344CB8AC3E}">
        <p14:creationId xmlns:p14="http://schemas.microsoft.com/office/powerpoint/2010/main" val="166739737"/>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20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nodeType="clickEffect">
                                  <p:stCondLst>
                                    <p:cond delay="0"/>
                                  </p:stCondLst>
                                  <p:childTnLst>
                                    <p:set>
                                      <p:cBhvr>
                                        <p:cTn id="11" dur="1" fill="hold">
                                          <p:stCondLst>
                                            <p:cond delay="0"/>
                                          </p:stCondLst>
                                        </p:cTn>
                                        <p:tgtEl>
                                          <p:spTgt spid="95238"/>
                                        </p:tgtEl>
                                        <p:attrNameLst>
                                          <p:attrName>style.visibility</p:attrName>
                                        </p:attrNameLst>
                                      </p:cBhvr>
                                      <p:to>
                                        <p:strVal val="visible"/>
                                      </p:to>
                                    </p:set>
                                    <p:anim calcmode="lin" valueType="num">
                                      <p:cBhvr>
                                        <p:cTn id="12" dur="2000" fill="hold"/>
                                        <p:tgtEl>
                                          <p:spTgt spid="95238"/>
                                        </p:tgtEl>
                                        <p:attrNameLst>
                                          <p:attrName>ppt_w</p:attrName>
                                        </p:attrNameLst>
                                      </p:cBhvr>
                                      <p:tavLst>
                                        <p:tav tm="0">
                                          <p:val>
                                            <p:fltVal val="0"/>
                                          </p:val>
                                        </p:tav>
                                        <p:tav tm="100000">
                                          <p:val>
                                            <p:strVal val="#ppt_w"/>
                                          </p:val>
                                        </p:tav>
                                      </p:tavLst>
                                    </p:anim>
                                    <p:anim calcmode="lin" valueType="num">
                                      <p:cBhvr>
                                        <p:cTn id="13" dur="2000" fill="hold"/>
                                        <p:tgtEl>
                                          <p:spTgt spid="95238"/>
                                        </p:tgtEl>
                                        <p:attrNameLst>
                                          <p:attrName>ppt_h</p:attrName>
                                        </p:attrNameLst>
                                      </p:cBhvr>
                                      <p:tavLst>
                                        <p:tav tm="0">
                                          <p:val>
                                            <p:fltVal val="0"/>
                                          </p:val>
                                        </p:tav>
                                        <p:tav tm="100000">
                                          <p:val>
                                            <p:strVal val="#ppt_h"/>
                                          </p:val>
                                        </p:tav>
                                      </p:tavLst>
                                    </p:anim>
                                  </p:childTnLst>
                                </p:cTn>
                              </p:par>
                              <p:par>
                                <p:cTn id="14" presetID="56" presetClass="path" presetSubtype="0" accel="50000" decel="50000" fill="hold" nodeType="withEffect">
                                  <p:stCondLst>
                                    <p:cond delay="0"/>
                                  </p:stCondLst>
                                  <p:childTnLst>
                                    <p:animMotion origin="layout" path="M -0.075 -0.08889 L 3.33333E-6 -1.11111E-6 " pathEditMode="relative" rAng="0" ptsTypes="AA">
                                      <p:cBhvr>
                                        <p:cTn id="15" dur="2000" fill="hold"/>
                                        <p:tgtEl>
                                          <p:spTgt spid="95238"/>
                                        </p:tgtEl>
                                        <p:attrNameLst>
                                          <p:attrName>ppt_x</p:attrName>
                                          <p:attrName>ppt_y</p:attrName>
                                        </p:attrNameLst>
                                      </p:cBhvr>
                                      <p:rCtr x="3800" y="4400"/>
                                    </p:animMotion>
                                  </p:childTnLst>
                                </p:cTn>
                              </p:par>
                            </p:childTnLst>
                          </p:cTn>
                        </p:par>
                        <p:par>
                          <p:cTn id="16" fill="hold">
                            <p:stCondLst>
                              <p:cond delay="2000"/>
                            </p:stCondLst>
                            <p:childTnLst>
                              <p:par>
                                <p:cTn id="17" presetID="10" presetClass="entr" presetSubtype="0" fill="hold" grpId="0"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2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Anti-pattern</a:t>
            </a:r>
            <a:endParaRPr lang="en-US" dirty="0"/>
          </a:p>
        </p:txBody>
      </p:sp>
      <p:sp>
        <p:nvSpPr>
          <p:cNvPr id="3" name="Content Placeholder 2"/>
          <p:cNvSpPr>
            <a:spLocks noGrp="1"/>
          </p:cNvSpPr>
          <p:nvPr>
            <p:ph idx="1"/>
          </p:nvPr>
        </p:nvSpPr>
        <p:spPr/>
        <p:txBody>
          <a:bodyPr/>
          <a:lstStyle/>
          <a:p>
            <a:r>
              <a:rPr lang="en-US" dirty="0" smtClean="0"/>
              <a:t>Avoid controller/manager state models that control everything.</a:t>
            </a:r>
            <a:endParaRPr lang="en-US" dirty="0"/>
          </a:p>
        </p:txBody>
      </p:sp>
      <p:sp>
        <p:nvSpPr>
          <p:cNvPr id="18" name="Rounded Rectangle 17"/>
          <p:cNvSpPr/>
          <p:nvPr/>
        </p:nvSpPr>
        <p:spPr bwMode="auto">
          <a:xfrm>
            <a:off x="3453442" y="3581400"/>
            <a:ext cx="2057400" cy="533400"/>
          </a:xfrm>
          <a:prstGeom prst="roundRect">
            <a:avLst>
              <a:gd name="adj" fmla="val 50000"/>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smtClean="0">
                <a:ln>
                  <a:noFill/>
                </a:ln>
                <a:solidFill>
                  <a:schemeClr val="tx1"/>
                </a:solidFill>
                <a:effectLst/>
                <a:latin typeface="Arial" charset="0"/>
              </a:rPr>
              <a:t>Factory</a:t>
            </a:r>
          </a:p>
        </p:txBody>
      </p:sp>
      <p:sp>
        <p:nvSpPr>
          <p:cNvPr id="20" name="Rounded Rectangle 19"/>
          <p:cNvSpPr/>
          <p:nvPr/>
        </p:nvSpPr>
        <p:spPr bwMode="auto">
          <a:xfrm>
            <a:off x="3453442" y="4800600"/>
            <a:ext cx="2057400" cy="533400"/>
          </a:xfrm>
          <a:prstGeom prst="roundRect">
            <a:avLst>
              <a:gd name="adj" fmla="val 50000"/>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smtClean="0">
                <a:ln>
                  <a:noFill/>
                </a:ln>
                <a:solidFill>
                  <a:schemeClr val="tx1"/>
                </a:solidFill>
                <a:effectLst/>
                <a:latin typeface="Arial" charset="0"/>
              </a:rPr>
              <a:t>Valve</a:t>
            </a:r>
          </a:p>
        </p:txBody>
      </p:sp>
      <p:sp>
        <p:nvSpPr>
          <p:cNvPr id="21" name="Rounded Rectangle 20"/>
          <p:cNvSpPr/>
          <p:nvPr/>
        </p:nvSpPr>
        <p:spPr bwMode="auto">
          <a:xfrm>
            <a:off x="3415342" y="2362200"/>
            <a:ext cx="2057400" cy="533400"/>
          </a:xfrm>
          <a:prstGeom prst="roundRect">
            <a:avLst>
              <a:gd name="adj" fmla="val 50000"/>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smtClean="0">
                <a:ln>
                  <a:noFill/>
                </a:ln>
                <a:solidFill>
                  <a:schemeClr val="tx1"/>
                </a:solidFill>
                <a:effectLst/>
                <a:latin typeface="Arial" charset="0"/>
              </a:rPr>
              <a:t>Pump</a:t>
            </a:r>
          </a:p>
        </p:txBody>
      </p:sp>
      <p:cxnSp>
        <p:nvCxnSpPr>
          <p:cNvPr id="23" name="Straight Arrow Connector 22"/>
          <p:cNvCxnSpPr/>
          <p:nvPr/>
        </p:nvCxnSpPr>
        <p:spPr bwMode="auto">
          <a:xfrm rot="5400000">
            <a:off x="3682836" y="4456906"/>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24" name="Straight Arrow Connector 23"/>
          <p:cNvCxnSpPr/>
          <p:nvPr/>
        </p:nvCxnSpPr>
        <p:spPr bwMode="auto">
          <a:xfrm rot="5400000">
            <a:off x="3683630" y="3237706"/>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25" name="Straight Arrow Connector 24"/>
          <p:cNvCxnSpPr/>
          <p:nvPr/>
        </p:nvCxnSpPr>
        <p:spPr bwMode="auto">
          <a:xfrm rot="5400000">
            <a:off x="4595647" y="3237706"/>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26" name="Straight Arrow Connector 25"/>
          <p:cNvCxnSpPr/>
          <p:nvPr/>
        </p:nvCxnSpPr>
        <p:spPr bwMode="auto">
          <a:xfrm rot="16200000" flipV="1">
            <a:off x="4597236" y="4456907"/>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sp>
        <p:nvSpPr>
          <p:cNvPr id="28" name="TextBox 27"/>
          <p:cNvSpPr txBox="1"/>
          <p:nvPr/>
        </p:nvSpPr>
        <p:spPr>
          <a:xfrm>
            <a:off x="2819400" y="4278868"/>
            <a:ext cx="1510342" cy="369332"/>
          </a:xfrm>
          <a:prstGeom prst="rect">
            <a:avLst/>
          </a:prstGeom>
          <a:noFill/>
        </p:spPr>
        <p:txBody>
          <a:bodyPr wrap="square" rtlCol="0">
            <a:spAutoFit/>
          </a:bodyPr>
          <a:lstStyle/>
          <a:p>
            <a:r>
              <a:rPr lang="en-US" dirty="0" smtClean="0"/>
              <a:t>Open</a:t>
            </a:r>
            <a:endParaRPr lang="en-US" dirty="0"/>
          </a:p>
        </p:txBody>
      </p:sp>
      <p:sp>
        <p:nvSpPr>
          <p:cNvPr id="29" name="TextBox 28"/>
          <p:cNvSpPr txBox="1"/>
          <p:nvPr/>
        </p:nvSpPr>
        <p:spPr>
          <a:xfrm>
            <a:off x="5181600" y="4278868"/>
            <a:ext cx="1510342" cy="369332"/>
          </a:xfrm>
          <a:prstGeom prst="rect">
            <a:avLst/>
          </a:prstGeom>
          <a:noFill/>
        </p:spPr>
        <p:txBody>
          <a:bodyPr wrap="square" rtlCol="0">
            <a:spAutoFit/>
          </a:bodyPr>
          <a:lstStyle/>
          <a:p>
            <a:r>
              <a:rPr lang="en-US" dirty="0" smtClean="0"/>
              <a:t>Close</a:t>
            </a:r>
            <a:endParaRPr lang="en-US" dirty="0"/>
          </a:p>
        </p:txBody>
      </p:sp>
      <p:sp>
        <p:nvSpPr>
          <p:cNvPr id="30" name="TextBox 29"/>
          <p:cNvSpPr txBox="1"/>
          <p:nvPr/>
        </p:nvSpPr>
        <p:spPr>
          <a:xfrm>
            <a:off x="2590800" y="3048000"/>
            <a:ext cx="1510342" cy="369332"/>
          </a:xfrm>
          <a:prstGeom prst="rect">
            <a:avLst/>
          </a:prstGeom>
          <a:noFill/>
        </p:spPr>
        <p:txBody>
          <a:bodyPr wrap="square" rtlCol="0">
            <a:spAutoFit/>
          </a:bodyPr>
          <a:lstStyle/>
          <a:p>
            <a:r>
              <a:rPr lang="en-US" dirty="0" err="1" smtClean="0"/>
              <a:t>TurnON</a:t>
            </a:r>
            <a:endParaRPr lang="en-US" dirty="0"/>
          </a:p>
        </p:txBody>
      </p:sp>
      <p:sp>
        <p:nvSpPr>
          <p:cNvPr id="31" name="TextBox 30"/>
          <p:cNvSpPr txBox="1"/>
          <p:nvPr/>
        </p:nvSpPr>
        <p:spPr>
          <a:xfrm>
            <a:off x="5167942" y="3048000"/>
            <a:ext cx="1510342" cy="369332"/>
          </a:xfrm>
          <a:prstGeom prst="rect">
            <a:avLst/>
          </a:prstGeom>
          <a:noFill/>
        </p:spPr>
        <p:txBody>
          <a:bodyPr wrap="square" rtlCol="0">
            <a:spAutoFit/>
          </a:bodyPr>
          <a:lstStyle/>
          <a:p>
            <a:r>
              <a:rPr lang="en-US" dirty="0" err="1" smtClean="0"/>
              <a:t>TurnOff</a:t>
            </a:r>
            <a:endParaRPr lang="en-US" dirty="0"/>
          </a:p>
        </p:txBody>
      </p:sp>
    </p:spTree>
    <p:extLst>
      <p:ext uri="{BB962C8B-B14F-4D97-AF65-F5344CB8AC3E}">
        <p14:creationId xmlns:p14="http://schemas.microsoft.com/office/powerpoint/2010/main" val="2126490083"/>
      </p:ext>
    </p:extLst>
  </p:cSld>
  <p:clrMapOvr>
    <a:masterClrMapping/>
  </p:clrMapOvr>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Title 1"/>
          <p:cNvSpPr>
            <a:spLocks noGrp="1"/>
          </p:cNvSpPr>
          <p:nvPr>
            <p:ph type="title"/>
          </p:nvPr>
        </p:nvSpPr>
        <p:spPr/>
        <p:txBody>
          <a:bodyPr/>
          <a:lstStyle/>
          <a:p>
            <a:r>
              <a:rPr lang="en-US" smtClean="0"/>
              <a:t>Completeness</a:t>
            </a:r>
          </a:p>
        </p:txBody>
      </p:sp>
      <p:sp>
        <p:nvSpPr>
          <p:cNvPr id="125955" name="Content Placeholder 2"/>
          <p:cNvSpPr>
            <a:spLocks noGrp="1"/>
          </p:cNvSpPr>
          <p:nvPr>
            <p:ph idx="1"/>
          </p:nvPr>
        </p:nvSpPr>
        <p:spPr/>
        <p:txBody>
          <a:bodyPr/>
          <a:lstStyle/>
          <a:p>
            <a:pPr marL="0" indent="0"/>
            <a:r>
              <a:rPr lang="en-US" dirty="0" smtClean="0"/>
              <a:t>If you followed the process, your state models are complete.</a:t>
            </a:r>
          </a:p>
          <a:p>
            <a:pPr marL="0" indent="0"/>
            <a:endParaRPr lang="en-US" dirty="0"/>
          </a:p>
          <a:p>
            <a:pPr marL="0" indent="0"/>
            <a:r>
              <a:rPr lang="en-US" dirty="0" smtClean="0"/>
              <a:t>Check the model for completeness anyway.</a:t>
            </a:r>
          </a:p>
          <a:p>
            <a:pPr lvl="1"/>
            <a:r>
              <a:rPr lang="en-US" dirty="0" smtClean="0"/>
              <a:t>Does every event have (a) source(s)?</a:t>
            </a:r>
          </a:p>
          <a:p>
            <a:pPr lvl="1"/>
            <a:r>
              <a:rPr lang="en-US" dirty="0" smtClean="0"/>
              <a:t>Does every event have </a:t>
            </a:r>
            <a:r>
              <a:rPr lang="en-US" dirty="0"/>
              <a:t>(</a:t>
            </a:r>
            <a:r>
              <a:rPr lang="en-US" dirty="0" smtClean="0"/>
              <a:t>a) destination(s)?</a:t>
            </a:r>
          </a:p>
          <a:p>
            <a:pPr lvl="1"/>
            <a:r>
              <a:rPr lang="en-US" dirty="0" smtClean="0"/>
              <a:t>Does each state model have all the events it needs?</a:t>
            </a:r>
          </a:p>
        </p:txBody>
      </p:sp>
    </p:spTree>
  </p:cSld>
  <p:clrMapOvr>
    <a:masterClrMapping/>
  </p:clrMapOvr>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Title 1"/>
          <p:cNvSpPr>
            <a:spLocks noGrp="1"/>
          </p:cNvSpPr>
          <p:nvPr>
            <p:ph type="title"/>
          </p:nvPr>
        </p:nvSpPr>
        <p:spPr/>
        <p:txBody>
          <a:bodyPr/>
          <a:lstStyle/>
          <a:p>
            <a:r>
              <a:rPr lang="en-US" dirty="0" smtClean="0"/>
              <a:t>Workshop</a:t>
            </a:r>
          </a:p>
        </p:txBody>
      </p:sp>
      <p:sp>
        <p:nvSpPr>
          <p:cNvPr id="152579" name="Content Placeholder 2"/>
          <p:cNvSpPr>
            <a:spLocks noGrp="1"/>
          </p:cNvSpPr>
          <p:nvPr>
            <p:ph idx="1"/>
          </p:nvPr>
        </p:nvSpPr>
        <p:spPr/>
        <p:txBody>
          <a:bodyPr/>
          <a:lstStyle/>
          <a:p>
            <a:pPr marL="0" indent="0"/>
            <a:r>
              <a:rPr lang="en-US" dirty="0" smtClean="0"/>
              <a:t>Based on what you just learned, review and revise your state models to improve the distribution of intelligence.</a:t>
            </a:r>
          </a:p>
          <a:p>
            <a:pPr marL="0" indent="0"/>
            <a:endParaRPr lang="en-US" dirty="0"/>
          </a:p>
          <a:p>
            <a:pPr marL="0" indent="0"/>
            <a:r>
              <a:rPr lang="en-US" dirty="0" smtClean="0"/>
              <a:t>Be prepared to describe your approach for distribution intelligence to the class.</a:t>
            </a:r>
          </a:p>
          <a:p>
            <a:pPr marL="0" indent="0"/>
            <a:endParaRPr lang="en-US" dirty="0"/>
          </a:p>
        </p:txBody>
      </p:sp>
    </p:spTree>
  </p:cSld>
  <p:clrMapOvr>
    <a:masterClrMapping/>
  </p:clrMapOvr>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529582512"/>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9" name="Rectangle 2"/>
          <p:cNvSpPr>
            <a:spLocks noGrp="1" noChangeArrowheads="1"/>
          </p:cNvSpPr>
          <p:nvPr>
            <p:ph type="title"/>
          </p:nvPr>
        </p:nvSpPr>
        <p:spPr/>
        <p:txBody>
          <a:bodyPr/>
          <a:lstStyle/>
          <a:p>
            <a:r>
              <a:rPr lang="en-US" dirty="0" smtClean="0"/>
              <a:t>10. Model Execution</a:t>
            </a:r>
          </a:p>
        </p:txBody>
      </p:sp>
      <p:sp>
        <p:nvSpPr>
          <p:cNvPr id="4" name="Rectangle 3"/>
          <p:cNvSpPr>
            <a:spLocks noChangeArrowheads="1"/>
          </p:cNvSpPr>
          <p:nvPr/>
        </p:nvSpPr>
        <p:spPr bwMode="auto">
          <a:xfrm>
            <a:off x="3908998" y="2895600"/>
            <a:ext cx="1326004" cy="1323439"/>
          </a:xfrm>
          <a:prstGeom prst="rect">
            <a:avLst/>
          </a:prstGeom>
          <a:noFill/>
          <a:ln w="9525">
            <a:noFill/>
            <a:miter lim="800000"/>
            <a:headEnd/>
            <a:tailEnd/>
          </a:ln>
        </p:spPr>
        <p:txBody>
          <a:bodyPr wrap="none">
            <a:prstTxWarp prst="textNoShape">
              <a:avLst/>
            </a:prstTxWarp>
            <a:spAutoFit/>
          </a:bodyPr>
          <a:lstStyle/>
          <a:p>
            <a:r>
              <a:rPr lang="en-US" sz="8000" dirty="0" smtClean="0">
                <a:solidFill>
                  <a:srgbClr val="FF0000"/>
                </a:solidFill>
              </a:rPr>
              <a:t>10</a:t>
            </a:r>
            <a:endParaRPr lang="en-US" sz="8000" dirty="0">
              <a:solidFill>
                <a:srgbClr val="FF0000"/>
              </a:solidFill>
            </a:endParaRPr>
          </a:p>
        </p:txBody>
      </p:sp>
    </p:spTree>
  </p:cSld>
  <p:clrMapOvr>
    <a:masterClrMapping/>
  </p:clrMapOvr>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State Machines</a:t>
            </a:r>
            <a:endParaRPr lang="en-US" dirty="0"/>
          </a:p>
        </p:txBody>
      </p:sp>
      <p:sp>
        <p:nvSpPr>
          <p:cNvPr id="3" name="Content Placeholder 2"/>
          <p:cNvSpPr>
            <a:spLocks noGrp="1"/>
          </p:cNvSpPr>
          <p:nvPr>
            <p:ph idx="1"/>
          </p:nvPr>
        </p:nvSpPr>
        <p:spPr/>
        <p:txBody>
          <a:bodyPr/>
          <a:lstStyle/>
          <a:p>
            <a:r>
              <a:rPr lang="en-US" dirty="0" smtClean="0"/>
              <a:t>A </a:t>
            </a:r>
            <a:r>
              <a:rPr lang="en-US" i="1" dirty="0" smtClean="0"/>
              <a:t>state machine </a:t>
            </a:r>
            <a:r>
              <a:rPr lang="en-US" dirty="0" smtClean="0"/>
              <a:t>is a copy of a </a:t>
            </a:r>
            <a:r>
              <a:rPr lang="en-US" i="1" dirty="0" smtClean="0"/>
              <a:t>state model </a:t>
            </a:r>
            <a:r>
              <a:rPr lang="en-US" dirty="0" smtClean="0"/>
              <a:t>for each instance, each of which has its own </a:t>
            </a:r>
            <a:r>
              <a:rPr lang="en-US" i="1" dirty="0" smtClean="0"/>
              <a:t>state</a:t>
            </a:r>
            <a:r>
              <a:rPr lang="en-US" dirty="0" smtClean="0"/>
              <a:t>.</a:t>
            </a:r>
          </a:p>
          <a:p>
            <a:endParaRPr lang="en-US" dirty="0" smtClean="0"/>
          </a:p>
        </p:txBody>
      </p:sp>
      <p:grpSp>
        <p:nvGrpSpPr>
          <p:cNvPr id="4" name="Group 4"/>
          <p:cNvGrpSpPr>
            <a:grpSpLocks/>
          </p:cNvGrpSpPr>
          <p:nvPr/>
        </p:nvGrpSpPr>
        <p:grpSpPr bwMode="auto">
          <a:xfrm>
            <a:off x="6172200" y="1828800"/>
            <a:ext cx="2847975" cy="2819400"/>
            <a:chOff x="3024" y="432"/>
            <a:chExt cx="1794" cy="1776"/>
          </a:xfrm>
        </p:grpSpPr>
        <p:sp>
          <p:nvSpPr>
            <p:cNvPr id="5" name="AutoShape 5"/>
            <p:cNvSpPr>
              <a:spLocks noChangeArrowheads="1"/>
            </p:cNvSpPr>
            <p:nvPr/>
          </p:nvSpPr>
          <p:spPr bwMode="auto">
            <a:xfrm>
              <a:off x="3024" y="432"/>
              <a:ext cx="1794" cy="1776"/>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grpSp>
          <p:nvGrpSpPr>
            <p:cNvPr id="6" name="Group 6"/>
            <p:cNvGrpSpPr>
              <a:grpSpLocks/>
            </p:cNvGrpSpPr>
            <p:nvPr/>
          </p:nvGrpSpPr>
          <p:grpSpPr bwMode="auto">
            <a:xfrm>
              <a:off x="3254" y="780"/>
              <a:ext cx="1472" cy="1013"/>
              <a:chOff x="3254" y="780"/>
              <a:chExt cx="1472" cy="1013"/>
            </a:xfrm>
          </p:grpSpPr>
          <p:sp>
            <p:nvSpPr>
              <p:cNvPr id="7" name="AutoShape 7"/>
              <p:cNvSpPr>
                <a:spLocks noChangeArrowheads="1"/>
              </p:cNvSpPr>
              <p:nvPr/>
            </p:nvSpPr>
            <p:spPr bwMode="auto">
              <a:xfrm>
                <a:off x="3254" y="1612"/>
                <a:ext cx="1054" cy="181"/>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8" name="AutoShape 8"/>
              <p:cNvSpPr>
                <a:spLocks noChangeArrowheads="1"/>
              </p:cNvSpPr>
              <p:nvPr/>
            </p:nvSpPr>
            <p:spPr bwMode="auto">
              <a:xfrm>
                <a:off x="3254" y="1195"/>
                <a:ext cx="1054" cy="182"/>
              </a:xfrm>
              <a:prstGeom prst="roundRect">
                <a:avLst>
                  <a:gd name="adj" fmla="val 16667"/>
                </a:avLst>
              </a:prstGeom>
              <a:solidFill>
                <a:srgbClr val="FF0000"/>
              </a:solidFill>
              <a:ln w="9525">
                <a:solidFill>
                  <a:schemeClr val="tx1"/>
                </a:solidFill>
                <a:round/>
                <a:headEnd/>
                <a:tailEnd/>
              </a:ln>
            </p:spPr>
            <p:txBody>
              <a:bodyPr wrap="none" anchor="ctr">
                <a:prstTxWarp prst="textNoShape">
                  <a:avLst/>
                </a:prstTxWarp>
              </a:bodyPr>
              <a:lstStyle/>
              <a:p>
                <a:endParaRPr lang="en-US"/>
              </a:p>
            </p:txBody>
          </p:sp>
          <p:sp>
            <p:nvSpPr>
              <p:cNvPr id="9" name="AutoShape 9"/>
              <p:cNvSpPr>
                <a:spLocks noChangeArrowheads="1"/>
              </p:cNvSpPr>
              <p:nvPr/>
            </p:nvSpPr>
            <p:spPr bwMode="auto">
              <a:xfrm>
                <a:off x="3254" y="780"/>
                <a:ext cx="1054" cy="182"/>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10" name="Line 10"/>
              <p:cNvSpPr>
                <a:spLocks noChangeShapeType="1"/>
              </p:cNvSpPr>
              <p:nvPr/>
            </p:nvSpPr>
            <p:spPr bwMode="auto">
              <a:xfrm>
                <a:off x="3378" y="959"/>
                <a:ext cx="0" cy="2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11" name="Line 11"/>
              <p:cNvSpPr>
                <a:spLocks noChangeShapeType="1"/>
              </p:cNvSpPr>
              <p:nvPr/>
            </p:nvSpPr>
            <p:spPr bwMode="auto">
              <a:xfrm>
                <a:off x="3380" y="1383"/>
                <a:ext cx="0" cy="2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12" name="Rectangle 12"/>
              <p:cNvSpPr>
                <a:spLocks noChangeArrowheads="1"/>
              </p:cNvSpPr>
              <p:nvPr/>
            </p:nvSpPr>
            <p:spPr bwMode="auto">
              <a:xfrm>
                <a:off x="3440" y="985"/>
                <a:ext cx="52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startStep</a:t>
                </a:r>
              </a:p>
            </p:txBody>
          </p:sp>
          <p:sp>
            <p:nvSpPr>
              <p:cNvPr id="13" name="Rectangle 13"/>
              <p:cNvSpPr>
                <a:spLocks noChangeArrowheads="1"/>
              </p:cNvSpPr>
              <p:nvPr/>
            </p:nvSpPr>
            <p:spPr bwMode="auto">
              <a:xfrm>
                <a:off x="3440" y="1400"/>
                <a:ext cx="57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14" name="Rectangle 14"/>
              <p:cNvSpPr>
                <a:spLocks noChangeArrowheads="1"/>
              </p:cNvSpPr>
              <p:nvPr/>
            </p:nvSpPr>
            <p:spPr bwMode="auto">
              <a:xfrm>
                <a:off x="3440" y="796"/>
                <a:ext cx="713"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Ready</a:t>
                </a:r>
              </a:p>
            </p:txBody>
          </p:sp>
          <p:sp>
            <p:nvSpPr>
              <p:cNvPr id="15" name="Line 15"/>
              <p:cNvSpPr>
                <a:spLocks noChangeShapeType="1"/>
              </p:cNvSpPr>
              <p:nvPr/>
            </p:nvSpPr>
            <p:spPr bwMode="auto">
              <a:xfrm>
                <a:off x="4308" y="1297"/>
                <a:ext cx="31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16" name="Line 16"/>
              <p:cNvSpPr>
                <a:spLocks noChangeShapeType="1"/>
              </p:cNvSpPr>
              <p:nvPr/>
            </p:nvSpPr>
            <p:spPr bwMode="auto">
              <a:xfrm flipV="1">
                <a:off x="4618" y="881"/>
                <a:ext cx="0" cy="416"/>
              </a:xfrm>
              <a:prstGeom prst="line">
                <a:avLst/>
              </a:prstGeom>
              <a:noFill/>
              <a:ln w="9525">
                <a:solidFill>
                  <a:schemeClr val="tx1"/>
                </a:solidFill>
                <a:round/>
                <a:headEnd/>
                <a:tailEnd/>
              </a:ln>
            </p:spPr>
            <p:txBody>
              <a:bodyPr>
                <a:prstTxWarp prst="textNoShape">
                  <a:avLst/>
                </a:prstTxWarp>
              </a:bodyPr>
              <a:lstStyle/>
              <a:p>
                <a:endParaRPr lang="en-US"/>
              </a:p>
            </p:txBody>
          </p:sp>
          <p:sp>
            <p:nvSpPr>
              <p:cNvPr id="17" name="Line 17"/>
              <p:cNvSpPr>
                <a:spLocks noChangeShapeType="1"/>
              </p:cNvSpPr>
              <p:nvPr/>
            </p:nvSpPr>
            <p:spPr bwMode="auto">
              <a:xfrm flipH="1">
                <a:off x="4308" y="881"/>
                <a:ext cx="310"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18" name="Rectangle 18"/>
              <p:cNvSpPr>
                <a:spLocks noChangeArrowheads="1"/>
              </p:cNvSpPr>
              <p:nvPr/>
            </p:nvSpPr>
            <p:spPr bwMode="auto">
              <a:xfrm>
                <a:off x="4153" y="1037"/>
                <a:ext cx="50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interrupt</a:t>
                </a:r>
              </a:p>
            </p:txBody>
          </p:sp>
          <p:sp>
            <p:nvSpPr>
              <p:cNvPr id="19" name="Line 19"/>
              <p:cNvSpPr>
                <a:spLocks noChangeShapeType="1"/>
              </p:cNvSpPr>
              <p:nvPr/>
            </p:nvSpPr>
            <p:spPr bwMode="auto">
              <a:xfrm>
                <a:off x="4308" y="829"/>
                <a:ext cx="372"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0" name="Line 20"/>
              <p:cNvSpPr>
                <a:spLocks noChangeShapeType="1"/>
              </p:cNvSpPr>
              <p:nvPr/>
            </p:nvSpPr>
            <p:spPr bwMode="auto">
              <a:xfrm>
                <a:off x="4680" y="829"/>
                <a:ext cx="0" cy="857"/>
              </a:xfrm>
              <a:prstGeom prst="line">
                <a:avLst/>
              </a:prstGeom>
              <a:noFill/>
              <a:ln w="9525">
                <a:solidFill>
                  <a:schemeClr val="tx1"/>
                </a:solidFill>
                <a:round/>
                <a:headEnd/>
                <a:tailEnd/>
              </a:ln>
            </p:spPr>
            <p:txBody>
              <a:bodyPr>
                <a:prstTxWarp prst="textNoShape">
                  <a:avLst/>
                </a:prstTxWarp>
              </a:bodyPr>
              <a:lstStyle/>
              <a:p>
                <a:endParaRPr lang="en-US"/>
              </a:p>
            </p:txBody>
          </p:sp>
          <p:sp>
            <p:nvSpPr>
              <p:cNvPr id="21" name="Line 21"/>
              <p:cNvSpPr>
                <a:spLocks noChangeShapeType="1"/>
              </p:cNvSpPr>
              <p:nvPr/>
            </p:nvSpPr>
            <p:spPr bwMode="auto">
              <a:xfrm flipH="1">
                <a:off x="4308" y="1686"/>
                <a:ext cx="372"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2" name="Rectangle 22"/>
              <p:cNvSpPr>
                <a:spLocks noChangeArrowheads="1"/>
              </p:cNvSpPr>
              <p:nvPr/>
            </p:nvSpPr>
            <p:spPr bwMode="auto">
              <a:xfrm>
                <a:off x="4122" y="1453"/>
                <a:ext cx="604" cy="171"/>
              </a:xfrm>
              <a:prstGeom prst="rect">
                <a:avLst/>
              </a:prstGeom>
              <a:noFill/>
              <a:ln w="12700">
                <a:noFill/>
                <a:miter lim="800000"/>
                <a:headEnd/>
                <a:tailEnd/>
              </a:ln>
            </p:spPr>
            <p:txBody>
              <a:bodyPr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23" name="Rectangle 23"/>
              <p:cNvSpPr>
                <a:spLocks noChangeArrowheads="1"/>
              </p:cNvSpPr>
              <p:nvPr/>
            </p:nvSpPr>
            <p:spPr bwMode="auto">
              <a:xfrm>
                <a:off x="3409" y="1634"/>
                <a:ext cx="713"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Complete</a:t>
                </a:r>
              </a:p>
            </p:txBody>
          </p:sp>
          <p:sp>
            <p:nvSpPr>
              <p:cNvPr id="24" name="Rectangle 24"/>
              <p:cNvSpPr>
                <a:spLocks noChangeArrowheads="1"/>
              </p:cNvSpPr>
              <p:nvPr/>
            </p:nvSpPr>
            <p:spPr bwMode="auto">
              <a:xfrm>
                <a:off x="3440" y="1219"/>
                <a:ext cx="713"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Executing</a:t>
                </a:r>
              </a:p>
            </p:txBody>
          </p:sp>
        </p:grpSp>
      </p:grpSp>
      <p:grpSp>
        <p:nvGrpSpPr>
          <p:cNvPr id="25" name="Group 25"/>
          <p:cNvGrpSpPr>
            <a:grpSpLocks/>
          </p:cNvGrpSpPr>
          <p:nvPr/>
        </p:nvGrpSpPr>
        <p:grpSpPr bwMode="auto">
          <a:xfrm>
            <a:off x="3733800" y="4038600"/>
            <a:ext cx="2971800" cy="2819400"/>
            <a:chOff x="3517" y="2037"/>
            <a:chExt cx="1872" cy="1776"/>
          </a:xfrm>
        </p:grpSpPr>
        <p:sp>
          <p:nvSpPr>
            <p:cNvPr id="26" name="AutoShape 26"/>
            <p:cNvSpPr>
              <a:spLocks noChangeArrowheads="1"/>
            </p:cNvSpPr>
            <p:nvPr/>
          </p:nvSpPr>
          <p:spPr bwMode="auto">
            <a:xfrm>
              <a:off x="3517" y="2037"/>
              <a:ext cx="1872" cy="1776"/>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grpSp>
          <p:nvGrpSpPr>
            <p:cNvPr id="27" name="Group 27"/>
            <p:cNvGrpSpPr>
              <a:grpSpLocks/>
            </p:cNvGrpSpPr>
            <p:nvPr/>
          </p:nvGrpSpPr>
          <p:grpSpPr bwMode="auto">
            <a:xfrm>
              <a:off x="3757" y="2385"/>
              <a:ext cx="1536" cy="1013"/>
              <a:chOff x="3757" y="2385"/>
              <a:chExt cx="1536" cy="1013"/>
            </a:xfrm>
          </p:grpSpPr>
          <p:sp>
            <p:nvSpPr>
              <p:cNvPr id="28" name="AutoShape 28"/>
              <p:cNvSpPr>
                <a:spLocks noChangeArrowheads="1"/>
              </p:cNvSpPr>
              <p:nvPr/>
            </p:nvSpPr>
            <p:spPr bwMode="auto">
              <a:xfrm>
                <a:off x="3757" y="3217"/>
                <a:ext cx="1100" cy="181"/>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9" name="AutoShape 29"/>
              <p:cNvSpPr>
                <a:spLocks noChangeArrowheads="1"/>
              </p:cNvSpPr>
              <p:nvPr/>
            </p:nvSpPr>
            <p:spPr bwMode="auto">
              <a:xfrm>
                <a:off x="3757" y="2800"/>
                <a:ext cx="1100" cy="182"/>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30" name="AutoShape 30"/>
              <p:cNvSpPr>
                <a:spLocks noChangeArrowheads="1"/>
              </p:cNvSpPr>
              <p:nvPr/>
            </p:nvSpPr>
            <p:spPr bwMode="auto">
              <a:xfrm>
                <a:off x="3757" y="2385"/>
                <a:ext cx="1100" cy="182"/>
              </a:xfrm>
              <a:prstGeom prst="roundRect">
                <a:avLst>
                  <a:gd name="adj" fmla="val 16667"/>
                </a:avLst>
              </a:prstGeom>
              <a:solidFill>
                <a:srgbClr val="FF0000"/>
              </a:solidFill>
              <a:ln w="9525">
                <a:solidFill>
                  <a:schemeClr val="tx1"/>
                </a:solidFill>
                <a:round/>
                <a:headEnd/>
                <a:tailEnd/>
              </a:ln>
            </p:spPr>
            <p:txBody>
              <a:bodyPr wrap="none" anchor="ctr">
                <a:prstTxWarp prst="textNoShape">
                  <a:avLst/>
                </a:prstTxWarp>
              </a:bodyPr>
              <a:lstStyle/>
              <a:p>
                <a:endParaRPr lang="en-US"/>
              </a:p>
            </p:txBody>
          </p:sp>
          <p:sp>
            <p:nvSpPr>
              <p:cNvPr id="31" name="Line 31"/>
              <p:cNvSpPr>
                <a:spLocks noChangeShapeType="1"/>
              </p:cNvSpPr>
              <p:nvPr/>
            </p:nvSpPr>
            <p:spPr bwMode="auto">
              <a:xfrm>
                <a:off x="3886" y="2564"/>
                <a:ext cx="0" cy="2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32" name="Line 32"/>
              <p:cNvSpPr>
                <a:spLocks noChangeShapeType="1"/>
              </p:cNvSpPr>
              <p:nvPr/>
            </p:nvSpPr>
            <p:spPr bwMode="auto">
              <a:xfrm>
                <a:off x="3888" y="2988"/>
                <a:ext cx="0" cy="2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33" name="Rectangle 33"/>
              <p:cNvSpPr>
                <a:spLocks noChangeArrowheads="1"/>
              </p:cNvSpPr>
              <p:nvPr/>
            </p:nvSpPr>
            <p:spPr bwMode="auto">
              <a:xfrm>
                <a:off x="3951" y="2590"/>
                <a:ext cx="52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startStep</a:t>
                </a:r>
              </a:p>
            </p:txBody>
          </p:sp>
          <p:sp>
            <p:nvSpPr>
              <p:cNvPr id="34" name="Rectangle 34"/>
              <p:cNvSpPr>
                <a:spLocks noChangeArrowheads="1"/>
              </p:cNvSpPr>
              <p:nvPr/>
            </p:nvSpPr>
            <p:spPr bwMode="auto">
              <a:xfrm>
                <a:off x="3951" y="3005"/>
                <a:ext cx="57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35" name="Rectangle 35"/>
              <p:cNvSpPr>
                <a:spLocks noChangeArrowheads="1"/>
              </p:cNvSpPr>
              <p:nvPr/>
            </p:nvSpPr>
            <p:spPr bwMode="auto">
              <a:xfrm>
                <a:off x="3951" y="2401"/>
                <a:ext cx="744"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Ready</a:t>
                </a:r>
              </a:p>
            </p:txBody>
          </p:sp>
          <p:sp>
            <p:nvSpPr>
              <p:cNvPr id="36" name="Line 36"/>
              <p:cNvSpPr>
                <a:spLocks noChangeShapeType="1"/>
              </p:cNvSpPr>
              <p:nvPr/>
            </p:nvSpPr>
            <p:spPr bwMode="auto">
              <a:xfrm>
                <a:off x="4857" y="2902"/>
                <a:ext cx="323"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37" name="Line 37"/>
              <p:cNvSpPr>
                <a:spLocks noChangeShapeType="1"/>
              </p:cNvSpPr>
              <p:nvPr/>
            </p:nvSpPr>
            <p:spPr bwMode="auto">
              <a:xfrm flipV="1">
                <a:off x="5180" y="2486"/>
                <a:ext cx="0" cy="416"/>
              </a:xfrm>
              <a:prstGeom prst="line">
                <a:avLst/>
              </a:prstGeom>
              <a:noFill/>
              <a:ln w="9525">
                <a:solidFill>
                  <a:schemeClr val="tx1"/>
                </a:solidFill>
                <a:round/>
                <a:headEnd/>
                <a:tailEnd/>
              </a:ln>
            </p:spPr>
            <p:txBody>
              <a:bodyPr>
                <a:prstTxWarp prst="textNoShape">
                  <a:avLst/>
                </a:prstTxWarp>
              </a:bodyPr>
              <a:lstStyle/>
              <a:p>
                <a:endParaRPr lang="en-US"/>
              </a:p>
            </p:txBody>
          </p:sp>
          <p:sp>
            <p:nvSpPr>
              <p:cNvPr id="38" name="Line 38"/>
              <p:cNvSpPr>
                <a:spLocks noChangeShapeType="1"/>
              </p:cNvSpPr>
              <p:nvPr/>
            </p:nvSpPr>
            <p:spPr bwMode="auto">
              <a:xfrm flipH="1">
                <a:off x="4857" y="2486"/>
                <a:ext cx="323"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39" name="Rectangle 39"/>
              <p:cNvSpPr>
                <a:spLocks noChangeArrowheads="1"/>
              </p:cNvSpPr>
              <p:nvPr/>
            </p:nvSpPr>
            <p:spPr bwMode="auto">
              <a:xfrm>
                <a:off x="4695" y="2642"/>
                <a:ext cx="50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interrupt</a:t>
                </a:r>
              </a:p>
            </p:txBody>
          </p:sp>
          <p:sp>
            <p:nvSpPr>
              <p:cNvPr id="40" name="Line 40"/>
              <p:cNvSpPr>
                <a:spLocks noChangeShapeType="1"/>
              </p:cNvSpPr>
              <p:nvPr/>
            </p:nvSpPr>
            <p:spPr bwMode="auto">
              <a:xfrm>
                <a:off x="4857" y="2434"/>
                <a:ext cx="388"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41" name="Line 41"/>
              <p:cNvSpPr>
                <a:spLocks noChangeShapeType="1"/>
              </p:cNvSpPr>
              <p:nvPr/>
            </p:nvSpPr>
            <p:spPr bwMode="auto">
              <a:xfrm>
                <a:off x="5245" y="2434"/>
                <a:ext cx="0" cy="857"/>
              </a:xfrm>
              <a:prstGeom prst="line">
                <a:avLst/>
              </a:prstGeom>
              <a:noFill/>
              <a:ln w="9525">
                <a:solidFill>
                  <a:schemeClr val="tx1"/>
                </a:solidFill>
                <a:round/>
                <a:headEnd/>
                <a:tailEnd/>
              </a:ln>
            </p:spPr>
            <p:txBody>
              <a:bodyPr>
                <a:prstTxWarp prst="textNoShape">
                  <a:avLst/>
                </a:prstTxWarp>
              </a:bodyPr>
              <a:lstStyle/>
              <a:p>
                <a:endParaRPr lang="en-US"/>
              </a:p>
            </p:txBody>
          </p:sp>
          <p:sp>
            <p:nvSpPr>
              <p:cNvPr id="42" name="Line 42"/>
              <p:cNvSpPr>
                <a:spLocks noChangeShapeType="1"/>
              </p:cNvSpPr>
              <p:nvPr/>
            </p:nvSpPr>
            <p:spPr bwMode="auto">
              <a:xfrm flipH="1">
                <a:off x="4857" y="3291"/>
                <a:ext cx="388"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43" name="Rectangle 43"/>
              <p:cNvSpPr>
                <a:spLocks noChangeArrowheads="1"/>
              </p:cNvSpPr>
              <p:nvPr/>
            </p:nvSpPr>
            <p:spPr bwMode="auto">
              <a:xfrm>
                <a:off x="4663" y="3058"/>
                <a:ext cx="630" cy="171"/>
              </a:xfrm>
              <a:prstGeom prst="rect">
                <a:avLst/>
              </a:prstGeom>
              <a:noFill/>
              <a:ln w="12700">
                <a:noFill/>
                <a:miter lim="800000"/>
                <a:headEnd/>
                <a:tailEnd/>
              </a:ln>
            </p:spPr>
            <p:txBody>
              <a:bodyPr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44" name="Rectangle 44"/>
              <p:cNvSpPr>
                <a:spLocks noChangeArrowheads="1"/>
              </p:cNvSpPr>
              <p:nvPr/>
            </p:nvSpPr>
            <p:spPr bwMode="auto">
              <a:xfrm>
                <a:off x="3919" y="3239"/>
                <a:ext cx="744"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Complete</a:t>
                </a:r>
              </a:p>
            </p:txBody>
          </p:sp>
          <p:sp>
            <p:nvSpPr>
              <p:cNvPr id="45" name="Rectangle 45"/>
              <p:cNvSpPr>
                <a:spLocks noChangeArrowheads="1"/>
              </p:cNvSpPr>
              <p:nvPr/>
            </p:nvSpPr>
            <p:spPr bwMode="auto">
              <a:xfrm>
                <a:off x="3951" y="2824"/>
                <a:ext cx="744"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Executing</a:t>
                </a:r>
              </a:p>
            </p:txBody>
          </p:sp>
        </p:grpSp>
      </p:grpSp>
      <p:grpSp>
        <p:nvGrpSpPr>
          <p:cNvPr id="46" name="Group 73"/>
          <p:cNvGrpSpPr>
            <a:grpSpLocks/>
          </p:cNvGrpSpPr>
          <p:nvPr/>
        </p:nvGrpSpPr>
        <p:grpSpPr bwMode="auto">
          <a:xfrm>
            <a:off x="762000" y="3276600"/>
            <a:ext cx="2849563" cy="2895600"/>
            <a:chOff x="672" y="2064"/>
            <a:chExt cx="1795" cy="1824"/>
          </a:xfrm>
        </p:grpSpPr>
        <p:sp>
          <p:nvSpPr>
            <p:cNvPr id="47" name="AutoShape 47"/>
            <p:cNvSpPr>
              <a:spLocks noChangeArrowheads="1"/>
            </p:cNvSpPr>
            <p:nvPr/>
          </p:nvSpPr>
          <p:spPr bwMode="auto">
            <a:xfrm>
              <a:off x="672" y="2064"/>
              <a:ext cx="1795" cy="1824"/>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sp>
          <p:nvSpPr>
            <p:cNvPr id="48" name="AutoShape 48"/>
            <p:cNvSpPr>
              <a:spLocks noChangeArrowheads="1"/>
            </p:cNvSpPr>
            <p:nvPr/>
          </p:nvSpPr>
          <p:spPr bwMode="auto">
            <a:xfrm>
              <a:off x="1033" y="3423"/>
              <a:ext cx="813" cy="195"/>
            </a:xfrm>
            <a:prstGeom prst="roundRect">
              <a:avLst>
                <a:gd name="adj" fmla="val 16667"/>
              </a:avLst>
            </a:prstGeom>
            <a:solidFill>
              <a:srgbClr val="FF0000"/>
            </a:solidFill>
            <a:ln w="9525">
              <a:solidFill>
                <a:schemeClr val="tx1"/>
              </a:solidFill>
              <a:round/>
              <a:headEnd/>
              <a:tailEnd/>
            </a:ln>
          </p:spPr>
          <p:txBody>
            <a:bodyPr wrap="none" anchor="ctr">
              <a:prstTxWarp prst="textNoShape">
                <a:avLst/>
              </a:prstTxWarp>
            </a:bodyPr>
            <a:lstStyle/>
            <a:p>
              <a:endParaRPr lang="en-US"/>
            </a:p>
          </p:txBody>
        </p:sp>
        <p:sp>
          <p:nvSpPr>
            <p:cNvPr id="49" name="AutoShape 49"/>
            <p:cNvSpPr>
              <a:spLocks noChangeArrowheads="1"/>
            </p:cNvSpPr>
            <p:nvPr/>
          </p:nvSpPr>
          <p:spPr bwMode="auto">
            <a:xfrm>
              <a:off x="1033" y="2958"/>
              <a:ext cx="813" cy="196"/>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50" name="AutoShape 50"/>
            <p:cNvSpPr>
              <a:spLocks noChangeArrowheads="1"/>
            </p:cNvSpPr>
            <p:nvPr/>
          </p:nvSpPr>
          <p:spPr bwMode="auto">
            <a:xfrm>
              <a:off x="1033" y="2492"/>
              <a:ext cx="813" cy="196"/>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51" name="Line 51"/>
            <p:cNvSpPr>
              <a:spLocks noChangeShapeType="1"/>
            </p:cNvSpPr>
            <p:nvPr/>
          </p:nvSpPr>
          <p:spPr bwMode="auto">
            <a:xfrm>
              <a:off x="1335" y="2698"/>
              <a:ext cx="0" cy="237"/>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52" name="Line 52"/>
            <p:cNvSpPr>
              <a:spLocks noChangeShapeType="1"/>
            </p:cNvSpPr>
            <p:nvPr/>
          </p:nvSpPr>
          <p:spPr bwMode="auto">
            <a:xfrm>
              <a:off x="1337" y="3155"/>
              <a:ext cx="0" cy="237"/>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53" name="Rectangle 53"/>
            <p:cNvSpPr>
              <a:spLocks noChangeArrowheads="1"/>
            </p:cNvSpPr>
            <p:nvPr/>
          </p:nvSpPr>
          <p:spPr bwMode="auto">
            <a:xfrm>
              <a:off x="1349" y="2699"/>
              <a:ext cx="321"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a:t>
              </a:r>
            </a:p>
          </p:txBody>
        </p:sp>
        <p:sp>
          <p:nvSpPr>
            <p:cNvPr id="54" name="Rectangle 54"/>
            <p:cNvSpPr>
              <a:spLocks noChangeArrowheads="1"/>
            </p:cNvSpPr>
            <p:nvPr/>
          </p:nvSpPr>
          <p:spPr bwMode="auto">
            <a:xfrm>
              <a:off x="1396" y="3173"/>
              <a:ext cx="338"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cook</a:t>
              </a:r>
            </a:p>
          </p:txBody>
        </p:sp>
        <p:sp>
          <p:nvSpPr>
            <p:cNvPr id="55" name="Rectangle 55"/>
            <p:cNvSpPr>
              <a:spLocks noChangeArrowheads="1"/>
            </p:cNvSpPr>
            <p:nvPr/>
          </p:nvSpPr>
          <p:spPr bwMode="auto">
            <a:xfrm>
              <a:off x="1078" y="2544"/>
              <a:ext cx="700" cy="14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Not Cooking</a:t>
              </a:r>
            </a:p>
          </p:txBody>
        </p:sp>
        <p:sp>
          <p:nvSpPr>
            <p:cNvPr id="56" name="Line 56"/>
            <p:cNvSpPr>
              <a:spLocks noChangeShapeType="1"/>
            </p:cNvSpPr>
            <p:nvPr/>
          </p:nvSpPr>
          <p:spPr bwMode="auto">
            <a:xfrm flipV="1">
              <a:off x="2117" y="2802"/>
              <a:ext cx="0" cy="242"/>
            </a:xfrm>
            <a:prstGeom prst="line">
              <a:avLst/>
            </a:prstGeom>
            <a:noFill/>
            <a:ln w="9525">
              <a:solidFill>
                <a:schemeClr val="tx1"/>
              </a:solidFill>
              <a:round/>
              <a:headEnd/>
              <a:tailEnd/>
            </a:ln>
          </p:spPr>
          <p:txBody>
            <a:bodyPr>
              <a:prstTxWarp prst="textNoShape">
                <a:avLst/>
              </a:prstTxWarp>
            </a:bodyPr>
            <a:lstStyle/>
            <a:p>
              <a:endParaRPr lang="en-US"/>
            </a:p>
          </p:txBody>
        </p:sp>
        <p:sp>
          <p:nvSpPr>
            <p:cNvPr id="57" name="Rectangle 57"/>
            <p:cNvSpPr>
              <a:spLocks noChangeArrowheads="1"/>
            </p:cNvSpPr>
            <p:nvPr/>
          </p:nvSpPr>
          <p:spPr bwMode="auto">
            <a:xfrm>
              <a:off x="2027" y="2596"/>
              <a:ext cx="321"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a:t>
              </a:r>
            </a:p>
          </p:txBody>
        </p:sp>
        <p:sp>
          <p:nvSpPr>
            <p:cNvPr id="58" name="Line 58"/>
            <p:cNvSpPr>
              <a:spLocks noChangeShapeType="1"/>
            </p:cNvSpPr>
            <p:nvPr/>
          </p:nvSpPr>
          <p:spPr bwMode="auto">
            <a:xfrm>
              <a:off x="762" y="2596"/>
              <a:ext cx="0" cy="923"/>
            </a:xfrm>
            <a:prstGeom prst="line">
              <a:avLst/>
            </a:prstGeom>
            <a:noFill/>
            <a:ln w="9525">
              <a:solidFill>
                <a:schemeClr val="tx1"/>
              </a:solidFill>
              <a:round/>
              <a:headEnd/>
              <a:tailEnd/>
            </a:ln>
          </p:spPr>
          <p:txBody>
            <a:bodyPr>
              <a:prstTxWarp prst="textNoShape">
                <a:avLst/>
              </a:prstTxWarp>
            </a:bodyPr>
            <a:lstStyle/>
            <a:p>
              <a:endParaRPr lang="en-US"/>
            </a:p>
          </p:txBody>
        </p:sp>
        <p:sp>
          <p:nvSpPr>
            <p:cNvPr id="59" name="Rectangle 59"/>
            <p:cNvSpPr>
              <a:spLocks noChangeArrowheads="1"/>
            </p:cNvSpPr>
            <p:nvPr/>
          </p:nvSpPr>
          <p:spPr bwMode="auto">
            <a:xfrm>
              <a:off x="807" y="3216"/>
              <a:ext cx="412" cy="171"/>
            </a:xfrm>
            <a:prstGeom prst="rect">
              <a:avLst/>
            </a:prstGeom>
            <a:noFill/>
            <a:ln w="12700">
              <a:noFill/>
              <a:miter lim="800000"/>
              <a:headEnd/>
              <a:tailEnd/>
            </a:ln>
          </p:spPr>
          <p:txBody>
            <a:bodyPr lIns="90478" tIns="44445" rIns="90478" bIns="44445">
              <a:prstTxWarp prst="textNoShape">
                <a:avLst/>
              </a:prstTxWarp>
              <a:spAutoFit/>
            </a:bodyPr>
            <a:lstStyle/>
            <a:p>
              <a:r>
                <a:rPr lang="en-US" sz="1200" b="1" dirty="0">
                  <a:latin typeface="Helvetica" charset="0"/>
                  <a:ea typeface="ＭＳ Ｐゴシック" charset="-128"/>
                  <a:cs typeface="ＭＳ Ｐゴシック" charset="-128"/>
                </a:rPr>
                <a:t>stop</a:t>
              </a:r>
            </a:p>
          </p:txBody>
        </p:sp>
        <p:sp>
          <p:nvSpPr>
            <p:cNvPr id="60" name="Rectangle 60"/>
            <p:cNvSpPr>
              <a:spLocks noChangeArrowheads="1"/>
            </p:cNvSpPr>
            <p:nvPr/>
          </p:nvSpPr>
          <p:spPr bwMode="auto">
            <a:xfrm>
              <a:off x="1033" y="3423"/>
              <a:ext cx="700" cy="14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Cooking</a:t>
              </a:r>
            </a:p>
          </p:txBody>
        </p:sp>
        <p:sp>
          <p:nvSpPr>
            <p:cNvPr id="61" name="Rectangle 61"/>
            <p:cNvSpPr>
              <a:spLocks noChangeArrowheads="1"/>
            </p:cNvSpPr>
            <p:nvPr/>
          </p:nvSpPr>
          <p:spPr bwMode="auto">
            <a:xfrm>
              <a:off x="1033" y="3009"/>
              <a:ext cx="700" cy="14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Checking</a:t>
              </a:r>
            </a:p>
          </p:txBody>
        </p:sp>
        <p:sp>
          <p:nvSpPr>
            <p:cNvPr id="62" name="Line 62"/>
            <p:cNvSpPr>
              <a:spLocks noChangeShapeType="1"/>
            </p:cNvSpPr>
            <p:nvPr/>
          </p:nvSpPr>
          <p:spPr bwMode="auto">
            <a:xfrm>
              <a:off x="762" y="2596"/>
              <a:ext cx="271"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63" name="Line 63"/>
            <p:cNvSpPr>
              <a:spLocks noChangeShapeType="1"/>
            </p:cNvSpPr>
            <p:nvPr/>
          </p:nvSpPr>
          <p:spPr bwMode="auto">
            <a:xfrm>
              <a:off x="762" y="3526"/>
              <a:ext cx="27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64" name="Line 64"/>
            <p:cNvSpPr>
              <a:spLocks noChangeShapeType="1"/>
            </p:cNvSpPr>
            <p:nvPr/>
          </p:nvSpPr>
          <p:spPr bwMode="auto">
            <a:xfrm>
              <a:off x="1846" y="3061"/>
              <a:ext cx="27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65" name="Line 65"/>
            <p:cNvSpPr>
              <a:spLocks noChangeShapeType="1"/>
            </p:cNvSpPr>
            <p:nvPr/>
          </p:nvSpPr>
          <p:spPr bwMode="auto">
            <a:xfrm>
              <a:off x="1756" y="2802"/>
              <a:ext cx="36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66" name="Line 66"/>
            <p:cNvSpPr>
              <a:spLocks noChangeShapeType="1"/>
            </p:cNvSpPr>
            <p:nvPr/>
          </p:nvSpPr>
          <p:spPr bwMode="auto">
            <a:xfrm>
              <a:off x="1756" y="2802"/>
              <a:ext cx="0" cy="156"/>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67" name="Rectangle 67"/>
            <p:cNvSpPr>
              <a:spLocks noChangeArrowheads="1"/>
            </p:cNvSpPr>
            <p:nvPr/>
          </p:nvSpPr>
          <p:spPr bwMode="auto">
            <a:xfrm>
              <a:off x="1620" y="2064"/>
              <a:ext cx="514" cy="248"/>
            </a:xfrm>
            <a:prstGeom prst="rect">
              <a:avLst/>
            </a:prstGeom>
            <a:noFill/>
            <a:ln w="12700">
              <a:noFill/>
              <a:miter lim="800000"/>
              <a:headEnd/>
              <a:tailEnd/>
            </a:ln>
          </p:spPr>
          <p:txBody>
            <a:bodyPr wrap="none" lIns="90478" tIns="44445" rIns="90478" bIns="44445">
              <a:prstTxWarp prst="textNoShape">
                <a:avLst/>
              </a:prstTxWarp>
              <a:spAutoFit/>
            </a:bodyPr>
            <a:lstStyle/>
            <a:p>
              <a:r>
                <a:rPr lang="en-US" altLang="ja-JP" sz="2000" b="1" dirty="0">
                  <a:solidFill>
                    <a:srgbClr val="FC0128"/>
                  </a:solidFill>
                  <a:latin typeface="Helvetica" charset="0"/>
                  <a:ea typeface="ＭＳ Ｐゴシック" charset="-128"/>
                  <a:cs typeface="ＭＳ Ｐゴシック" charset="-128"/>
                </a:rPr>
                <a:t>Oven</a:t>
              </a:r>
            </a:p>
          </p:txBody>
        </p:sp>
        <p:sp>
          <p:nvSpPr>
            <p:cNvPr id="68" name="Line 68"/>
            <p:cNvSpPr>
              <a:spLocks noChangeShapeType="1"/>
            </p:cNvSpPr>
            <p:nvPr/>
          </p:nvSpPr>
          <p:spPr bwMode="auto">
            <a:xfrm>
              <a:off x="1846" y="3519"/>
              <a:ext cx="271" cy="0"/>
            </a:xfrm>
            <a:prstGeom prst="line">
              <a:avLst/>
            </a:prstGeom>
            <a:noFill/>
            <a:ln w="9525">
              <a:solidFill>
                <a:schemeClr val="tx1"/>
              </a:solidFill>
              <a:round/>
              <a:headEnd/>
              <a:tailEnd/>
            </a:ln>
          </p:spPr>
          <p:txBody>
            <a:bodyPr>
              <a:prstTxWarp prst="textNoShape">
                <a:avLst/>
              </a:prstTxWarp>
              <a:spAutoFit/>
            </a:bodyPr>
            <a:lstStyle/>
            <a:p>
              <a:endParaRPr lang="en-US"/>
            </a:p>
          </p:txBody>
        </p:sp>
        <p:sp>
          <p:nvSpPr>
            <p:cNvPr id="69" name="Line 69"/>
            <p:cNvSpPr>
              <a:spLocks noChangeShapeType="1"/>
            </p:cNvSpPr>
            <p:nvPr/>
          </p:nvSpPr>
          <p:spPr bwMode="auto">
            <a:xfrm flipV="1">
              <a:off x="2117" y="3266"/>
              <a:ext cx="0" cy="242"/>
            </a:xfrm>
            <a:prstGeom prst="line">
              <a:avLst/>
            </a:prstGeom>
            <a:noFill/>
            <a:ln w="9525">
              <a:solidFill>
                <a:schemeClr val="tx1"/>
              </a:solidFill>
              <a:round/>
              <a:headEnd/>
              <a:tailEnd/>
            </a:ln>
          </p:spPr>
          <p:txBody>
            <a:bodyPr>
              <a:prstTxWarp prst="textNoShape">
                <a:avLst/>
              </a:prstTxWarp>
            </a:bodyPr>
            <a:lstStyle/>
            <a:p>
              <a:endParaRPr lang="en-US"/>
            </a:p>
          </p:txBody>
        </p:sp>
        <p:sp>
          <p:nvSpPr>
            <p:cNvPr id="70" name="Line 70"/>
            <p:cNvSpPr>
              <a:spLocks noChangeShapeType="1"/>
            </p:cNvSpPr>
            <p:nvPr/>
          </p:nvSpPr>
          <p:spPr bwMode="auto">
            <a:xfrm>
              <a:off x="1778" y="3266"/>
              <a:ext cx="36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71" name="Line 71"/>
            <p:cNvSpPr>
              <a:spLocks noChangeShapeType="1"/>
            </p:cNvSpPr>
            <p:nvPr/>
          </p:nvSpPr>
          <p:spPr bwMode="auto">
            <a:xfrm>
              <a:off x="1788" y="3267"/>
              <a:ext cx="0" cy="156"/>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72" name="Rectangle 72"/>
            <p:cNvSpPr>
              <a:spLocks noChangeArrowheads="1"/>
            </p:cNvSpPr>
            <p:nvPr/>
          </p:nvSpPr>
          <p:spPr bwMode="auto">
            <a:xfrm>
              <a:off x="1846" y="3130"/>
              <a:ext cx="621"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finish_step</a:t>
              </a:r>
            </a:p>
          </p:txBody>
        </p:sp>
      </p:grpSp>
      <p:sp>
        <p:nvSpPr>
          <p:cNvPr id="73" name="Rectangle 67"/>
          <p:cNvSpPr>
            <a:spLocks noChangeArrowheads="1"/>
          </p:cNvSpPr>
          <p:nvPr/>
        </p:nvSpPr>
        <p:spPr bwMode="auto">
          <a:xfrm>
            <a:off x="4198930" y="4114800"/>
            <a:ext cx="2049470" cy="397535"/>
          </a:xfrm>
          <a:prstGeom prst="rect">
            <a:avLst/>
          </a:prstGeom>
          <a:noFill/>
          <a:ln w="12700">
            <a:noFill/>
            <a:miter lim="800000"/>
            <a:headEnd/>
            <a:tailEnd/>
          </a:ln>
        </p:spPr>
        <p:txBody>
          <a:bodyPr wrap="none" lIns="90478" tIns="44445" rIns="90478" bIns="44445">
            <a:prstTxWarp prst="textNoShape">
              <a:avLst/>
            </a:prstTxWarp>
            <a:spAutoFit/>
          </a:bodyPr>
          <a:lstStyle/>
          <a:p>
            <a:r>
              <a:rPr lang="en-US" altLang="ja-JP" sz="2000" b="1" dirty="0" smtClean="0">
                <a:solidFill>
                  <a:srgbClr val="FC0128"/>
                </a:solidFill>
                <a:latin typeface="Helvetica" charset="0"/>
                <a:ea typeface="ＭＳ Ｐゴシック" charset="-128"/>
                <a:cs typeface="ＭＳ Ｐゴシック" charset="-128"/>
              </a:rPr>
              <a:t>Cooking Step 1</a:t>
            </a:r>
            <a:endParaRPr lang="en-US" altLang="ja-JP" sz="2000" b="1" dirty="0">
              <a:solidFill>
                <a:srgbClr val="FC0128"/>
              </a:solidFill>
              <a:latin typeface="Helvetica" charset="0"/>
              <a:ea typeface="ＭＳ Ｐゴシック" charset="-128"/>
              <a:cs typeface="ＭＳ Ｐゴシック" charset="-128"/>
            </a:endParaRPr>
          </a:p>
        </p:txBody>
      </p:sp>
      <p:sp>
        <p:nvSpPr>
          <p:cNvPr id="74" name="Rectangle 67"/>
          <p:cNvSpPr>
            <a:spLocks noChangeArrowheads="1"/>
          </p:cNvSpPr>
          <p:nvPr/>
        </p:nvSpPr>
        <p:spPr bwMode="auto">
          <a:xfrm>
            <a:off x="6553200" y="1828800"/>
            <a:ext cx="2049470" cy="397535"/>
          </a:xfrm>
          <a:prstGeom prst="rect">
            <a:avLst/>
          </a:prstGeom>
          <a:noFill/>
          <a:ln w="12700">
            <a:noFill/>
            <a:miter lim="800000"/>
            <a:headEnd/>
            <a:tailEnd/>
          </a:ln>
        </p:spPr>
        <p:txBody>
          <a:bodyPr wrap="none" lIns="90478" tIns="44445" rIns="90478" bIns="44445">
            <a:prstTxWarp prst="textNoShape">
              <a:avLst/>
            </a:prstTxWarp>
            <a:spAutoFit/>
          </a:bodyPr>
          <a:lstStyle/>
          <a:p>
            <a:r>
              <a:rPr lang="en-US" altLang="ja-JP" sz="2000" b="1" dirty="0" smtClean="0">
                <a:solidFill>
                  <a:srgbClr val="FC0128"/>
                </a:solidFill>
                <a:latin typeface="Helvetica" charset="0"/>
                <a:ea typeface="ＭＳ Ｐゴシック" charset="-128"/>
                <a:cs typeface="ＭＳ Ｐゴシック" charset="-128"/>
              </a:rPr>
              <a:t>Cooking Step 2</a:t>
            </a:r>
            <a:endParaRPr lang="en-US" altLang="ja-JP" sz="2000" b="1" dirty="0">
              <a:solidFill>
                <a:srgbClr val="FC0128"/>
              </a:solidFill>
              <a:latin typeface="Helvetica" charset="0"/>
              <a:ea typeface="ＭＳ Ｐゴシック" charset="-128"/>
              <a:cs typeface="ＭＳ Ｐゴシック" charset="-128"/>
            </a:endParaRPr>
          </a:p>
        </p:txBody>
      </p:sp>
    </p:spTree>
  </p:cSld>
  <p:clrMapOvr>
    <a:masterClrMapping/>
  </p:clrMapOvr>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p:cNvSpPr>
            <a:spLocks noGrp="1" noChangeArrowheads="1"/>
          </p:cNvSpPr>
          <p:nvPr>
            <p:ph type="title"/>
          </p:nvPr>
        </p:nvSpPr>
        <p:spPr/>
        <p:txBody>
          <a:bodyPr/>
          <a:lstStyle/>
          <a:p>
            <a:r>
              <a:rPr lang="en-US" altLang="ja-JP" dirty="0" smtClean="0"/>
              <a:t>State Machines</a:t>
            </a:r>
            <a:endParaRPr lang="en-US" altLang="ja-JP" dirty="0"/>
          </a:p>
        </p:txBody>
      </p:sp>
      <p:sp>
        <p:nvSpPr>
          <p:cNvPr id="107523" name="Rectangle 3"/>
          <p:cNvSpPr>
            <a:spLocks noGrp="1" noChangeArrowheads="1"/>
          </p:cNvSpPr>
          <p:nvPr>
            <p:ph type="body" idx="1"/>
          </p:nvPr>
        </p:nvSpPr>
        <p:spPr>
          <a:xfrm>
            <a:off x="762000" y="1447800"/>
            <a:ext cx="8077200" cy="5105400"/>
          </a:xfrm>
        </p:spPr>
        <p:txBody>
          <a:bodyPr/>
          <a:lstStyle/>
          <a:p>
            <a:pPr lvl="1"/>
            <a:r>
              <a:rPr lang="en-US" dirty="0" smtClean="0"/>
              <a:t>Each class has a </a:t>
            </a:r>
            <a:r>
              <a:rPr lang="en-US" i="1" dirty="0" smtClean="0"/>
              <a:t>state model</a:t>
            </a:r>
            <a:r>
              <a:rPr lang="en-US" dirty="0" smtClean="0"/>
              <a:t>. </a:t>
            </a:r>
          </a:p>
          <a:p>
            <a:pPr lvl="1"/>
            <a:r>
              <a:rPr lang="en-US" dirty="0" smtClean="0"/>
              <a:t>Each instance has a </a:t>
            </a:r>
            <a:r>
              <a:rPr lang="en-US" i="1" dirty="0" smtClean="0"/>
              <a:t>state machine</a:t>
            </a:r>
            <a:r>
              <a:rPr lang="en-US" dirty="0" smtClean="0"/>
              <a:t>.</a:t>
            </a:r>
          </a:p>
          <a:p>
            <a:pPr lvl="2"/>
            <a:endParaRPr lang="en-US" altLang="ja-JP" dirty="0" smtClean="0"/>
          </a:p>
          <a:p>
            <a:pPr lvl="2"/>
            <a:endParaRPr lang="en-US" altLang="ja-JP" dirty="0" smtClean="0"/>
          </a:p>
          <a:p>
            <a:endParaRPr lang="en-US" altLang="ja-JP" dirty="0" smtClean="0"/>
          </a:p>
          <a:p>
            <a:endParaRPr lang="ja-JP" altLang="en-US" dirty="0"/>
          </a:p>
        </p:txBody>
      </p:sp>
      <p:grpSp>
        <p:nvGrpSpPr>
          <p:cNvPr id="6" name="Group 73"/>
          <p:cNvGrpSpPr>
            <a:grpSpLocks/>
          </p:cNvGrpSpPr>
          <p:nvPr/>
        </p:nvGrpSpPr>
        <p:grpSpPr bwMode="auto">
          <a:xfrm>
            <a:off x="762000" y="3276600"/>
            <a:ext cx="2849563" cy="2895600"/>
            <a:chOff x="672" y="2064"/>
            <a:chExt cx="1795" cy="1824"/>
          </a:xfrm>
        </p:grpSpPr>
        <p:sp>
          <p:nvSpPr>
            <p:cNvPr id="107527" name="AutoShape 47"/>
            <p:cNvSpPr>
              <a:spLocks noChangeArrowheads="1"/>
            </p:cNvSpPr>
            <p:nvPr/>
          </p:nvSpPr>
          <p:spPr bwMode="auto">
            <a:xfrm>
              <a:off x="672" y="2064"/>
              <a:ext cx="1795" cy="1824"/>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sp>
          <p:nvSpPr>
            <p:cNvPr id="107528" name="AutoShape 48"/>
            <p:cNvSpPr>
              <a:spLocks noChangeArrowheads="1"/>
            </p:cNvSpPr>
            <p:nvPr/>
          </p:nvSpPr>
          <p:spPr bwMode="auto">
            <a:xfrm>
              <a:off x="1033" y="3423"/>
              <a:ext cx="813" cy="195"/>
            </a:xfrm>
            <a:prstGeom prst="roundRect">
              <a:avLst>
                <a:gd name="adj" fmla="val 16667"/>
              </a:avLst>
            </a:prstGeom>
            <a:solidFill>
              <a:srgbClr val="FF0000"/>
            </a:solidFill>
            <a:ln w="9525">
              <a:solidFill>
                <a:schemeClr val="tx1"/>
              </a:solidFill>
              <a:round/>
              <a:headEnd/>
              <a:tailEnd/>
            </a:ln>
          </p:spPr>
          <p:txBody>
            <a:bodyPr wrap="none" anchor="ctr">
              <a:prstTxWarp prst="textNoShape">
                <a:avLst/>
              </a:prstTxWarp>
            </a:bodyPr>
            <a:lstStyle/>
            <a:p>
              <a:endParaRPr lang="en-US"/>
            </a:p>
          </p:txBody>
        </p:sp>
        <p:sp>
          <p:nvSpPr>
            <p:cNvPr id="107529" name="AutoShape 49"/>
            <p:cNvSpPr>
              <a:spLocks noChangeArrowheads="1"/>
            </p:cNvSpPr>
            <p:nvPr/>
          </p:nvSpPr>
          <p:spPr bwMode="auto">
            <a:xfrm>
              <a:off x="1033" y="2958"/>
              <a:ext cx="813" cy="196"/>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107530" name="AutoShape 50"/>
            <p:cNvSpPr>
              <a:spLocks noChangeArrowheads="1"/>
            </p:cNvSpPr>
            <p:nvPr/>
          </p:nvSpPr>
          <p:spPr bwMode="auto">
            <a:xfrm>
              <a:off x="1033" y="2492"/>
              <a:ext cx="813" cy="196"/>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107531" name="Line 51"/>
            <p:cNvSpPr>
              <a:spLocks noChangeShapeType="1"/>
            </p:cNvSpPr>
            <p:nvPr/>
          </p:nvSpPr>
          <p:spPr bwMode="auto">
            <a:xfrm>
              <a:off x="1335" y="2698"/>
              <a:ext cx="0" cy="237"/>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107532" name="Line 52"/>
            <p:cNvSpPr>
              <a:spLocks noChangeShapeType="1"/>
            </p:cNvSpPr>
            <p:nvPr/>
          </p:nvSpPr>
          <p:spPr bwMode="auto">
            <a:xfrm>
              <a:off x="1337" y="3155"/>
              <a:ext cx="0" cy="237"/>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107533" name="Rectangle 53"/>
            <p:cNvSpPr>
              <a:spLocks noChangeArrowheads="1"/>
            </p:cNvSpPr>
            <p:nvPr/>
          </p:nvSpPr>
          <p:spPr bwMode="auto">
            <a:xfrm>
              <a:off x="1349" y="2699"/>
              <a:ext cx="321"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a:t>
              </a:r>
            </a:p>
          </p:txBody>
        </p:sp>
        <p:sp>
          <p:nvSpPr>
            <p:cNvPr id="107534" name="Rectangle 54"/>
            <p:cNvSpPr>
              <a:spLocks noChangeArrowheads="1"/>
            </p:cNvSpPr>
            <p:nvPr/>
          </p:nvSpPr>
          <p:spPr bwMode="auto">
            <a:xfrm>
              <a:off x="1396" y="3173"/>
              <a:ext cx="338"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cook</a:t>
              </a:r>
            </a:p>
          </p:txBody>
        </p:sp>
        <p:sp>
          <p:nvSpPr>
            <p:cNvPr id="107535" name="Rectangle 55"/>
            <p:cNvSpPr>
              <a:spLocks noChangeArrowheads="1"/>
            </p:cNvSpPr>
            <p:nvPr/>
          </p:nvSpPr>
          <p:spPr bwMode="auto">
            <a:xfrm>
              <a:off x="1078" y="2544"/>
              <a:ext cx="700" cy="14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Not Cooking</a:t>
              </a:r>
            </a:p>
          </p:txBody>
        </p:sp>
        <p:sp>
          <p:nvSpPr>
            <p:cNvPr id="107536" name="Line 56"/>
            <p:cNvSpPr>
              <a:spLocks noChangeShapeType="1"/>
            </p:cNvSpPr>
            <p:nvPr/>
          </p:nvSpPr>
          <p:spPr bwMode="auto">
            <a:xfrm flipV="1">
              <a:off x="2117" y="2802"/>
              <a:ext cx="0" cy="242"/>
            </a:xfrm>
            <a:prstGeom prst="line">
              <a:avLst/>
            </a:prstGeom>
            <a:noFill/>
            <a:ln w="9525">
              <a:solidFill>
                <a:schemeClr val="tx1"/>
              </a:solidFill>
              <a:round/>
              <a:headEnd/>
              <a:tailEnd/>
            </a:ln>
          </p:spPr>
          <p:txBody>
            <a:bodyPr>
              <a:prstTxWarp prst="textNoShape">
                <a:avLst/>
              </a:prstTxWarp>
            </a:bodyPr>
            <a:lstStyle/>
            <a:p>
              <a:endParaRPr lang="en-US"/>
            </a:p>
          </p:txBody>
        </p:sp>
        <p:sp>
          <p:nvSpPr>
            <p:cNvPr id="107537" name="Rectangle 57"/>
            <p:cNvSpPr>
              <a:spLocks noChangeArrowheads="1"/>
            </p:cNvSpPr>
            <p:nvPr/>
          </p:nvSpPr>
          <p:spPr bwMode="auto">
            <a:xfrm>
              <a:off x="2027" y="2596"/>
              <a:ext cx="321"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a:t>
              </a:r>
            </a:p>
          </p:txBody>
        </p:sp>
        <p:sp>
          <p:nvSpPr>
            <p:cNvPr id="107538" name="Line 58"/>
            <p:cNvSpPr>
              <a:spLocks noChangeShapeType="1"/>
            </p:cNvSpPr>
            <p:nvPr/>
          </p:nvSpPr>
          <p:spPr bwMode="auto">
            <a:xfrm>
              <a:off x="762" y="2596"/>
              <a:ext cx="0" cy="923"/>
            </a:xfrm>
            <a:prstGeom prst="line">
              <a:avLst/>
            </a:prstGeom>
            <a:noFill/>
            <a:ln w="9525">
              <a:solidFill>
                <a:schemeClr val="tx1"/>
              </a:solidFill>
              <a:round/>
              <a:headEnd/>
              <a:tailEnd/>
            </a:ln>
          </p:spPr>
          <p:txBody>
            <a:bodyPr>
              <a:prstTxWarp prst="textNoShape">
                <a:avLst/>
              </a:prstTxWarp>
            </a:bodyPr>
            <a:lstStyle/>
            <a:p>
              <a:endParaRPr lang="en-US"/>
            </a:p>
          </p:txBody>
        </p:sp>
        <p:sp>
          <p:nvSpPr>
            <p:cNvPr id="107539" name="Rectangle 59"/>
            <p:cNvSpPr>
              <a:spLocks noChangeArrowheads="1"/>
            </p:cNvSpPr>
            <p:nvPr/>
          </p:nvSpPr>
          <p:spPr bwMode="auto">
            <a:xfrm>
              <a:off x="807" y="3216"/>
              <a:ext cx="412" cy="171"/>
            </a:xfrm>
            <a:prstGeom prst="rect">
              <a:avLst/>
            </a:prstGeom>
            <a:noFill/>
            <a:ln w="12700">
              <a:noFill/>
              <a:miter lim="800000"/>
              <a:headEnd/>
              <a:tailEnd/>
            </a:ln>
          </p:spPr>
          <p:txBody>
            <a:bodyPr lIns="90478" tIns="44445" rIns="90478" bIns="44445">
              <a:prstTxWarp prst="textNoShape">
                <a:avLst/>
              </a:prstTxWarp>
              <a:spAutoFit/>
            </a:bodyPr>
            <a:lstStyle/>
            <a:p>
              <a:r>
                <a:rPr lang="en-US" sz="1200" b="1" dirty="0">
                  <a:latin typeface="Helvetica" charset="0"/>
                  <a:ea typeface="ＭＳ Ｐゴシック" charset="-128"/>
                  <a:cs typeface="ＭＳ Ｐゴシック" charset="-128"/>
                </a:rPr>
                <a:t>stop</a:t>
              </a:r>
            </a:p>
          </p:txBody>
        </p:sp>
        <p:sp>
          <p:nvSpPr>
            <p:cNvPr id="107540" name="Rectangle 60"/>
            <p:cNvSpPr>
              <a:spLocks noChangeArrowheads="1"/>
            </p:cNvSpPr>
            <p:nvPr/>
          </p:nvSpPr>
          <p:spPr bwMode="auto">
            <a:xfrm>
              <a:off x="1033" y="3423"/>
              <a:ext cx="700" cy="14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Cooking</a:t>
              </a:r>
            </a:p>
          </p:txBody>
        </p:sp>
        <p:sp>
          <p:nvSpPr>
            <p:cNvPr id="107541" name="Rectangle 61"/>
            <p:cNvSpPr>
              <a:spLocks noChangeArrowheads="1"/>
            </p:cNvSpPr>
            <p:nvPr/>
          </p:nvSpPr>
          <p:spPr bwMode="auto">
            <a:xfrm>
              <a:off x="1033" y="3009"/>
              <a:ext cx="700" cy="14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Checking</a:t>
              </a:r>
            </a:p>
          </p:txBody>
        </p:sp>
        <p:sp>
          <p:nvSpPr>
            <p:cNvPr id="107542" name="Line 62"/>
            <p:cNvSpPr>
              <a:spLocks noChangeShapeType="1"/>
            </p:cNvSpPr>
            <p:nvPr/>
          </p:nvSpPr>
          <p:spPr bwMode="auto">
            <a:xfrm>
              <a:off x="762" y="2596"/>
              <a:ext cx="271"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107543" name="Line 63"/>
            <p:cNvSpPr>
              <a:spLocks noChangeShapeType="1"/>
            </p:cNvSpPr>
            <p:nvPr/>
          </p:nvSpPr>
          <p:spPr bwMode="auto">
            <a:xfrm>
              <a:off x="762" y="3526"/>
              <a:ext cx="27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107544" name="Line 64"/>
            <p:cNvSpPr>
              <a:spLocks noChangeShapeType="1"/>
            </p:cNvSpPr>
            <p:nvPr/>
          </p:nvSpPr>
          <p:spPr bwMode="auto">
            <a:xfrm>
              <a:off x="1846" y="3061"/>
              <a:ext cx="27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107545" name="Line 65"/>
            <p:cNvSpPr>
              <a:spLocks noChangeShapeType="1"/>
            </p:cNvSpPr>
            <p:nvPr/>
          </p:nvSpPr>
          <p:spPr bwMode="auto">
            <a:xfrm>
              <a:off x="1756" y="2802"/>
              <a:ext cx="36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107546" name="Line 66"/>
            <p:cNvSpPr>
              <a:spLocks noChangeShapeType="1"/>
            </p:cNvSpPr>
            <p:nvPr/>
          </p:nvSpPr>
          <p:spPr bwMode="auto">
            <a:xfrm>
              <a:off x="1756" y="2802"/>
              <a:ext cx="0" cy="156"/>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107547" name="Rectangle 67"/>
            <p:cNvSpPr>
              <a:spLocks noChangeArrowheads="1"/>
            </p:cNvSpPr>
            <p:nvPr/>
          </p:nvSpPr>
          <p:spPr bwMode="auto">
            <a:xfrm>
              <a:off x="1620" y="2064"/>
              <a:ext cx="514" cy="248"/>
            </a:xfrm>
            <a:prstGeom prst="rect">
              <a:avLst/>
            </a:prstGeom>
            <a:noFill/>
            <a:ln w="12700">
              <a:noFill/>
              <a:miter lim="800000"/>
              <a:headEnd/>
              <a:tailEnd/>
            </a:ln>
          </p:spPr>
          <p:txBody>
            <a:bodyPr wrap="none" lIns="90478" tIns="44445" rIns="90478" bIns="44445">
              <a:prstTxWarp prst="textNoShape">
                <a:avLst/>
              </a:prstTxWarp>
              <a:spAutoFit/>
            </a:bodyPr>
            <a:lstStyle/>
            <a:p>
              <a:r>
                <a:rPr lang="en-US" altLang="ja-JP" sz="2000" b="1" dirty="0">
                  <a:solidFill>
                    <a:srgbClr val="FC0128"/>
                  </a:solidFill>
                  <a:latin typeface="Helvetica" charset="0"/>
                  <a:ea typeface="ＭＳ Ｐゴシック" charset="-128"/>
                  <a:cs typeface="ＭＳ Ｐゴシック" charset="-128"/>
                </a:rPr>
                <a:t>Oven</a:t>
              </a:r>
            </a:p>
          </p:txBody>
        </p:sp>
        <p:sp>
          <p:nvSpPr>
            <p:cNvPr id="107548" name="Line 68"/>
            <p:cNvSpPr>
              <a:spLocks noChangeShapeType="1"/>
            </p:cNvSpPr>
            <p:nvPr/>
          </p:nvSpPr>
          <p:spPr bwMode="auto">
            <a:xfrm>
              <a:off x="1846" y="3519"/>
              <a:ext cx="271" cy="0"/>
            </a:xfrm>
            <a:prstGeom prst="line">
              <a:avLst/>
            </a:prstGeom>
            <a:noFill/>
            <a:ln w="9525">
              <a:solidFill>
                <a:schemeClr val="tx1"/>
              </a:solidFill>
              <a:round/>
              <a:headEnd/>
              <a:tailEnd/>
            </a:ln>
          </p:spPr>
          <p:txBody>
            <a:bodyPr>
              <a:prstTxWarp prst="textNoShape">
                <a:avLst/>
              </a:prstTxWarp>
              <a:spAutoFit/>
            </a:bodyPr>
            <a:lstStyle/>
            <a:p>
              <a:endParaRPr lang="en-US"/>
            </a:p>
          </p:txBody>
        </p:sp>
        <p:sp>
          <p:nvSpPr>
            <p:cNvPr id="107549" name="Line 69"/>
            <p:cNvSpPr>
              <a:spLocks noChangeShapeType="1"/>
            </p:cNvSpPr>
            <p:nvPr/>
          </p:nvSpPr>
          <p:spPr bwMode="auto">
            <a:xfrm flipV="1">
              <a:off x="2117" y="3266"/>
              <a:ext cx="0" cy="242"/>
            </a:xfrm>
            <a:prstGeom prst="line">
              <a:avLst/>
            </a:prstGeom>
            <a:noFill/>
            <a:ln w="9525">
              <a:solidFill>
                <a:schemeClr val="tx1"/>
              </a:solidFill>
              <a:round/>
              <a:headEnd/>
              <a:tailEnd/>
            </a:ln>
          </p:spPr>
          <p:txBody>
            <a:bodyPr>
              <a:prstTxWarp prst="textNoShape">
                <a:avLst/>
              </a:prstTxWarp>
            </a:bodyPr>
            <a:lstStyle/>
            <a:p>
              <a:endParaRPr lang="en-US"/>
            </a:p>
          </p:txBody>
        </p:sp>
        <p:sp>
          <p:nvSpPr>
            <p:cNvPr id="107550" name="Line 70"/>
            <p:cNvSpPr>
              <a:spLocks noChangeShapeType="1"/>
            </p:cNvSpPr>
            <p:nvPr/>
          </p:nvSpPr>
          <p:spPr bwMode="auto">
            <a:xfrm>
              <a:off x="1778" y="3266"/>
              <a:ext cx="36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107551" name="Line 71"/>
            <p:cNvSpPr>
              <a:spLocks noChangeShapeType="1"/>
            </p:cNvSpPr>
            <p:nvPr/>
          </p:nvSpPr>
          <p:spPr bwMode="auto">
            <a:xfrm>
              <a:off x="1788" y="3267"/>
              <a:ext cx="0" cy="156"/>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107552" name="Rectangle 72"/>
            <p:cNvSpPr>
              <a:spLocks noChangeArrowheads="1"/>
            </p:cNvSpPr>
            <p:nvPr/>
          </p:nvSpPr>
          <p:spPr bwMode="auto">
            <a:xfrm>
              <a:off x="1846" y="3130"/>
              <a:ext cx="621"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finish_step</a:t>
              </a:r>
            </a:p>
          </p:txBody>
        </p:sp>
      </p:grpSp>
      <p:grpSp>
        <p:nvGrpSpPr>
          <p:cNvPr id="73" name="Group 4"/>
          <p:cNvGrpSpPr>
            <a:grpSpLocks/>
          </p:cNvGrpSpPr>
          <p:nvPr/>
        </p:nvGrpSpPr>
        <p:grpSpPr bwMode="auto">
          <a:xfrm>
            <a:off x="6172200" y="1828800"/>
            <a:ext cx="2847975" cy="2819400"/>
            <a:chOff x="3024" y="432"/>
            <a:chExt cx="1794" cy="1776"/>
          </a:xfrm>
        </p:grpSpPr>
        <p:sp>
          <p:nvSpPr>
            <p:cNvPr id="74" name="AutoShape 5"/>
            <p:cNvSpPr>
              <a:spLocks noChangeArrowheads="1"/>
            </p:cNvSpPr>
            <p:nvPr/>
          </p:nvSpPr>
          <p:spPr bwMode="auto">
            <a:xfrm>
              <a:off x="3024" y="432"/>
              <a:ext cx="1794" cy="1776"/>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grpSp>
          <p:nvGrpSpPr>
            <p:cNvPr id="75" name="Group 6"/>
            <p:cNvGrpSpPr>
              <a:grpSpLocks/>
            </p:cNvGrpSpPr>
            <p:nvPr/>
          </p:nvGrpSpPr>
          <p:grpSpPr bwMode="auto">
            <a:xfrm>
              <a:off x="3254" y="780"/>
              <a:ext cx="1472" cy="1013"/>
              <a:chOff x="3254" y="780"/>
              <a:chExt cx="1472" cy="1013"/>
            </a:xfrm>
          </p:grpSpPr>
          <p:sp>
            <p:nvSpPr>
              <p:cNvPr id="76" name="AutoShape 7"/>
              <p:cNvSpPr>
                <a:spLocks noChangeArrowheads="1"/>
              </p:cNvSpPr>
              <p:nvPr/>
            </p:nvSpPr>
            <p:spPr bwMode="auto">
              <a:xfrm>
                <a:off x="3254" y="1612"/>
                <a:ext cx="1054" cy="181"/>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77" name="AutoShape 8"/>
              <p:cNvSpPr>
                <a:spLocks noChangeArrowheads="1"/>
              </p:cNvSpPr>
              <p:nvPr/>
            </p:nvSpPr>
            <p:spPr bwMode="auto">
              <a:xfrm>
                <a:off x="3254" y="1195"/>
                <a:ext cx="1054" cy="182"/>
              </a:xfrm>
              <a:prstGeom prst="roundRect">
                <a:avLst>
                  <a:gd name="adj" fmla="val 16667"/>
                </a:avLst>
              </a:prstGeom>
              <a:solidFill>
                <a:srgbClr val="FF0000"/>
              </a:solidFill>
              <a:ln w="9525">
                <a:solidFill>
                  <a:schemeClr val="tx1"/>
                </a:solidFill>
                <a:round/>
                <a:headEnd/>
                <a:tailEnd/>
              </a:ln>
            </p:spPr>
            <p:txBody>
              <a:bodyPr wrap="none" anchor="ctr">
                <a:prstTxWarp prst="textNoShape">
                  <a:avLst/>
                </a:prstTxWarp>
              </a:bodyPr>
              <a:lstStyle/>
              <a:p>
                <a:endParaRPr lang="en-US"/>
              </a:p>
            </p:txBody>
          </p:sp>
          <p:sp>
            <p:nvSpPr>
              <p:cNvPr id="78" name="AutoShape 9"/>
              <p:cNvSpPr>
                <a:spLocks noChangeArrowheads="1"/>
              </p:cNvSpPr>
              <p:nvPr/>
            </p:nvSpPr>
            <p:spPr bwMode="auto">
              <a:xfrm>
                <a:off x="3254" y="780"/>
                <a:ext cx="1054" cy="182"/>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79" name="Line 10"/>
              <p:cNvSpPr>
                <a:spLocks noChangeShapeType="1"/>
              </p:cNvSpPr>
              <p:nvPr/>
            </p:nvSpPr>
            <p:spPr bwMode="auto">
              <a:xfrm>
                <a:off x="3378" y="959"/>
                <a:ext cx="0" cy="2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80" name="Line 11"/>
              <p:cNvSpPr>
                <a:spLocks noChangeShapeType="1"/>
              </p:cNvSpPr>
              <p:nvPr/>
            </p:nvSpPr>
            <p:spPr bwMode="auto">
              <a:xfrm>
                <a:off x="3380" y="1383"/>
                <a:ext cx="0" cy="2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81" name="Rectangle 12"/>
              <p:cNvSpPr>
                <a:spLocks noChangeArrowheads="1"/>
              </p:cNvSpPr>
              <p:nvPr/>
            </p:nvSpPr>
            <p:spPr bwMode="auto">
              <a:xfrm>
                <a:off x="3440" y="985"/>
                <a:ext cx="52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startStep</a:t>
                </a:r>
              </a:p>
            </p:txBody>
          </p:sp>
          <p:sp>
            <p:nvSpPr>
              <p:cNvPr id="82" name="Rectangle 13"/>
              <p:cNvSpPr>
                <a:spLocks noChangeArrowheads="1"/>
              </p:cNvSpPr>
              <p:nvPr/>
            </p:nvSpPr>
            <p:spPr bwMode="auto">
              <a:xfrm>
                <a:off x="3440" y="1400"/>
                <a:ext cx="57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83" name="Rectangle 14"/>
              <p:cNvSpPr>
                <a:spLocks noChangeArrowheads="1"/>
              </p:cNvSpPr>
              <p:nvPr/>
            </p:nvSpPr>
            <p:spPr bwMode="auto">
              <a:xfrm>
                <a:off x="3440" y="796"/>
                <a:ext cx="713"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Ready</a:t>
                </a:r>
              </a:p>
            </p:txBody>
          </p:sp>
          <p:sp>
            <p:nvSpPr>
              <p:cNvPr id="84" name="Line 15"/>
              <p:cNvSpPr>
                <a:spLocks noChangeShapeType="1"/>
              </p:cNvSpPr>
              <p:nvPr/>
            </p:nvSpPr>
            <p:spPr bwMode="auto">
              <a:xfrm>
                <a:off x="4308" y="1297"/>
                <a:ext cx="31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85" name="Line 16"/>
              <p:cNvSpPr>
                <a:spLocks noChangeShapeType="1"/>
              </p:cNvSpPr>
              <p:nvPr/>
            </p:nvSpPr>
            <p:spPr bwMode="auto">
              <a:xfrm flipV="1">
                <a:off x="4618" y="881"/>
                <a:ext cx="0" cy="416"/>
              </a:xfrm>
              <a:prstGeom prst="line">
                <a:avLst/>
              </a:prstGeom>
              <a:noFill/>
              <a:ln w="9525">
                <a:solidFill>
                  <a:schemeClr val="tx1"/>
                </a:solidFill>
                <a:round/>
                <a:headEnd/>
                <a:tailEnd/>
              </a:ln>
            </p:spPr>
            <p:txBody>
              <a:bodyPr>
                <a:prstTxWarp prst="textNoShape">
                  <a:avLst/>
                </a:prstTxWarp>
              </a:bodyPr>
              <a:lstStyle/>
              <a:p>
                <a:endParaRPr lang="en-US"/>
              </a:p>
            </p:txBody>
          </p:sp>
          <p:sp>
            <p:nvSpPr>
              <p:cNvPr id="86" name="Line 17"/>
              <p:cNvSpPr>
                <a:spLocks noChangeShapeType="1"/>
              </p:cNvSpPr>
              <p:nvPr/>
            </p:nvSpPr>
            <p:spPr bwMode="auto">
              <a:xfrm flipH="1">
                <a:off x="4308" y="881"/>
                <a:ext cx="310"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87" name="Rectangle 18"/>
              <p:cNvSpPr>
                <a:spLocks noChangeArrowheads="1"/>
              </p:cNvSpPr>
              <p:nvPr/>
            </p:nvSpPr>
            <p:spPr bwMode="auto">
              <a:xfrm>
                <a:off x="4153" y="1037"/>
                <a:ext cx="50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interrupt</a:t>
                </a:r>
              </a:p>
            </p:txBody>
          </p:sp>
          <p:sp>
            <p:nvSpPr>
              <p:cNvPr id="88" name="Line 19"/>
              <p:cNvSpPr>
                <a:spLocks noChangeShapeType="1"/>
              </p:cNvSpPr>
              <p:nvPr/>
            </p:nvSpPr>
            <p:spPr bwMode="auto">
              <a:xfrm>
                <a:off x="4308" y="829"/>
                <a:ext cx="372"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89" name="Line 20"/>
              <p:cNvSpPr>
                <a:spLocks noChangeShapeType="1"/>
              </p:cNvSpPr>
              <p:nvPr/>
            </p:nvSpPr>
            <p:spPr bwMode="auto">
              <a:xfrm>
                <a:off x="4680" y="829"/>
                <a:ext cx="0" cy="857"/>
              </a:xfrm>
              <a:prstGeom prst="line">
                <a:avLst/>
              </a:prstGeom>
              <a:noFill/>
              <a:ln w="9525">
                <a:solidFill>
                  <a:schemeClr val="tx1"/>
                </a:solidFill>
                <a:round/>
                <a:headEnd/>
                <a:tailEnd/>
              </a:ln>
            </p:spPr>
            <p:txBody>
              <a:bodyPr>
                <a:prstTxWarp prst="textNoShape">
                  <a:avLst/>
                </a:prstTxWarp>
              </a:bodyPr>
              <a:lstStyle/>
              <a:p>
                <a:endParaRPr lang="en-US"/>
              </a:p>
            </p:txBody>
          </p:sp>
          <p:sp>
            <p:nvSpPr>
              <p:cNvPr id="90" name="Line 21"/>
              <p:cNvSpPr>
                <a:spLocks noChangeShapeType="1"/>
              </p:cNvSpPr>
              <p:nvPr/>
            </p:nvSpPr>
            <p:spPr bwMode="auto">
              <a:xfrm flipH="1">
                <a:off x="4308" y="1686"/>
                <a:ext cx="372"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91" name="Rectangle 22"/>
              <p:cNvSpPr>
                <a:spLocks noChangeArrowheads="1"/>
              </p:cNvSpPr>
              <p:nvPr/>
            </p:nvSpPr>
            <p:spPr bwMode="auto">
              <a:xfrm>
                <a:off x="4122" y="1453"/>
                <a:ext cx="604" cy="171"/>
              </a:xfrm>
              <a:prstGeom prst="rect">
                <a:avLst/>
              </a:prstGeom>
              <a:noFill/>
              <a:ln w="12700">
                <a:noFill/>
                <a:miter lim="800000"/>
                <a:headEnd/>
                <a:tailEnd/>
              </a:ln>
            </p:spPr>
            <p:txBody>
              <a:bodyPr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92" name="Rectangle 23"/>
              <p:cNvSpPr>
                <a:spLocks noChangeArrowheads="1"/>
              </p:cNvSpPr>
              <p:nvPr/>
            </p:nvSpPr>
            <p:spPr bwMode="auto">
              <a:xfrm>
                <a:off x="3409" y="1634"/>
                <a:ext cx="713"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Complete</a:t>
                </a:r>
              </a:p>
            </p:txBody>
          </p:sp>
          <p:sp>
            <p:nvSpPr>
              <p:cNvPr id="93" name="Rectangle 24"/>
              <p:cNvSpPr>
                <a:spLocks noChangeArrowheads="1"/>
              </p:cNvSpPr>
              <p:nvPr/>
            </p:nvSpPr>
            <p:spPr bwMode="auto">
              <a:xfrm>
                <a:off x="3440" y="1219"/>
                <a:ext cx="713"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Executing</a:t>
                </a:r>
              </a:p>
            </p:txBody>
          </p:sp>
        </p:grpSp>
      </p:grpSp>
      <p:grpSp>
        <p:nvGrpSpPr>
          <p:cNvPr id="94" name="Group 25"/>
          <p:cNvGrpSpPr>
            <a:grpSpLocks/>
          </p:cNvGrpSpPr>
          <p:nvPr/>
        </p:nvGrpSpPr>
        <p:grpSpPr bwMode="auto">
          <a:xfrm>
            <a:off x="3733800" y="4038600"/>
            <a:ext cx="2971800" cy="2819400"/>
            <a:chOff x="3517" y="2037"/>
            <a:chExt cx="1872" cy="1776"/>
          </a:xfrm>
        </p:grpSpPr>
        <p:sp>
          <p:nvSpPr>
            <p:cNvPr id="95" name="AutoShape 26"/>
            <p:cNvSpPr>
              <a:spLocks noChangeArrowheads="1"/>
            </p:cNvSpPr>
            <p:nvPr/>
          </p:nvSpPr>
          <p:spPr bwMode="auto">
            <a:xfrm>
              <a:off x="3517" y="2037"/>
              <a:ext cx="1872" cy="1776"/>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grpSp>
          <p:nvGrpSpPr>
            <p:cNvPr id="96" name="Group 27"/>
            <p:cNvGrpSpPr>
              <a:grpSpLocks/>
            </p:cNvGrpSpPr>
            <p:nvPr/>
          </p:nvGrpSpPr>
          <p:grpSpPr bwMode="auto">
            <a:xfrm>
              <a:off x="3757" y="2385"/>
              <a:ext cx="1536" cy="1013"/>
              <a:chOff x="3757" y="2385"/>
              <a:chExt cx="1536" cy="1013"/>
            </a:xfrm>
          </p:grpSpPr>
          <p:sp>
            <p:nvSpPr>
              <p:cNvPr id="97" name="AutoShape 28"/>
              <p:cNvSpPr>
                <a:spLocks noChangeArrowheads="1"/>
              </p:cNvSpPr>
              <p:nvPr/>
            </p:nvSpPr>
            <p:spPr bwMode="auto">
              <a:xfrm>
                <a:off x="3757" y="3217"/>
                <a:ext cx="1100" cy="181"/>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98" name="AutoShape 29"/>
              <p:cNvSpPr>
                <a:spLocks noChangeArrowheads="1"/>
              </p:cNvSpPr>
              <p:nvPr/>
            </p:nvSpPr>
            <p:spPr bwMode="auto">
              <a:xfrm>
                <a:off x="3757" y="2800"/>
                <a:ext cx="1100" cy="182"/>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99" name="AutoShape 30"/>
              <p:cNvSpPr>
                <a:spLocks noChangeArrowheads="1"/>
              </p:cNvSpPr>
              <p:nvPr/>
            </p:nvSpPr>
            <p:spPr bwMode="auto">
              <a:xfrm>
                <a:off x="3757" y="2385"/>
                <a:ext cx="1100" cy="182"/>
              </a:xfrm>
              <a:prstGeom prst="roundRect">
                <a:avLst>
                  <a:gd name="adj" fmla="val 16667"/>
                </a:avLst>
              </a:prstGeom>
              <a:solidFill>
                <a:srgbClr val="FF0000"/>
              </a:solidFill>
              <a:ln w="9525">
                <a:solidFill>
                  <a:schemeClr val="tx1"/>
                </a:solidFill>
                <a:round/>
                <a:headEnd/>
                <a:tailEnd/>
              </a:ln>
            </p:spPr>
            <p:txBody>
              <a:bodyPr wrap="none" anchor="ctr">
                <a:prstTxWarp prst="textNoShape">
                  <a:avLst/>
                </a:prstTxWarp>
              </a:bodyPr>
              <a:lstStyle/>
              <a:p>
                <a:endParaRPr lang="en-US"/>
              </a:p>
            </p:txBody>
          </p:sp>
          <p:sp>
            <p:nvSpPr>
              <p:cNvPr id="100" name="Line 31"/>
              <p:cNvSpPr>
                <a:spLocks noChangeShapeType="1"/>
              </p:cNvSpPr>
              <p:nvPr/>
            </p:nvSpPr>
            <p:spPr bwMode="auto">
              <a:xfrm>
                <a:off x="3886" y="2564"/>
                <a:ext cx="0" cy="2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101" name="Line 32"/>
              <p:cNvSpPr>
                <a:spLocks noChangeShapeType="1"/>
              </p:cNvSpPr>
              <p:nvPr/>
            </p:nvSpPr>
            <p:spPr bwMode="auto">
              <a:xfrm>
                <a:off x="3888" y="2988"/>
                <a:ext cx="0" cy="2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102" name="Rectangle 33"/>
              <p:cNvSpPr>
                <a:spLocks noChangeArrowheads="1"/>
              </p:cNvSpPr>
              <p:nvPr/>
            </p:nvSpPr>
            <p:spPr bwMode="auto">
              <a:xfrm>
                <a:off x="3951" y="2590"/>
                <a:ext cx="52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startStep</a:t>
                </a:r>
              </a:p>
            </p:txBody>
          </p:sp>
          <p:sp>
            <p:nvSpPr>
              <p:cNvPr id="103" name="Rectangle 34"/>
              <p:cNvSpPr>
                <a:spLocks noChangeArrowheads="1"/>
              </p:cNvSpPr>
              <p:nvPr/>
            </p:nvSpPr>
            <p:spPr bwMode="auto">
              <a:xfrm>
                <a:off x="3951" y="3005"/>
                <a:ext cx="57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104" name="Rectangle 35"/>
              <p:cNvSpPr>
                <a:spLocks noChangeArrowheads="1"/>
              </p:cNvSpPr>
              <p:nvPr/>
            </p:nvSpPr>
            <p:spPr bwMode="auto">
              <a:xfrm>
                <a:off x="3951" y="2401"/>
                <a:ext cx="744"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Ready</a:t>
                </a:r>
              </a:p>
            </p:txBody>
          </p:sp>
          <p:sp>
            <p:nvSpPr>
              <p:cNvPr id="105" name="Line 36"/>
              <p:cNvSpPr>
                <a:spLocks noChangeShapeType="1"/>
              </p:cNvSpPr>
              <p:nvPr/>
            </p:nvSpPr>
            <p:spPr bwMode="auto">
              <a:xfrm>
                <a:off x="4857" y="2902"/>
                <a:ext cx="323"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106" name="Line 37"/>
              <p:cNvSpPr>
                <a:spLocks noChangeShapeType="1"/>
              </p:cNvSpPr>
              <p:nvPr/>
            </p:nvSpPr>
            <p:spPr bwMode="auto">
              <a:xfrm flipV="1">
                <a:off x="5180" y="2486"/>
                <a:ext cx="0" cy="416"/>
              </a:xfrm>
              <a:prstGeom prst="line">
                <a:avLst/>
              </a:prstGeom>
              <a:noFill/>
              <a:ln w="9525">
                <a:solidFill>
                  <a:schemeClr val="tx1"/>
                </a:solidFill>
                <a:round/>
                <a:headEnd/>
                <a:tailEnd/>
              </a:ln>
            </p:spPr>
            <p:txBody>
              <a:bodyPr>
                <a:prstTxWarp prst="textNoShape">
                  <a:avLst/>
                </a:prstTxWarp>
              </a:bodyPr>
              <a:lstStyle/>
              <a:p>
                <a:endParaRPr lang="en-US"/>
              </a:p>
            </p:txBody>
          </p:sp>
          <p:sp>
            <p:nvSpPr>
              <p:cNvPr id="107" name="Line 38"/>
              <p:cNvSpPr>
                <a:spLocks noChangeShapeType="1"/>
              </p:cNvSpPr>
              <p:nvPr/>
            </p:nvSpPr>
            <p:spPr bwMode="auto">
              <a:xfrm flipH="1">
                <a:off x="4857" y="2486"/>
                <a:ext cx="323"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108" name="Rectangle 39"/>
              <p:cNvSpPr>
                <a:spLocks noChangeArrowheads="1"/>
              </p:cNvSpPr>
              <p:nvPr/>
            </p:nvSpPr>
            <p:spPr bwMode="auto">
              <a:xfrm>
                <a:off x="4695" y="2642"/>
                <a:ext cx="50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interrupt</a:t>
                </a:r>
              </a:p>
            </p:txBody>
          </p:sp>
          <p:sp>
            <p:nvSpPr>
              <p:cNvPr id="109" name="Line 40"/>
              <p:cNvSpPr>
                <a:spLocks noChangeShapeType="1"/>
              </p:cNvSpPr>
              <p:nvPr/>
            </p:nvSpPr>
            <p:spPr bwMode="auto">
              <a:xfrm>
                <a:off x="4857" y="2434"/>
                <a:ext cx="388"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110" name="Line 41"/>
              <p:cNvSpPr>
                <a:spLocks noChangeShapeType="1"/>
              </p:cNvSpPr>
              <p:nvPr/>
            </p:nvSpPr>
            <p:spPr bwMode="auto">
              <a:xfrm>
                <a:off x="5245" y="2434"/>
                <a:ext cx="0" cy="857"/>
              </a:xfrm>
              <a:prstGeom prst="line">
                <a:avLst/>
              </a:prstGeom>
              <a:noFill/>
              <a:ln w="9525">
                <a:solidFill>
                  <a:schemeClr val="tx1"/>
                </a:solidFill>
                <a:round/>
                <a:headEnd/>
                <a:tailEnd/>
              </a:ln>
            </p:spPr>
            <p:txBody>
              <a:bodyPr>
                <a:prstTxWarp prst="textNoShape">
                  <a:avLst/>
                </a:prstTxWarp>
              </a:bodyPr>
              <a:lstStyle/>
              <a:p>
                <a:endParaRPr lang="en-US"/>
              </a:p>
            </p:txBody>
          </p:sp>
          <p:sp>
            <p:nvSpPr>
              <p:cNvPr id="111" name="Line 42"/>
              <p:cNvSpPr>
                <a:spLocks noChangeShapeType="1"/>
              </p:cNvSpPr>
              <p:nvPr/>
            </p:nvSpPr>
            <p:spPr bwMode="auto">
              <a:xfrm flipH="1">
                <a:off x="4857" y="3291"/>
                <a:ext cx="388"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112" name="Rectangle 43"/>
              <p:cNvSpPr>
                <a:spLocks noChangeArrowheads="1"/>
              </p:cNvSpPr>
              <p:nvPr/>
            </p:nvSpPr>
            <p:spPr bwMode="auto">
              <a:xfrm>
                <a:off x="4663" y="3058"/>
                <a:ext cx="630" cy="171"/>
              </a:xfrm>
              <a:prstGeom prst="rect">
                <a:avLst/>
              </a:prstGeom>
              <a:noFill/>
              <a:ln w="12700">
                <a:noFill/>
                <a:miter lim="800000"/>
                <a:headEnd/>
                <a:tailEnd/>
              </a:ln>
            </p:spPr>
            <p:txBody>
              <a:bodyPr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113" name="Rectangle 44"/>
              <p:cNvSpPr>
                <a:spLocks noChangeArrowheads="1"/>
              </p:cNvSpPr>
              <p:nvPr/>
            </p:nvSpPr>
            <p:spPr bwMode="auto">
              <a:xfrm>
                <a:off x="3919" y="3239"/>
                <a:ext cx="744"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Complete</a:t>
                </a:r>
              </a:p>
            </p:txBody>
          </p:sp>
          <p:sp>
            <p:nvSpPr>
              <p:cNvPr id="114" name="Rectangle 45"/>
              <p:cNvSpPr>
                <a:spLocks noChangeArrowheads="1"/>
              </p:cNvSpPr>
              <p:nvPr/>
            </p:nvSpPr>
            <p:spPr bwMode="auto">
              <a:xfrm>
                <a:off x="3951" y="2824"/>
                <a:ext cx="744"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Executing</a:t>
                </a:r>
              </a:p>
            </p:txBody>
          </p:sp>
        </p:grpSp>
      </p:grpSp>
      <p:sp>
        <p:nvSpPr>
          <p:cNvPr id="115" name="Rectangle 67"/>
          <p:cNvSpPr>
            <a:spLocks noChangeArrowheads="1"/>
          </p:cNvSpPr>
          <p:nvPr/>
        </p:nvSpPr>
        <p:spPr bwMode="auto">
          <a:xfrm>
            <a:off x="4198930" y="4114800"/>
            <a:ext cx="2049470" cy="397535"/>
          </a:xfrm>
          <a:prstGeom prst="rect">
            <a:avLst/>
          </a:prstGeom>
          <a:noFill/>
          <a:ln w="12700">
            <a:noFill/>
            <a:miter lim="800000"/>
            <a:headEnd/>
            <a:tailEnd/>
          </a:ln>
        </p:spPr>
        <p:txBody>
          <a:bodyPr wrap="none" lIns="90478" tIns="44445" rIns="90478" bIns="44445">
            <a:prstTxWarp prst="textNoShape">
              <a:avLst/>
            </a:prstTxWarp>
            <a:spAutoFit/>
          </a:bodyPr>
          <a:lstStyle/>
          <a:p>
            <a:r>
              <a:rPr lang="en-US" altLang="ja-JP" sz="2000" b="1" dirty="0" smtClean="0">
                <a:solidFill>
                  <a:srgbClr val="FC0128"/>
                </a:solidFill>
                <a:latin typeface="Helvetica" charset="0"/>
                <a:ea typeface="ＭＳ Ｐゴシック" charset="-128"/>
                <a:cs typeface="ＭＳ Ｐゴシック" charset="-128"/>
              </a:rPr>
              <a:t>Cooking Step 1</a:t>
            </a:r>
            <a:endParaRPr lang="en-US" altLang="ja-JP" sz="2000" b="1" dirty="0">
              <a:solidFill>
                <a:srgbClr val="FC0128"/>
              </a:solidFill>
              <a:latin typeface="Helvetica" charset="0"/>
              <a:ea typeface="ＭＳ Ｐゴシック" charset="-128"/>
              <a:cs typeface="ＭＳ Ｐゴシック" charset="-128"/>
            </a:endParaRPr>
          </a:p>
        </p:txBody>
      </p:sp>
      <p:sp>
        <p:nvSpPr>
          <p:cNvPr id="116" name="Rectangle 67"/>
          <p:cNvSpPr>
            <a:spLocks noChangeArrowheads="1"/>
          </p:cNvSpPr>
          <p:nvPr/>
        </p:nvSpPr>
        <p:spPr bwMode="auto">
          <a:xfrm>
            <a:off x="6553200" y="1828800"/>
            <a:ext cx="2049470" cy="397535"/>
          </a:xfrm>
          <a:prstGeom prst="rect">
            <a:avLst/>
          </a:prstGeom>
          <a:noFill/>
          <a:ln w="12700">
            <a:noFill/>
            <a:miter lim="800000"/>
            <a:headEnd/>
            <a:tailEnd/>
          </a:ln>
        </p:spPr>
        <p:txBody>
          <a:bodyPr wrap="none" lIns="90478" tIns="44445" rIns="90478" bIns="44445">
            <a:prstTxWarp prst="textNoShape">
              <a:avLst/>
            </a:prstTxWarp>
            <a:spAutoFit/>
          </a:bodyPr>
          <a:lstStyle/>
          <a:p>
            <a:r>
              <a:rPr lang="en-US" altLang="ja-JP" sz="2000" b="1" dirty="0" smtClean="0">
                <a:solidFill>
                  <a:srgbClr val="FC0128"/>
                </a:solidFill>
                <a:latin typeface="Helvetica" charset="0"/>
                <a:ea typeface="ＭＳ Ｐゴシック" charset="-128"/>
                <a:cs typeface="ＭＳ Ｐゴシック" charset="-128"/>
              </a:rPr>
              <a:t>Cooking Step 2</a:t>
            </a:r>
            <a:endParaRPr lang="en-US" altLang="ja-JP" sz="2000" b="1" dirty="0">
              <a:solidFill>
                <a:srgbClr val="FC0128"/>
              </a:solidFill>
              <a:latin typeface="Helvetica" charset="0"/>
              <a:ea typeface="ＭＳ Ｐゴシック" charset="-128"/>
              <a:cs typeface="ＭＳ Ｐゴシック" charset="-128"/>
            </a:endParaRPr>
          </a:p>
        </p:txBody>
      </p:sp>
    </p:spTree>
  </p:cSld>
  <p:clrMapOvr>
    <a:masterClrMapping/>
  </p:clrMapOvr>
  <p:transition/>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5" name="Rectangle 3"/>
          <p:cNvSpPr>
            <a:spLocks noChangeArrowheads="1"/>
          </p:cNvSpPr>
          <p:nvPr/>
        </p:nvSpPr>
        <p:spPr bwMode="auto">
          <a:xfrm>
            <a:off x="5334000" y="1752600"/>
            <a:ext cx="4013200" cy="1260475"/>
          </a:xfrm>
          <a:prstGeom prst="rect">
            <a:avLst/>
          </a:prstGeom>
          <a:noFill/>
          <a:ln w="9525">
            <a:noFill/>
            <a:miter lim="800000"/>
            <a:headEnd/>
            <a:tailEnd/>
          </a:ln>
        </p:spPr>
        <p:txBody>
          <a:bodyPr>
            <a:prstTxWarp prst="textNoShape">
              <a:avLst/>
            </a:prstTxWarp>
            <a:spAutoFit/>
          </a:bodyPr>
          <a:lstStyle/>
          <a:p>
            <a:pPr marL="342900" indent="-342900">
              <a:spcBef>
                <a:spcPct val="20000"/>
              </a:spcBef>
              <a:buClr>
                <a:srgbClr val="0000FF"/>
              </a:buClr>
              <a:buSzPct val="65000"/>
              <a:buFont typeface="Monotype Sorts" charset="2"/>
              <a:buChar char="n"/>
            </a:pPr>
            <a:r>
              <a:rPr lang="en-US"/>
              <a:t>All instances execute concurrently.</a:t>
            </a:r>
          </a:p>
          <a:p>
            <a:pPr marL="342900" indent="-342900">
              <a:spcBef>
                <a:spcPct val="20000"/>
              </a:spcBef>
              <a:buClr>
                <a:srgbClr val="0000FF"/>
              </a:buClr>
              <a:buSzPct val="65000"/>
              <a:buFont typeface="Monotype Sorts" charset="2"/>
              <a:buNone/>
            </a:pPr>
            <a:endParaRPr lang="en-US"/>
          </a:p>
        </p:txBody>
      </p:sp>
      <p:grpSp>
        <p:nvGrpSpPr>
          <p:cNvPr id="218116" name="Group 4"/>
          <p:cNvGrpSpPr>
            <a:grpSpLocks/>
          </p:cNvGrpSpPr>
          <p:nvPr/>
        </p:nvGrpSpPr>
        <p:grpSpPr bwMode="auto">
          <a:xfrm>
            <a:off x="852488" y="1497013"/>
            <a:ext cx="2849562" cy="2133600"/>
            <a:chOff x="288" y="480"/>
            <a:chExt cx="1795" cy="1344"/>
          </a:xfrm>
        </p:grpSpPr>
        <p:sp>
          <p:nvSpPr>
            <p:cNvPr id="218160" name="AutoShape 5"/>
            <p:cNvSpPr>
              <a:spLocks noChangeArrowheads="1"/>
            </p:cNvSpPr>
            <p:nvPr/>
          </p:nvSpPr>
          <p:spPr bwMode="auto">
            <a:xfrm>
              <a:off x="288" y="480"/>
              <a:ext cx="1795" cy="1344"/>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sp>
          <p:nvSpPr>
            <p:cNvPr id="218161" name="AutoShape 6"/>
            <p:cNvSpPr>
              <a:spLocks noChangeArrowheads="1"/>
            </p:cNvSpPr>
            <p:nvPr/>
          </p:nvSpPr>
          <p:spPr bwMode="auto">
            <a:xfrm>
              <a:off x="649" y="1547"/>
              <a:ext cx="813" cy="177"/>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18162" name="AutoShape 7"/>
            <p:cNvSpPr>
              <a:spLocks noChangeArrowheads="1"/>
            </p:cNvSpPr>
            <p:nvPr/>
          </p:nvSpPr>
          <p:spPr bwMode="auto">
            <a:xfrm>
              <a:off x="649" y="1127"/>
              <a:ext cx="813" cy="177"/>
            </a:xfrm>
            <a:prstGeom prst="roundRect">
              <a:avLst>
                <a:gd name="adj" fmla="val 16667"/>
              </a:avLst>
            </a:prstGeom>
            <a:solidFill>
              <a:srgbClr val="FF6600"/>
            </a:solidFill>
            <a:ln w="9525">
              <a:solidFill>
                <a:schemeClr val="tx1"/>
              </a:solidFill>
              <a:round/>
              <a:headEnd/>
              <a:tailEnd/>
            </a:ln>
          </p:spPr>
          <p:txBody>
            <a:bodyPr wrap="none" anchor="ctr">
              <a:prstTxWarp prst="textNoShape">
                <a:avLst/>
              </a:prstTxWarp>
            </a:bodyPr>
            <a:lstStyle/>
            <a:p>
              <a:endParaRPr lang="en-US"/>
            </a:p>
          </p:txBody>
        </p:sp>
        <p:sp>
          <p:nvSpPr>
            <p:cNvPr id="218163" name="AutoShape 8"/>
            <p:cNvSpPr>
              <a:spLocks noChangeArrowheads="1"/>
            </p:cNvSpPr>
            <p:nvPr/>
          </p:nvSpPr>
          <p:spPr bwMode="auto">
            <a:xfrm>
              <a:off x="649" y="705"/>
              <a:ext cx="813" cy="177"/>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18164" name="Line 9"/>
            <p:cNvSpPr>
              <a:spLocks noChangeShapeType="1"/>
            </p:cNvSpPr>
            <p:nvPr/>
          </p:nvSpPr>
          <p:spPr bwMode="auto">
            <a:xfrm>
              <a:off x="951" y="891"/>
              <a:ext cx="0" cy="215"/>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218165" name="Line 10"/>
            <p:cNvSpPr>
              <a:spLocks noChangeShapeType="1"/>
            </p:cNvSpPr>
            <p:nvPr/>
          </p:nvSpPr>
          <p:spPr bwMode="auto">
            <a:xfrm>
              <a:off x="953" y="1305"/>
              <a:ext cx="0" cy="214"/>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218166" name="Rectangle 11"/>
            <p:cNvSpPr>
              <a:spLocks noChangeArrowheads="1"/>
            </p:cNvSpPr>
            <p:nvPr/>
          </p:nvSpPr>
          <p:spPr bwMode="auto">
            <a:xfrm>
              <a:off x="965" y="892"/>
              <a:ext cx="321"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a:t>
              </a:r>
            </a:p>
          </p:txBody>
        </p:sp>
        <p:sp>
          <p:nvSpPr>
            <p:cNvPr id="218167" name="Rectangle 12"/>
            <p:cNvSpPr>
              <a:spLocks noChangeArrowheads="1"/>
            </p:cNvSpPr>
            <p:nvPr/>
          </p:nvSpPr>
          <p:spPr bwMode="auto">
            <a:xfrm>
              <a:off x="1012" y="1321"/>
              <a:ext cx="338"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cook</a:t>
              </a:r>
            </a:p>
          </p:txBody>
        </p:sp>
        <p:sp>
          <p:nvSpPr>
            <p:cNvPr id="218168" name="Rectangle 13"/>
            <p:cNvSpPr>
              <a:spLocks noChangeArrowheads="1"/>
            </p:cNvSpPr>
            <p:nvPr/>
          </p:nvSpPr>
          <p:spPr bwMode="auto">
            <a:xfrm>
              <a:off x="694" y="752"/>
              <a:ext cx="700" cy="127"/>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Not Cooking</a:t>
              </a:r>
            </a:p>
          </p:txBody>
        </p:sp>
        <p:sp>
          <p:nvSpPr>
            <p:cNvPr id="218169" name="Line 14"/>
            <p:cNvSpPr>
              <a:spLocks noChangeShapeType="1"/>
            </p:cNvSpPr>
            <p:nvPr/>
          </p:nvSpPr>
          <p:spPr bwMode="auto">
            <a:xfrm flipV="1">
              <a:off x="1733" y="985"/>
              <a:ext cx="0" cy="219"/>
            </a:xfrm>
            <a:prstGeom prst="line">
              <a:avLst/>
            </a:prstGeom>
            <a:noFill/>
            <a:ln w="9525">
              <a:solidFill>
                <a:schemeClr val="tx1"/>
              </a:solidFill>
              <a:round/>
              <a:headEnd/>
              <a:tailEnd/>
            </a:ln>
          </p:spPr>
          <p:txBody>
            <a:bodyPr>
              <a:prstTxWarp prst="textNoShape">
                <a:avLst/>
              </a:prstTxWarp>
            </a:bodyPr>
            <a:lstStyle/>
            <a:p>
              <a:endParaRPr lang="en-US"/>
            </a:p>
          </p:txBody>
        </p:sp>
        <p:sp>
          <p:nvSpPr>
            <p:cNvPr id="218170" name="Rectangle 15"/>
            <p:cNvSpPr>
              <a:spLocks noChangeArrowheads="1"/>
            </p:cNvSpPr>
            <p:nvPr/>
          </p:nvSpPr>
          <p:spPr bwMode="auto">
            <a:xfrm>
              <a:off x="1643" y="799"/>
              <a:ext cx="321"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a:t>
              </a:r>
            </a:p>
          </p:txBody>
        </p:sp>
        <p:sp>
          <p:nvSpPr>
            <p:cNvPr id="218171" name="Line 16"/>
            <p:cNvSpPr>
              <a:spLocks noChangeShapeType="1"/>
            </p:cNvSpPr>
            <p:nvPr/>
          </p:nvSpPr>
          <p:spPr bwMode="auto">
            <a:xfrm>
              <a:off x="378" y="799"/>
              <a:ext cx="0" cy="835"/>
            </a:xfrm>
            <a:prstGeom prst="line">
              <a:avLst/>
            </a:prstGeom>
            <a:noFill/>
            <a:ln w="9525">
              <a:solidFill>
                <a:schemeClr val="tx1"/>
              </a:solidFill>
              <a:round/>
              <a:headEnd/>
              <a:tailEnd/>
            </a:ln>
          </p:spPr>
          <p:txBody>
            <a:bodyPr>
              <a:prstTxWarp prst="textNoShape">
                <a:avLst/>
              </a:prstTxWarp>
            </a:bodyPr>
            <a:lstStyle/>
            <a:p>
              <a:endParaRPr lang="en-US"/>
            </a:p>
          </p:txBody>
        </p:sp>
        <p:sp>
          <p:nvSpPr>
            <p:cNvPr id="218172" name="Rectangle 17"/>
            <p:cNvSpPr>
              <a:spLocks noChangeArrowheads="1"/>
            </p:cNvSpPr>
            <p:nvPr/>
          </p:nvSpPr>
          <p:spPr bwMode="auto">
            <a:xfrm>
              <a:off x="423" y="1360"/>
              <a:ext cx="412" cy="171"/>
            </a:xfrm>
            <a:prstGeom prst="rect">
              <a:avLst/>
            </a:prstGeom>
            <a:noFill/>
            <a:ln w="12700">
              <a:noFill/>
              <a:miter lim="800000"/>
              <a:headEnd/>
              <a:tailEnd/>
            </a:ln>
          </p:spPr>
          <p:txBody>
            <a:bodyPr lIns="90478" tIns="44445" rIns="90478" bIns="44445">
              <a:prstTxWarp prst="textNoShape">
                <a:avLst/>
              </a:prstTxWarp>
              <a:spAutoFit/>
            </a:bodyPr>
            <a:lstStyle/>
            <a:p>
              <a:r>
                <a:rPr lang="en-US" sz="1200" b="1" dirty="0">
                  <a:latin typeface="Helvetica" charset="0"/>
                  <a:ea typeface="ＭＳ Ｐゴシック" charset="-128"/>
                  <a:cs typeface="ＭＳ Ｐゴシック" charset="-128"/>
                </a:rPr>
                <a:t>stop</a:t>
              </a:r>
            </a:p>
          </p:txBody>
        </p:sp>
        <p:sp>
          <p:nvSpPr>
            <p:cNvPr id="218173" name="Rectangle 18"/>
            <p:cNvSpPr>
              <a:spLocks noChangeArrowheads="1"/>
            </p:cNvSpPr>
            <p:nvPr/>
          </p:nvSpPr>
          <p:spPr bwMode="auto">
            <a:xfrm>
              <a:off x="720" y="1584"/>
              <a:ext cx="700" cy="127"/>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Cooking</a:t>
              </a:r>
            </a:p>
          </p:txBody>
        </p:sp>
        <p:sp>
          <p:nvSpPr>
            <p:cNvPr id="218174" name="Rectangle 19"/>
            <p:cNvSpPr>
              <a:spLocks noChangeArrowheads="1"/>
            </p:cNvSpPr>
            <p:nvPr/>
          </p:nvSpPr>
          <p:spPr bwMode="auto">
            <a:xfrm>
              <a:off x="649" y="1173"/>
              <a:ext cx="700" cy="126"/>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Checking</a:t>
              </a:r>
            </a:p>
          </p:txBody>
        </p:sp>
        <p:sp>
          <p:nvSpPr>
            <p:cNvPr id="218175" name="Line 20"/>
            <p:cNvSpPr>
              <a:spLocks noChangeShapeType="1"/>
            </p:cNvSpPr>
            <p:nvPr/>
          </p:nvSpPr>
          <p:spPr bwMode="auto">
            <a:xfrm>
              <a:off x="378" y="799"/>
              <a:ext cx="271"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18176" name="Line 21"/>
            <p:cNvSpPr>
              <a:spLocks noChangeShapeType="1"/>
            </p:cNvSpPr>
            <p:nvPr/>
          </p:nvSpPr>
          <p:spPr bwMode="auto">
            <a:xfrm>
              <a:off x="378" y="1640"/>
              <a:ext cx="27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18177" name="Line 22"/>
            <p:cNvSpPr>
              <a:spLocks noChangeShapeType="1"/>
            </p:cNvSpPr>
            <p:nvPr/>
          </p:nvSpPr>
          <p:spPr bwMode="auto">
            <a:xfrm>
              <a:off x="1462" y="1220"/>
              <a:ext cx="27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18178" name="Line 23"/>
            <p:cNvSpPr>
              <a:spLocks noChangeShapeType="1"/>
            </p:cNvSpPr>
            <p:nvPr/>
          </p:nvSpPr>
          <p:spPr bwMode="auto">
            <a:xfrm>
              <a:off x="1372" y="985"/>
              <a:ext cx="36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18179" name="Line 24"/>
            <p:cNvSpPr>
              <a:spLocks noChangeShapeType="1"/>
            </p:cNvSpPr>
            <p:nvPr/>
          </p:nvSpPr>
          <p:spPr bwMode="auto">
            <a:xfrm>
              <a:off x="1372" y="985"/>
              <a:ext cx="0" cy="142"/>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18180" name="Line 25"/>
            <p:cNvSpPr>
              <a:spLocks noChangeShapeType="1"/>
            </p:cNvSpPr>
            <p:nvPr/>
          </p:nvSpPr>
          <p:spPr bwMode="auto">
            <a:xfrm>
              <a:off x="1462" y="1634"/>
              <a:ext cx="271" cy="0"/>
            </a:xfrm>
            <a:prstGeom prst="line">
              <a:avLst/>
            </a:prstGeom>
            <a:noFill/>
            <a:ln w="9525">
              <a:solidFill>
                <a:schemeClr val="tx1"/>
              </a:solidFill>
              <a:round/>
              <a:headEnd/>
              <a:tailEnd/>
            </a:ln>
          </p:spPr>
          <p:txBody>
            <a:bodyPr>
              <a:prstTxWarp prst="textNoShape">
                <a:avLst/>
              </a:prstTxWarp>
              <a:spAutoFit/>
            </a:bodyPr>
            <a:lstStyle/>
            <a:p>
              <a:endParaRPr lang="en-US"/>
            </a:p>
          </p:txBody>
        </p:sp>
        <p:sp>
          <p:nvSpPr>
            <p:cNvPr id="218181" name="Line 26"/>
            <p:cNvSpPr>
              <a:spLocks noChangeShapeType="1"/>
            </p:cNvSpPr>
            <p:nvPr/>
          </p:nvSpPr>
          <p:spPr bwMode="auto">
            <a:xfrm flipV="1">
              <a:off x="1733" y="1405"/>
              <a:ext cx="0" cy="219"/>
            </a:xfrm>
            <a:prstGeom prst="line">
              <a:avLst/>
            </a:prstGeom>
            <a:noFill/>
            <a:ln w="9525">
              <a:solidFill>
                <a:schemeClr val="tx1"/>
              </a:solidFill>
              <a:round/>
              <a:headEnd/>
              <a:tailEnd/>
            </a:ln>
          </p:spPr>
          <p:txBody>
            <a:bodyPr>
              <a:prstTxWarp prst="textNoShape">
                <a:avLst/>
              </a:prstTxWarp>
            </a:bodyPr>
            <a:lstStyle/>
            <a:p>
              <a:endParaRPr lang="en-US"/>
            </a:p>
          </p:txBody>
        </p:sp>
        <p:sp>
          <p:nvSpPr>
            <p:cNvPr id="218182" name="Line 27"/>
            <p:cNvSpPr>
              <a:spLocks noChangeShapeType="1"/>
            </p:cNvSpPr>
            <p:nvPr/>
          </p:nvSpPr>
          <p:spPr bwMode="auto">
            <a:xfrm>
              <a:off x="1394" y="1405"/>
              <a:ext cx="36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18183" name="Line 28"/>
            <p:cNvSpPr>
              <a:spLocks noChangeShapeType="1"/>
            </p:cNvSpPr>
            <p:nvPr/>
          </p:nvSpPr>
          <p:spPr bwMode="auto">
            <a:xfrm>
              <a:off x="1404" y="1406"/>
              <a:ext cx="0" cy="141"/>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18184" name="Rectangle 29"/>
            <p:cNvSpPr>
              <a:spLocks noChangeArrowheads="1"/>
            </p:cNvSpPr>
            <p:nvPr/>
          </p:nvSpPr>
          <p:spPr bwMode="auto">
            <a:xfrm>
              <a:off x="1462" y="1283"/>
              <a:ext cx="621"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finish_step</a:t>
              </a:r>
            </a:p>
          </p:txBody>
        </p:sp>
      </p:grpSp>
      <p:sp>
        <p:nvSpPr>
          <p:cNvPr id="218117" name="AutoShape 30"/>
          <p:cNvSpPr>
            <a:spLocks noChangeArrowheads="1"/>
          </p:cNvSpPr>
          <p:nvPr/>
        </p:nvSpPr>
        <p:spPr bwMode="auto">
          <a:xfrm>
            <a:off x="5486400" y="4343400"/>
            <a:ext cx="2847975" cy="1981200"/>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grpSp>
        <p:nvGrpSpPr>
          <p:cNvPr id="218118" name="Group 31"/>
          <p:cNvGrpSpPr>
            <a:grpSpLocks/>
          </p:cNvGrpSpPr>
          <p:nvPr/>
        </p:nvGrpSpPr>
        <p:grpSpPr bwMode="auto">
          <a:xfrm>
            <a:off x="5816600" y="4495800"/>
            <a:ext cx="2336800" cy="1608138"/>
            <a:chOff x="3254" y="732"/>
            <a:chExt cx="1472" cy="1013"/>
          </a:xfrm>
        </p:grpSpPr>
        <p:sp>
          <p:nvSpPr>
            <p:cNvPr id="218142" name="AutoShape 32"/>
            <p:cNvSpPr>
              <a:spLocks noChangeArrowheads="1"/>
            </p:cNvSpPr>
            <p:nvPr/>
          </p:nvSpPr>
          <p:spPr bwMode="auto">
            <a:xfrm>
              <a:off x="3254" y="1564"/>
              <a:ext cx="1054" cy="181"/>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18143" name="AutoShape 33"/>
            <p:cNvSpPr>
              <a:spLocks noChangeArrowheads="1"/>
            </p:cNvSpPr>
            <p:nvPr/>
          </p:nvSpPr>
          <p:spPr bwMode="auto">
            <a:xfrm>
              <a:off x="3254" y="1147"/>
              <a:ext cx="1054" cy="182"/>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18144" name="AutoShape 34"/>
            <p:cNvSpPr>
              <a:spLocks noChangeArrowheads="1"/>
            </p:cNvSpPr>
            <p:nvPr/>
          </p:nvSpPr>
          <p:spPr bwMode="auto">
            <a:xfrm>
              <a:off x="3254" y="732"/>
              <a:ext cx="1054" cy="182"/>
            </a:xfrm>
            <a:prstGeom prst="roundRect">
              <a:avLst>
                <a:gd name="adj" fmla="val 16667"/>
              </a:avLst>
            </a:prstGeom>
            <a:solidFill>
              <a:srgbClr val="FF6600"/>
            </a:solidFill>
            <a:ln w="9525">
              <a:solidFill>
                <a:schemeClr val="tx1"/>
              </a:solidFill>
              <a:round/>
              <a:headEnd/>
              <a:tailEnd/>
            </a:ln>
          </p:spPr>
          <p:txBody>
            <a:bodyPr wrap="none" anchor="ctr">
              <a:prstTxWarp prst="textNoShape">
                <a:avLst/>
              </a:prstTxWarp>
            </a:bodyPr>
            <a:lstStyle/>
            <a:p>
              <a:endParaRPr lang="en-US"/>
            </a:p>
          </p:txBody>
        </p:sp>
        <p:sp>
          <p:nvSpPr>
            <p:cNvPr id="218145" name="Line 35"/>
            <p:cNvSpPr>
              <a:spLocks noChangeShapeType="1"/>
            </p:cNvSpPr>
            <p:nvPr/>
          </p:nvSpPr>
          <p:spPr bwMode="auto">
            <a:xfrm>
              <a:off x="3378" y="911"/>
              <a:ext cx="0" cy="2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218146" name="Line 36"/>
            <p:cNvSpPr>
              <a:spLocks noChangeShapeType="1"/>
            </p:cNvSpPr>
            <p:nvPr/>
          </p:nvSpPr>
          <p:spPr bwMode="auto">
            <a:xfrm>
              <a:off x="3380" y="1335"/>
              <a:ext cx="0" cy="2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218147" name="Rectangle 37"/>
            <p:cNvSpPr>
              <a:spLocks noChangeArrowheads="1"/>
            </p:cNvSpPr>
            <p:nvPr/>
          </p:nvSpPr>
          <p:spPr bwMode="auto">
            <a:xfrm>
              <a:off x="3440" y="937"/>
              <a:ext cx="52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startStep</a:t>
              </a:r>
            </a:p>
          </p:txBody>
        </p:sp>
        <p:sp>
          <p:nvSpPr>
            <p:cNvPr id="218148" name="Rectangle 38"/>
            <p:cNvSpPr>
              <a:spLocks noChangeArrowheads="1"/>
            </p:cNvSpPr>
            <p:nvPr/>
          </p:nvSpPr>
          <p:spPr bwMode="auto">
            <a:xfrm>
              <a:off x="3440" y="1352"/>
              <a:ext cx="57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218149" name="Rectangle 39"/>
            <p:cNvSpPr>
              <a:spLocks noChangeArrowheads="1"/>
            </p:cNvSpPr>
            <p:nvPr/>
          </p:nvSpPr>
          <p:spPr bwMode="auto">
            <a:xfrm>
              <a:off x="3440" y="748"/>
              <a:ext cx="713"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Ready</a:t>
              </a:r>
            </a:p>
          </p:txBody>
        </p:sp>
        <p:sp>
          <p:nvSpPr>
            <p:cNvPr id="218150" name="Line 40"/>
            <p:cNvSpPr>
              <a:spLocks noChangeShapeType="1"/>
            </p:cNvSpPr>
            <p:nvPr/>
          </p:nvSpPr>
          <p:spPr bwMode="auto">
            <a:xfrm>
              <a:off x="4308" y="1249"/>
              <a:ext cx="31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18151" name="Line 41"/>
            <p:cNvSpPr>
              <a:spLocks noChangeShapeType="1"/>
            </p:cNvSpPr>
            <p:nvPr/>
          </p:nvSpPr>
          <p:spPr bwMode="auto">
            <a:xfrm flipV="1">
              <a:off x="4618" y="833"/>
              <a:ext cx="0" cy="416"/>
            </a:xfrm>
            <a:prstGeom prst="line">
              <a:avLst/>
            </a:prstGeom>
            <a:noFill/>
            <a:ln w="9525">
              <a:solidFill>
                <a:schemeClr val="tx1"/>
              </a:solidFill>
              <a:round/>
              <a:headEnd/>
              <a:tailEnd/>
            </a:ln>
          </p:spPr>
          <p:txBody>
            <a:bodyPr>
              <a:prstTxWarp prst="textNoShape">
                <a:avLst/>
              </a:prstTxWarp>
            </a:bodyPr>
            <a:lstStyle/>
            <a:p>
              <a:endParaRPr lang="en-US"/>
            </a:p>
          </p:txBody>
        </p:sp>
        <p:sp>
          <p:nvSpPr>
            <p:cNvPr id="218152" name="Line 42"/>
            <p:cNvSpPr>
              <a:spLocks noChangeShapeType="1"/>
            </p:cNvSpPr>
            <p:nvPr/>
          </p:nvSpPr>
          <p:spPr bwMode="auto">
            <a:xfrm flipH="1">
              <a:off x="4308" y="833"/>
              <a:ext cx="310"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18153" name="Rectangle 43"/>
            <p:cNvSpPr>
              <a:spLocks noChangeArrowheads="1"/>
            </p:cNvSpPr>
            <p:nvPr/>
          </p:nvSpPr>
          <p:spPr bwMode="auto">
            <a:xfrm>
              <a:off x="4153" y="989"/>
              <a:ext cx="50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interrupt</a:t>
              </a:r>
            </a:p>
          </p:txBody>
        </p:sp>
        <p:sp>
          <p:nvSpPr>
            <p:cNvPr id="218154" name="Line 44"/>
            <p:cNvSpPr>
              <a:spLocks noChangeShapeType="1"/>
            </p:cNvSpPr>
            <p:nvPr/>
          </p:nvSpPr>
          <p:spPr bwMode="auto">
            <a:xfrm>
              <a:off x="4308" y="781"/>
              <a:ext cx="372"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18155" name="Line 45"/>
            <p:cNvSpPr>
              <a:spLocks noChangeShapeType="1"/>
            </p:cNvSpPr>
            <p:nvPr/>
          </p:nvSpPr>
          <p:spPr bwMode="auto">
            <a:xfrm>
              <a:off x="4680" y="781"/>
              <a:ext cx="0" cy="857"/>
            </a:xfrm>
            <a:prstGeom prst="line">
              <a:avLst/>
            </a:prstGeom>
            <a:noFill/>
            <a:ln w="9525">
              <a:solidFill>
                <a:schemeClr val="tx1"/>
              </a:solidFill>
              <a:round/>
              <a:headEnd/>
              <a:tailEnd/>
            </a:ln>
          </p:spPr>
          <p:txBody>
            <a:bodyPr>
              <a:prstTxWarp prst="textNoShape">
                <a:avLst/>
              </a:prstTxWarp>
            </a:bodyPr>
            <a:lstStyle/>
            <a:p>
              <a:endParaRPr lang="en-US"/>
            </a:p>
          </p:txBody>
        </p:sp>
        <p:sp>
          <p:nvSpPr>
            <p:cNvPr id="218156" name="Line 46"/>
            <p:cNvSpPr>
              <a:spLocks noChangeShapeType="1"/>
            </p:cNvSpPr>
            <p:nvPr/>
          </p:nvSpPr>
          <p:spPr bwMode="auto">
            <a:xfrm flipH="1">
              <a:off x="4308" y="1638"/>
              <a:ext cx="372"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18157" name="Rectangle 47"/>
            <p:cNvSpPr>
              <a:spLocks noChangeArrowheads="1"/>
            </p:cNvSpPr>
            <p:nvPr/>
          </p:nvSpPr>
          <p:spPr bwMode="auto">
            <a:xfrm>
              <a:off x="4122" y="1405"/>
              <a:ext cx="604" cy="171"/>
            </a:xfrm>
            <a:prstGeom prst="rect">
              <a:avLst/>
            </a:prstGeom>
            <a:noFill/>
            <a:ln w="12700">
              <a:noFill/>
              <a:miter lim="800000"/>
              <a:headEnd/>
              <a:tailEnd/>
            </a:ln>
          </p:spPr>
          <p:txBody>
            <a:bodyPr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218158" name="Rectangle 48"/>
            <p:cNvSpPr>
              <a:spLocks noChangeArrowheads="1"/>
            </p:cNvSpPr>
            <p:nvPr/>
          </p:nvSpPr>
          <p:spPr bwMode="auto">
            <a:xfrm>
              <a:off x="3409" y="1586"/>
              <a:ext cx="713"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Complete</a:t>
              </a:r>
            </a:p>
          </p:txBody>
        </p:sp>
        <p:sp>
          <p:nvSpPr>
            <p:cNvPr id="218159" name="Rectangle 49"/>
            <p:cNvSpPr>
              <a:spLocks noChangeArrowheads="1"/>
            </p:cNvSpPr>
            <p:nvPr/>
          </p:nvSpPr>
          <p:spPr bwMode="auto">
            <a:xfrm>
              <a:off x="3440" y="1171"/>
              <a:ext cx="713"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Executing</a:t>
              </a:r>
            </a:p>
          </p:txBody>
        </p:sp>
      </p:grpSp>
      <p:sp>
        <p:nvSpPr>
          <p:cNvPr id="218119" name="AutoShape 50"/>
          <p:cNvSpPr>
            <a:spLocks noChangeArrowheads="1"/>
          </p:cNvSpPr>
          <p:nvPr/>
        </p:nvSpPr>
        <p:spPr bwMode="auto">
          <a:xfrm>
            <a:off x="685800" y="4343400"/>
            <a:ext cx="2847975" cy="1981200"/>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grpSp>
        <p:nvGrpSpPr>
          <p:cNvPr id="218120" name="Group 51"/>
          <p:cNvGrpSpPr>
            <a:grpSpLocks/>
          </p:cNvGrpSpPr>
          <p:nvPr/>
        </p:nvGrpSpPr>
        <p:grpSpPr bwMode="auto">
          <a:xfrm>
            <a:off x="1003300" y="4564063"/>
            <a:ext cx="2336800" cy="1608137"/>
            <a:chOff x="632" y="2748"/>
            <a:chExt cx="1472" cy="1013"/>
          </a:xfrm>
        </p:grpSpPr>
        <p:sp>
          <p:nvSpPr>
            <p:cNvPr id="218124" name="AutoShape 52"/>
            <p:cNvSpPr>
              <a:spLocks noChangeArrowheads="1"/>
            </p:cNvSpPr>
            <p:nvPr/>
          </p:nvSpPr>
          <p:spPr bwMode="auto">
            <a:xfrm>
              <a:off x="632" y="3580"/>
              <a:ext cx="1054" cy="181"/>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18125" name="AutoShape 53"/>
            <p:cNvSpPr>
              <a:spLocks noChangeArrowheads="1"/>
            </p:cNvSpPr>
            <p:nvPr/>
          </p:nvSpPr>
          <p:spPr bwMode="auto">
            <a:xfrm>
              <a:off x="632" y="3163"/>
              <a:ext cx="1054" cy="182"/>
            </a:xfrm>
            <a:prstGeom prst="roundRect">
              <a:avLst>
                <a:gd name="adj" fmla="val 16667"/>
              </a:avLst>
            </a:prstGeom>
            <a:solidFill>
              <a:srgbClr val="FF6600"/>
            </a:solidFill>
            <a:ln w="9525">
              <a:solidFill>
                <a:schemeClr val="tx1"/>
              </a:solidFill>
              <a:round/>
              <a:headEnd/>
              <a:tailEnd/>
            </a:ln>
          </p:spPr>
          <p:txBody>
            <a:bodyPr wrap="none" anchor="ctr">
              <a:prstTxWarp prst="textNoShape">
                <a:avLst/>
              </a:prstTxWarp>
            </a:bodyPr>
            <a:lstStyle/>
            <a:p>
              <a:endParaRPr lang="en-US"/>
            </a:p>
          </p:txBody>
        </p:sp>
        <p:sp>
          <p:nvSpPr>
            <p:cNvPr id="218126" name="AutoShape 54"/>
            <p:cNvSpPr>
              <a:spLocks noChangeArrowheads="1"/>
            </p:cNvSpPr>
            <p:nvPr/>
          </p:nvSpPr>
          <p:spPr bwMode="auto">
            <a:xfrm>
              <a:off x="632" y="2748"/>
              <a:ext cx="1054" cy="182"/>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18127" name="Line 55"/>
            <p:cNvSpPr>
              <a:spLocks noChangeShapeType="1"/>
            </p:cNvSpPr>
            <p:nvPr/>
          </p:nvSpPr>
          <p:spPr bwMode="auto">
            <a:xfrm>
              <a:off x="756" y="2927"/>
              <a:ext cx="0" cy="2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218128" name="Line 56"/>
            <p:cNvSpPr>
              <a:spLocks noChangeShapeType="1"/>
            </p:cNvSpPr>
            <p:nvPr/>
          </p:nvSpPr>
          <p:spPr bwMode="auto">
            <a:xfrm>
              <a:off x="758" y="3351"/>
              <a:ext cx="0" cy="2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218129" name="Rectangle 57"/>
            <p:cNvSpPr>
              <a:spLocks noChangeArrowheads="1"/>
            </p:cNvSpPr>
            <p:nvPr/>
          </p:nvSpPr>
          <p:spPr bwMode="auto">
            <a:xfrm>
              <a:off x="816" y="2976"/>
              <a:ext cx="52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startStep</a:t>
              </a:r>
            </a:p>
          </p:txBody>
        </p:sp>
        <p:sp>
          <p:nvSpPr>
            <p:cNvPr id="218130" name="Rectangle 58"/>
            <p:cNvSpPr>
              <a:spLocks noChangeArrowheads="1"/>
            </p:cNvSpPr>
            <p:nvPr/>
          </p:nvSpPr>
          <p:spPr bwMode="auto">
            <a:xfrm>
              <a:off x="818" y="3368"/>
              <a:ext cx="57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218131" name="Rectangle 59"/>
            <p:cNvSpPr>
              <a:spLocks noChangeArrowheads="1"/>
            </p:cNvSpPr>
            <p:nvPr/>
          </p:nvSpPr>
          <p:spPr bwMode="auto">
            <a:xfrm>
              <a:off x="818" y="2764"/>
              <a:ext cx="713"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Ready</a:t>
              </a:r>
            </a:p>
          </p:txBody>
        </p:sp>
        <p:sp>
          <p:nvSpPr>
            <p:cNvPr id="218132" name="Line 60"/>
            <p:cNvSpPr>
              <a:spLocks noChangeShapeType="1"/>
            </p:cNvSpPr>
            <p:nvPr/>
          </p:nvSpPr>
          <p:spPr bwMode="auto">
            <a:xfrm>
              <a:off x="1686" y="3265"/>
              <a:ext cx="31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18133" name="Line 61"/>
            <p:cNvSpPr>
              <a:spLocks noChangeShapeType="1"/>
            </p:cNvSpPr>
            <p:nvPr/>
          </p:nvSpPr>
          <p:spPr bwMode="auto">
            <a:xfrm flipV="1">
              <a:off x="1996" y="2849"/>
              <a:ext cx="0" cy="416"/>
            </a:xfrm>
            <a:prstGeom prst="line">
              <a:avLst/>
            </a:prstGeom>
            <a:noFill/>
            <a:ln w="9525">
              <a:solidFill>
                <a:schemeClr val="tx1"/>
              </a:solidFill>
              <a:round/>
              <a:headEnd/>
              <a:tailEnd/>
            </a:ln>
          </p:spPr>
          <p:txBody>
            <a:bodyPr>
              <a:prstTxWarp prst="textNoShape">
                <a:avLst/>
              </a:prstTxWarp>
            </a:bodyPr>
            <a:lstStyle/>
            <a:p>
              <a:endParaRPr lang="en-US"/>
            </a:p>
          </p:txBody>
        </p:sp>
        <p:sp>
          <p:nvSpPr>
            <p:cNvPr id="218134" name="Line 62"/>
            <p:cNvSpPr>
              <a:spLocks noChangeShapeType="1"/>
            </p:cNvSpPr>
            <p:nvPr/>
          </p:nvSpPr>
          <p:spPr bwMode="auto">
            <a:xfrm flipH="1">
              <a:off x="1686" y="2849"/>
              <a:ext cx="310"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18135" name="Rectangle 63"/>
            <p:cNvSpPr>
              <a:spLocks noChangeArrowheads="1"/>
            </p:cNvSpPr>
            <p:nvPr/>
          </p:nvSpPr>
          <p:spPr bwMode="auto">
            <a:xfrm>
              <a:off x="1531" y="3005"/>
              <a:ext cx="50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interrupt</a:t>
              </a:r>
            </a:p>
          </p:txBody>
        </p:sp>
        <p:sp>
          <p:nvSpPr>
            <p:cNvPr id="218136" name="Line 64"/>
            <p:cNvSpPr>
              <a:spLocks noChangeShapeType="1"/>
            </p:cNvSpPr>
            <p:nvPr/>
          </p:nvSpPr>
          <p:spPr bwMode="auto">
            <a:xfrm>
              <a:off x="1686" y="2797"/>
              <a:ext cx="372"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18137" name="Line 65"/>
            <p:cNvSpPr>
              <a:spLocks noChangeShapeType="1"/>
            </p:cNvSpPr>
            <p:nvPr/>
          </p:nvSpPr>
          <p:spPr bwMode="auto">
            <a:xfrm>
              <a:off x="2058" y="2797"/>
              <a:ext cx="0" cy="857"/>
            </a:xfrm>
            <a:prstGeom prst="line">
              <a:avLst/>
            </a:prstGeom>
            <a:noFill/>
            <a:ln w="9525">
              <a:solidFill>
                <a:schemeClr val="tx1"/>
              </a:solidFill>
              <a:round/>
              <a:headEnd/>
              <a:tailEnd/>
            </a:ln>
          </p:spPr>
          <p:txBody>
            <a:bodyPr>
              <a:prstTxWarp prst="textNoShape">
                <a:avLst/>
              </a:prstTxWarp>
            </a:bodyPr>
            <a:lstStyle/>
            <a:p>
              <a:endParaRPr lang="en-US"/>
            </a:p>
          </p:txBody>
        </p:sp>
        <p:sp>
          <p:nvSpPr>
            <p:cNvPr id="218138" name="Line 66"/>
            <p:cNvSpPr>
              <a:spLocks noChangeShapeType="1"/>
            </p:cNvSpPr>
            <p:nvPr/>
          </p:nvSpPr>
          <p:spPr bwMode="auto">
            <a:xfrm flipH="1">
              <a:off x="1686" y="3654"/>
              <a:ext cx="372"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18139" name="Rectangle 67"/>
            <p:cNvSpPr>
              <a:spLocks noChangeArrowheads="1"/>
            </p:cNvSpPr>
            <p:nvPr/>
          </p:nvSpPr>
          <p:spPr bwMode="auto">
            <a:xfrm>
              <a:off x="1500" y="3421"/>
              <a:ext cx="604" cy="171"/>
            </a:xfrm>
            <a:prstGeom prst="rect">
              <a:avLst/>
            </a:prstGeom>
            <a:noFill/>
            <a:ln w="12700">
              <a:noFill/>
              <a:miter lim="800000"/>
              <a:headEnd/>
              <a:tailEnd/>
            </a:ln>
          </p:spPr>
          <p:txBody>
            <a:bodyPr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218140" name="Rectangle 68"/>
            <p:cNvSpPr>
              <a:spLocks noChangeArrowheads="1"/>
            </p:cNvSpPr>
            <p:nvPr/>
          </p:nvSpPr>
          <p:spPr bwMode="auto">
            <a:xfrm>
              <a:off x="787" y="3602"/>
              <a:ext cx="713"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Complete</a:t>
              </a:r>
            </a:p>
          </p:txBody>
        </p:sp>
        <p:sp>
          <p:nvSpPr>
            <p:cNvPr id="218141" name="Rectangle 69"/>
            <p:cNvSpPr>
              <a:spLocks noChangeArrowheads="1"/>
            </p:cNvSpPr>
            <p:nvPr/>
          </p:nvSpPr>
          <p:spPr bwMode="auto">
            <a:xfrm>
              <a:off x="818" y="3205"/>
              <a:ext cx="713"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Executing</a:t>
              </a:r>
            </a:p>
          </p:txBody>
        </p:sp>
      </p:grpSp>
      <p:sp>
        <p:nvSpPr>
          <p:cNvPr id="218121" name="Text Box 70"/>
          <p:cNvSpPr txBox="1">
            <a:spLocks noChangeArrowheads="1"/>
          </p:cNvSpPr>
          <p:nvPr/>
        </p:nvSpPr>
        <p:spPr bwMode="auto">
          <a:xfrm>
            <a:off x="990600" y="990600"/>
            <a:ext cx="790575" cy="396875"/>
          </a:xfrm>
          <a:prstGeom prst="rect">
            <a:avLst/>
          </a:prstGeom>
          <a:noFill/>
          <a:ln w="9525">
            <a:noFill/>
            <a:miter lim="800000"/>
            <a:headEnd/>
            <a:tailEnd/>
          </a:ln>
        </p:spPr>
        <p:txBody>
          <a:bodyPr wrap="none">
            <a:prstTxWarp prst="textNoShape">
              <a:avLst/>
            </a:prstTxWarp>
            <a:spAutoFit/>
          </a:bodyPr>
          <a:lstStyle/>
          <a:p>
            <a:r>
              <a:rPr lang="en-US" sz="2000"/>
              <a:t>Oven</a:t>
            </a:r>
          </a:p>
        </p:txBody>
      </p:sp>
      <p:sp>
        <p:nvSpPr>
          <p:cNvPr id="218122" name="Text Box 71"/>
          <p:cNvSpPr txBox="1">
            <a:spLocks noChangeArrowheads="1"/>
          </p:cNvSpPr>
          <p:nvPr/>
        </p:nvSpPr>
        <p:spPr bwMode="auto">
          <a:xfrm>
            <a:off x="990600" y="3870325"/>
            <a:ext cx="1920875" cy="396875"/>
          </a:xfrm>
          <a:prstGeom prst="rect">
            <a:avLst/>
          </a:prstGeom>
          <a:noFill/>
          <a:ln w="9525">
            <a:noFill/>
            <a:miter lim="800000"/>
            <a:headEnd/>
            <a:tailEnd/>
          </a:ln>
        </p:spPr>
        <p:txBody>
          <a:bodyPr wrap="none">
            <a:prstTxWarp prst="textNoShape">
              <a:avLst/>
            </a:prstTxWarp>
            <a:spAutoFit/>
          </a:bodyPr>
          <a:lstStyle/>
          <a:p>
            <a:r>
              <a:rPr lang="en-US" sz="2000"/>
              <a:t>Cooking Step 1</a:t>
            </a:r>
          </a:p>
        </p:txBody>
      </p:sp>
      <p:sp>
        <p:nvSpPr>
          <p:cNvPr id="218123" name="Text Box 72"/>
          <p:cNvSpPr txBox="1">
            <a:spLocks noChangeArrowheads="1"/>
          </p:cNvSpPr>
          <p:nvPr/>
        </p:nvSpPr>
        <p:spPr bwMode="auto">
          <a:xfrm>
            <a:off x="6019800" y="3870325"/>
            <a:ext cx="1920875" cy="396875"/>
          </a:xfrm>
          <a:prstGeom prst="rect">
            <a:avLst/>
          </a:prstGeom>
          <a:noFill/>
          <a:ln w="9525">
            <a:noFill/>
            <a:miter lim="800000"/>
            <a:headEnd/>
            <a:tailEnd/>
          </a:ln>
        </p:spPr>
        <p:txBody>
          <a:bodyPr wrap="none">
            <a:prstTxWarp prst="textNoShape">
              <a:avLst/>
            </a:prstTxWarp>
            <a:spAutoFit/>
          </a:bodyPr>
          <a:lstStyle/>
          <a:p>
            <a:r>
              <a:rPr lang="en-US" sz="2000"/>
              <a:t>Cooking Step 2</a:t>
            </a:r>
          </a:p>
        </p:txBody>
      </p:sp>
      <p:sp>
        <p:nvSpPr>
          <p:cNvPr id="75" name="Title 74"/>
          <p:cNvSpPr>
            <a:spLocks noGrp="1"/>
          </p:cNvSpPr>
          <p:nvPr>
            <p:ph type="title"/>
          </p:nvPr>
        </p:nvSpPr>
        <p:spPr/>
        <p:txBody>
          <a:bodyPr/>
          <a:lstStyle/>
          <a:p>
            <a:r>
              <a:rPr lang="en-US" smtClean="0"/>
              <a:t>Concurrent Execution</a:t>
            </a:r>
            <a:endParaRPr lang="en-US" dirty="0"/>
          </a:p>
        </p:txBody>
      </p:sp>
    </p:spTree>
  </p:cSld>
  <p:clrMapOvr>
    <a:masterClrMapping/>
  </p:clrMapOvr>
  <p:transition/>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Rectangle 2"/>
          <p:cNvSpPr>
            <a:spLocks noGrp="1" noChangeArrowheads="1"/>
          </p:cNvSpPr>
          <p:nvPr>
            <p:ph type="title"/>
          </p:nvPr>
        </p:nvSpPr>
        <p:spPr/>
        <p:txBody>
          <a:bodyPr/>
          <a:lstStyle/>
          <a:p>
            <a:r>
              <a:rPr lang="en-US" altLang="ja-JP" smtClean="0"/>
              <a:t>Executing the Model</a:t>
            </a:r>
            <a:endParaRPr lang="en-US" altLang="ja-JP"/>
          </a:p>
        </p:txBody>
      </p:sp>
      <p:sp>
        <p:nvSpPr>
          <p:cNvPr id="224259" name="Rectangle 3"/>
          <p:cNvSpPr>
            <a:spLocks noGrp="1" noChangeArrowheads="1"/>
          </p:cNvSpPr>
          <p:nvPr>
            <p:ph type="body" idx="1"/>
          </p:nvPr>
        </p:nvSpPr>
        <p:spPr/>
        <p:txBody>
          <a:bodyPr/>
          <a:lstStyle/>
          <a:p>
            <a:r>
              <a:rPr lang="en-US" altLang="ja-JP" dirty="0" smtClean="0"/>
              <a:t>The model executes in response to events from:</a:t>
            </a:r>
          </a:p>
          <a:p>
            <a:endParaRPr lang="en-US" altLang="ja-JP" dirty="0" smtClean="0"/>
          </a:p>
          <a:p>
            <a:pPr lvl="1"/>
            <a:r>
              <a:rPr lang="en-US" altLang="ja-JP" dirty="0" smtClean="0"/>
              <a:t>the outside, </a:t>
            </a:r>
          </a:p>
          <a:p>
            <a:pPr lvl="1"/>
            <a:endParaRPr lang="en-US" altLang="ja-JP" dirty="0" smtClean="0"/>
          </a:p>
          <a:p>
            <a:pPr lvl="1"/>
            <a:r>
              <a:rPr lang="en-US" altLang="ja-JP" dirty="0" smtClean="0"/>
              <a:t>timers</a:t>
            </a:r>
          </a:p>
          <a:p>
            <a:pPr lvl="1"/>
            <a:endParaRPr lang="en-US" altLang="ja-JP" dirty="0" smtClean="0"/>
          </a:p>
          <a:p>
            <a:pPr lvl="1"/>
            <a:r>
              <a:rPr lang="en-US" altLang="ja-JP" dirty="0" smtClean="0"/>
              <a:t>other instances as </a:t>
            </a:r>
            <a:br>
              <a:rPr lang="en-US" altLang="ja-JP" dirty="0" smtClean="0"/>
            </a:br>
            <a:r>
              <a:rPr lang="en-US" altLang="ja-JP" dirty="0" smtClean="0"/>
              <a:t>they execute </a:t>
            </a:r>
            <a:endParaRPr lang="en-US" altLang="ja-JP" dirty="0"/>
          </a:p>
        </p:txBody>
      </p:sp>
      <p:sp>
        <p:nvSpPr>
          <p:cNvPr id="224260" name="AutoShape 30"/>
          <p:cNvSpPr>
            <a:spLocks noChangeArrowheads="1"/>
          </p:cNvSpPr>
          <p:nvPr/>
        </p:nvSpPr>
        <p:spPr bwMode="auto">
          <a:xfrm>
            <a:off x="5257800" y="2133600"/>
            <a:ext cx="2847975" cy="1981200"/>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sp>
        <p:nvSpPr>
          <p:cNvPr id="224261" name="AutoShape 31"/>
          <p:cNvSpPr>
            <a:spLocks noChangeArrowheads="1"/>
          </p:cNvSpPr>
          <p:nvPr/>
        </p:nvSpPr>
        <p:spPr bwMode="auto">
          <a:xfrm>
            <a:off x="5607050" y="3702050"/>
            <a:ext cx="1673225" cy="287338"/>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24262" name="AutoShape 32"/>
          <p:cNvSpPr>
            <a:spLocks noChangeArrowheads="1"/>
          </p:cNvSpPr>
          <p:nvPr/>
        </p:nvSpPr>
        <p:spPr bwMode="auto">
          <a:xfrm>
            <a:off x="5607050" y="3040063"/>
            <a:ext cx="1673225" cy="288925"/>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24263" name="AutoShape 33"/>
          <p:cNvSpPr>
            <a:spLocks noChangeArrowheads="1"/>
          </p:cNvSpPr>
          <p:nvPr/>
        </p:nvSpPr>
        <p:spPr bwMode="auto">
          <a:xfrm>
            <a:off x="5607050" y="2381250"/>
            <a:ext cx="1673225" cy="288925"/>
          </a:xfrm>
          <a:prstGeom prst="roundRect">
            <a:avLst>
              <a:gd name="adj" fmla="val 16667"/>
            </a:avLst>
          </a:prstGeom>
          <a:solidFill>
            <a:srgbClr val="FF6600"/>
          </a:solidFill>
          <a:ln w="9525">
            <a:solidFill>
              <a:schemeClr val="tx1"/>
            </a:solidFill>
            <a:round/>
            <a:headEnd/>
            <a:tailEnd/>
          </a:ln>
        </p:spPr>
        <p:txBody>
          <a:bodyPr wrap="none" anchor="ctr">
            <a:prstTxWarp prst="textNoShape">
              <a:avLst/>
            </a:prstTxWarp>
          </a:bodyPr>
          <a:lstStyle/>
          <a:p>
            <a:endParaRPr lang="en-US"/>
          </a:p>
        </p:txBody>
      </p:sp>
      <p:sp>
        <p:nvSpPr>
          <p:cNvPr id="224264" name="Line 34"/>
          <p:cNvSpPr>
            <a:spLocks noChangeShapeType="1"/>
          </p:cNvSpPr>
          <p:nvPr/>
        </p:nvSpPr>
        <p:spPr bwMode="auto">
          <a:xfrm>
            <a:off x="5803900" y="2665413"/>
            <a:ext cx="0" cy="34925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224265" name="Line 35"/>
          <p:cNvSpPr>
            <a:spLocks noChangeShapeType="1"/>
          </p:cNvSpPr>
          <p:nvPr/>
        </p:nvSpPr>
        <p:spPr bwMode="auto">
          <a:xfrm>
            <a:off x="5807075" y="3338513"/>
            <a:ext cx="0" cy="34925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224266" name="Rectangle 36"/>
          <p:cNvSpPr>
            <a:spLocks noChangeArrowheads="1"/>
          </p:cNvSpPr>
          <p:nvPr/>
        </p:nvSpPr>
        <p:spPr bwMode="auto">
          <a:xfrm>
            <a:off x="5902325" y="2706688"/>
            <a:ext cx="839788" cy="271462"/>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startStep</a:t>
            </a:r>
          </a:p>
        </p:txBody>
      </p:sp>
      <p:sp>
        <p:nvSpPr>
          <p:cNvPr id="224267" name="Rectangle 37"/>
          <p:cNvSpPr>
            <a:spLocks noChangeArrowheads="1"/>
          </p:cNvSpPr>
          <p:nvPr/>
        </p:nvSpPr>
        <p:spPr bwMode="auto">
          <a:xfrm>
            <a:off x="5902325" y="3365500"/>
            <a:ext cx="919163" cy="271463"/>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2299942" name="AutoShape 38"/>
          <p:cNvSpPr>
            <a:spLocks noChangeArrowheads="1"/>
          </p:cNvSpPr>
          <p:nvPr/>
        </p:nvSpPr>
        <p:spPr bwMode="auto">
          <a:xfrm>
            <a:off x="5641975" y="2378075"/>
            <a:ext cx="1673225" cy="288925"/>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24269" name="Rectangle 39"/>
          <p:cNvSpPr>
            <a:spLocks noChangeArrowheads="1"/>
          </p:cNvSpPr>
          <p:nvPr/>
        </p:nvSpPr>
        <p:spPr bwMode="auto">
          <a:xfrm>
            <a:off x="5902325" y="2406650"/>
            <a:ext cx="1131888" cy="206375"/>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Ready</a:t>
            </a:r>
          </a:p>
        </p:txBody>
      </p:sp>
      <p:sp>
        <p:nvSpPr>
          <p:cNvPr id="224270" name="Line 40"/>
          <p:cNvSpPr>
            <a:spLocks noChangeShapeType="1"/>
          </p:cNvSpPr>
          <p:nvPr/>
        </p:nvSpPr>
        <p:spPr bwMode="auto">
          <a:xfrm>
            <a:off x="7280275" y="3201988"/>
            <a:ext cx="492125"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24271" name="Line 41"/>
          <p:cNvSpPr>
            <a:spLocks noChangeShapeType="1"/>
          </p:cNvSpPr>
          <p:nvPr/>
        </p:nvSpPr>
        <p:spPr bwMode="auto">
          <a:xfrm flipV="1">
            <a:off x="7772400" y="2541588"/>
            <a:ext cx="0" cy="660400"/>
          </a:xfrm>
          <a:prstGeom prst="line">
            <a:avLst/>
          </a:prstGeom>
          <a:noFill/>
          <a:ln w="9525">
            <a:solidFill>
              <a:schemeClr val="tx1"/>
            </a:solidFill>
            <a:round/>
            <a:headEnd/>
            <a:tailEnd/>
          </a:ln>
        </p:spPr>
        <p:txBody>
          <a:bodyPr>
            <a:prstTxWarp prst="textNoShape">
              <a:avLst/>
            </a:prstTxWarp>
          </a:bodyPr>
          <a:lstStyle/>
          <a:p>
            <a:endParaRPr lang="en-US"/>
          </a:p>
        </p:txBody>
      </p:sp>
      <p:sp>
        <p:nvSpPr>
          <p:cNvPr id="224272" name="Line 42"/>
          <p:cNvSpPr>
            <a:spLocks noChangeShapeType="1"/>
          </p:cNvSpPr>
          <p:nvPr/>
        </p:nvSpPr>
        <p:spPr bwMode="auto">
          <a:xfrm flipH="1">
            <a:off x="7280275" y="2541588"/>
            <a:ext cx="492125"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24273" name="Rectangle 43"/>
          <p:cNvSpPr>
            <a:spLocks noChangeArrowheads="1"/>
          </p:cNvSpPr>
          <p:nvPr/>
        </p:nvSpPr>
        <p:spPr bwMode="auto">
          <a:xfrm>
            <a:off x="7034213" y="2789238"/>
            <a:ext cx="808037" cy="271462"/>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interrupt</a:t>
            </a:r>
          </a:p>
        </p:txBody>
      </p:sp>
      <p:sp>
        <p:nvSpPr>
          <p:cNvPr id="224274" name="Line 44"/>
          <p:cNvSpPr>
            <a:spLocks noChangeShapeType="1"/>
          </p:cNvSpPr>
          <p:nvPr/>
        </p:nvSpPr>
        <p:spPr bwMode="auto">
          <a:xfrm>
            <a:off x="7280275" y="2459038"/>
            <a:ext cx="59055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24275" name="Line 45"/>
          <p:cNvSpPr>
            <a:spLocks noChangeShapeType="1"/>
          </p:cNvSpPr>
          <p:nvPr/>
        </p:nvSpPr>
        <p:spPr bwMode="auto">
          <a:xfrm>
            <a:off x="7870825" y="2459038"/>
            <a:ext cx="0" cy="1360487"/>
          </a:xfrm>
          <a:prstGeom prst="line">
            <a:avLst/>
          </a:prstGeom>
          <a:noFill/>
          <a:ln w="9525">
            <a:solidFill>
              <a:schemeClr val="tx1"/>
            </a:solidFill>
            <a:round/>
            <a:headEnd/>
            <a:tailEnd/>
          </a:ln>
        </p:spPr>
        <p:txBody>
          <a:bodyPr>
            <a:prstTxWarp prst="textNoShape">
              <a:avLst/>
            </a:prstTxWarp>
          </a:bodyPr>
          <a:lstStyle/>
          <a:p>
            <a:endParaRPr lang="en-US"/>
          </a:p>
        </p:txBody>
      </p:sp>
      <p:sp>
        <p:nvSpPr>
          <p:cNvPr id="224276" name="Line 46"/>
          <p:cNvSpPr>
            <a:spLocks noChangeShapeType="1"/>
          </p:cNvSpPr>
          <p:nvPr/>
        </p:nvSpPr>
        <p:spPr bwMode="auto">
          <a:xfrm flipH="1">
            <a:off x="7280275" y="3819525"/>
            <a:ext cx="590550"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24277" name="Rectangle 47"/>
          <p:cNvSpPr>
            <a:spLocks noChangeArrowheads="1"/>
          </p:cNvSpPr>
          <p:nvPr/>
        </p:nvSpPr>
        <p:spPr bwMode="auto">
          <a:xfrm>
            <a:off x="6985000" y="3449638"/>
            <a:ext cx="958850" cy="271462"/>
          </a:xfrm>
          <a:prstGeom prst="rect">
            <a:avLst/>
          </a:prstGeom>
          <a:noFill/>
          <a:ln w="12700">
            <a:noFill/>
            <a:miter lim="800000"/>
            <a:headEnd/>
            <a:tailEnd/>
          </a:ln>
        </p:spPr>
        <p:txBody>
          <a:bodyPr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224278" name="Rectangle 48"/>
          <p:cNvSpPr>
            <a:spLocks noChangeArrowheads="1"/>
          </p:cNvSpPr>
          <p:nvPr/>
        </p:nvSpPr>
        <p:spPr bwMode="auto">
          <a:xfrm>
            <a:off x="5853113" y="3736975"/>
            <a:ext cx="1131887" cy="206375"/>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Complete</a:t>
            </a:r>
          </a:p>
        </p:txBody>
      </p:sp>
      <p:sp>
        <p:nvSpPr>
          <p:cNvPr id="2299953" name="AutoShape 49"/>
          <p:cNvSpPr>
            <a:spLocks noChangeArrowheads="1"/>
          </p:cNvSpPr>
          <p:nvPr/>
        </p:nvSpPr>
        <p:spPr bwMode="auto">
          <a:xfrm>
            <a:off x="5562600" y="3048000"/>
            <a:ext cx="1673225" cy="288925"/>
          </a:xfrm>
          <a:prstGeom prst="roundRect">
            <a:avLst>
              <a:gd name="adj" fmla="val 16667"/>
            </a:avLst>
          </a:prstGeom>
          <a:solidFill>
            <a:srgbClr val="FF6600"/>
          </a:solidFill>
          <a:ln w="9525">
            <a:solidFill>
              <a:schemeClr val="tx1"/>
            </a:solidFill>
            <a:round/>
            <a:headEnd/>
            <a:tailEnd/>
          </a:ln>
        </p:spPr>
        <p:txBody>
          <a:bodyPr wrap="none" anchor="ctr">
            <a:prstTxWarp prst="textNoShape">
              <a:avLst/>
            </a:prstTxWarp>
          </a:bodyPr>
          <a:lstStyle/>
          <a:p>
            <a:endParaRPr lang="en-US"/>
          </a:p>
        </p:txBody>
      </p:sp>
      <p:sp>
        <p:nvSpPr>
          <p:cNvPr id="224280" name="Rectangle 50"/>
          <p:cNvSpPr>
            <a:spLocks noChangeArrowheads="1"/>
          </p:cNvSpPr>
          <p:nvPr/>
        </p:nvSpPr>
        <p:spPr bwMode="auto">
          <a:xfrm>
            <a:off x="5902325" y="3078163"/>
            <a:ext cx="1131888" cy="206375"/>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Executing</a:t>
            </a:r>
          </a:p>
        </p:txBody>
      </p:sp>
      <p:cxnSp>
        <p:nvCxnSpPr>
          <p:cNvPr id="3" name="Straight Arrow Connector 2"/>
          <p:cNvCxnSpPr/>
          <p:nvPr/>
        </p:nvCxnSpPr>
        <p:spPr bwMode="auto">
          <a:xfrm>
            <a:off x="4419600" y="2743200"/>
            <a:ext cx="1295400" cy="76200"/>
          </a:xfrm>
          <a:prstGeom prst="straightConnector1">
            <a:avLst/>
          </a:prstGeom>
          <a:solidFill>
            <a:schemeClr val="accent1"/>
          </a:solidFill>
          <a:ln w="38100" cap="flat" cmpd="sng" algn="ctr">
            <a:solidFill>
              <a:schemeClr val="tx1"/>
            </a:solidFill>
            <a:prstDash val="sysDash"/>
            <a:round/>
            <a:headEnd type="none" w="med" len="med"/>
            <a:tailEnd type="arrow"/>
          </a:ln>
          <a:effectLst/>
        </p:spPr>
      </p:cxn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9995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2999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99942" grpId="0" animBg="1"/>
      <p:bldP spid="2299953" grpId="0" animBg="1"/>
    </p:bld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Title 1"/>
          <p:cNvSpPr>
            <a:spLocks noGrp="1"/>
          </p:cNvSpPr>
          <p:nvPr>
            <p:ph type="title"/>
          </p:nvPr>
        </p:nvSpPr>
        <p:spPr/>
        <p:txBody>
          <a:bodyPr/>
          <a:lstStyle/>
          <a:p>
            <a:r>
              <a:rPr lang="en-US" smtClean="0"/>
              <a:t>Communication</a:t>
            </a:r>
          </a:p>
        </p:txBody>
      </p:sp>
      <p:sp>
        <p:nvSpPr>
          <p:cNvPr id="146435" name="Content Placeholder 2"/>
          <p:cNvSpPr>
            <a:spLocks noGrp="1"/>
          </p:cNvSpPr>
          <p:nvPr>
            <p:ph idx="1"/>
          </p:nvPr>
        </p:nvSpPr>
        <p:spPr/>
        <p:txBody>
          <a:bodyPr/>
          <a:lstStyle/>
          <a:p>
            <a:pPr marL="0" indent="0"/>
            <a:r>
              <a:rPr lang="en-US" dirty="0" smtClean="0"/>
              <a:t>State machines drive each other through their lifecycles by sending each other events.</a:t>
            </a:r>
          </a:p>
          <a:p>
            <a:pPr lvl="1"/>
            <a:r>
              <a:rPr lang="en-US" dirty="0" smtClean="0"/>
              <a:t>Events are reliable</a:t>
            </a:r>
          </a:p>
          <a:p>
            <a:pPr lvl="1"/>
            <a:r>
              <a:rPr lang="en-US" dirty="0" smtClean="0"/>
              <a:t>Events do not interrupt </a:t>
            </a:r>
            <a:br>
              <a:rPr lang="en-US" dirty="0" smtClean="0"/>
            </a:br>
            <a:r>
              <a:rPr lang="en-US" dirty="0" smtClean="0"/>
              <a:t>executing activities</a:t>
            </a:r>
          </a:p>
          <a:p>
            <a:pPr marL="0" indent="0"/>
            <a:endParaRPr lang="en-US" dirty="0" smtClean="0"/>
          </a:p>
          <a:p>
            <a:pPr marL="0" indent="0"/>
            <a:endParaRPr lang="en-US" dirty="0" smtClean="0"/>
          </a:p>
          <a:p>
            <a:pPr marL="0" indent="0"/>
            <a:endParaRPr lang="en-US" dirty="0" smtClean="0"/>
          </a:p>
        </p:txBody>
      </p:sp>
      <p:sp>
        <p:nvSpPr>
          <p:cNvPr id="4" name="AutoShape 2"/>
          <p:cNvSpPr>
            <a:spLocks noChangeArrowheads="1"/>
          </p:cNvSpPr>
          <p:nvPr/>
        </p:nvSpPr>
        <p:spPr bwMode="auto">
          <a:xfrm>
            <a:off x="898525" y="3962400"/>
            <a:ext cx="2849563" cy="2133600"/>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sp>
        <p:nvSpPr>
          <p:cNvPr id="5" name="AutoShape 3"/>
          <p:cNvSpPr>
            <a:spLocks noChangeArrowheads="1"/>
          </p:cNvSpPr>
          <p:nvPr/>
        </p:nvSpPr>
        <p:spPr bwMode="auto">
          <a:xfrm>
            <a:off x="1447800" y="4976813"/>
            <a:ext cx="1290638" cy="280987"/>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6" name="AutoShape 4"/>
          <p:cNvSpPr>
            <a:spLocks noChangeArrowheads="1"/>
          </p:cNvSpPr>
          <p:nvPr/>
        </p:nvSpPr>
        <p:spPr bwMode="auto">
          <a:xfrm>
            <a:off x="1447800" y="5662613"/>
            <a:ext cx="1290638" cy="280987"/>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grpSp>
        <p:nvGrpSpPr>
          <p:cNvPr id="7" name="Group 5"/>
          <p:cNvGrpSpPr>
            <a:grpSpLocks/>
          </p:cNvGrpSpPr>
          <p:nvPr/>
        </p:nvGrpSpPr>
        <p:grpSpPr bwMode="auto">
          <a:xfrm>
            <a:off x="1447800" y="5299075"/>
            <a:ext cx="1290638" cy="644525"/>
            <a:chOff x="912" y="2426"/>
            <a:chExt cx="813" cy="406"/>
          </a:xfrm>
        </p:grpSpPr>
        <p:sp>
          <p:nvSpPr>
            <p:cNvPr id="8" name="AutoShape 6"/>
            <p:cNvSpPr>
              <a:spLocks noChangeArrowheads="1"/>
            </p:cNvSpPr>
            <p:nvPr/>
          </p:nvSpPr>
          <p:spPr bwMode="auto">
            <a:xfrm>
              <a:off x="912" y="2655"/>
              <a:ext cx="813" cy="177"/>
            </a:xfrm>
            <a:prstGeom prst="roundRect">
              <a:avLst>
                <a:gd name="adj" fmla="val 16667"/>
              </a:avLst>
            </a:prstGeom>
            <a:solidFill>
              <a:srgbClr val="FF6600"/>
            </a:solidFill>
            <a:ln w="9525">
              <a:solidFill>
                <a:schemeClr val="tx1"/>
              </a:solidFill>
              <a:round/>
              <a:headEnd/>
              <a:tailEnd/>
            </a:ln>
          </p:spPr>
          <p:txBody>
            <a:bodyPr wrap="none" anchor="ctr">
              <a:prstTxWarp prst="textNoShape">
                <a:avLst/>
              </a:prstTxWarp>
            </a:bodyPr>
            <a:lstStyle/>
            <a:p>
              <a:endParaRPr lang="en-US"/>
            </a:p>
          </p:txBody>
        </p:sp>
        <p:sp>
          <p:nvSpPr>
            <p:cNvPr id="9" name="Line 7"/>
            <p:cNvSpPr>
              <a:spLocks noChangeShapeType="1"/>
            </p:cNvSpPr>
            <p:nvPr/>
          </p:nvSpPr>
          <p:spPr bwMode="auto">
            <a:xfrm>
              <a:off x="1248" y="2426"/>
              <a:ext cx="0" cy="214"/>
            </a:xfrm>
            <a:prstGeom prst="line">
              <a:avLst/>
            </a:prstGeom>
            <a:noFill/>
            <a:ln w="38100" cap="rnd">
              <a:solidFill>
                <a:srgbClr val="FF0000"/>
              </a:solidFill>
              <a:prstDash val="sysDot"/>
              <a:round/>
              <a:headEnd/>
              <a:tailEnd type="triangle" w="med" len="med"/>
            </a:ln>
          </p:spPr>
          <p:txBody>
            <a:bodyPr wrap="none" anchor="ctr">
              <a:prstTxWarp prst="textNoShape">
                <a:avLst/>
              </a:prstTxWarp>
            </a:bodyPr>
            <a:lstStyle/>
            <a:p>
              <a:endParaRPr lang="en-US"/>
            </a:p>
          </p:txBody>
        </p:sp>
      </p:grpSp>
      <p:sp>
        <p:nvSpPr>
          <p:cNvPr id="10" name="AutoShape 8"/>
          <p:cNvSpPr>
            <a:spLocks noChangeArrowheads="1"/>
          </p:cNvSpPr>
          <p:nvPr/>
        </p:nvSpPr>
        <p:spPr bwMode="auto">
          <a:xfrm>
            <a:off x="1452563" y="4976813"/>
            <a:ext cx="1290637" cy="280987"/>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11" name="AutoShape 10"/>
          <p:cNvSpPr>
            <a:spLocks noChangeArrowheads="1"/>
          </p:cNvSpPr>
          <p:nvPr/>
        </p:nvSpPr>
        <p:spPr bwMode="auto">
          <a:xfrm>
            <a:off x="1471613" y="4976813"/>
            <a:ext cx="1290637" cy="280987"/>
          </a:xfrm>
          <a:prstGeom prst="roundRect">
            <a:avLst>
              <a:gd name="adj" fmla="val 16667"/>
            </a:avLst>
          </a:prstGeom>
          <a:solidFill>
            <a:srgbClr val="FF6600"/>
          </a:solidFill>
          <a:ln w="9525">
            <a:solidFill>
              <a:schemeClr val="tx1"/>
            </a:solidFill>
            <a:round/>
            <a:headEnd/>
            <a:tailEnd/>
          </a:ln>
        </p:spPr>
        <p:txBody>
          <a:bodyPr wrap="none" anchor="ctr">
            <a:prstTxWarp prst="textNoShape">
              <a:avLst/>
            </a:prstTxWarp>
          </a:bodyPr>
          <a:lstStyle/>
          <a:p>
            <a:endParaRPr lang="en-US"/>
          </a:p>
        </p:txBody>
      </p:sp>
      <p:sp>
        <p:nvSpPr>
          <p:cNvPr id="12" name="AutoShape 11"/>
          <p:cNvSpPr>
            <a:spLocks noChangeArrowheads="1"/>
          </p:cNvSpPr>
          <p:nvPr/>
        </p:nvSpPr>
        <p:spPr bwMode="auto">
          <a:xfrm>
            <a:off x="1471613" y="4319588"/>
            <a:ext cx="1290637" cy="280987"/>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13" name="Line 12"/>
          <p:cNvSpPr>
            <a:spLocks noChangeShapeType="1"/>
          </p:cNvSpPr>
          <p:nvPr/>
        </p:nvSpPr>
        <p:spPr bwMode="auto">
          <a:xfrm>
            <a:off x="1951038" y="4614863"/>
            <a:ext cx="0" cy="341312"/>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14" name="Line 13"/>
          <p:cNvSpPr>
            <a:spLocks noChangeShapeType="1"/>
          </p:cNvSpPr>
          <p:nvPr/>
        </p:nvSpPr>
        <p:spPr bwMode="auto">
          <a:xfrm>
            <a:off x="1954213" y="5272088"/>
            <a:ext cx="0" cy="339725"/>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15" name="Rectangle 14"/>
          <p:cNvSpPr>
            <a:spLocks noChangeArrowheads="1"/>
          </p:cNvSpPr>
          <p:nvPr/>
        </p:nvSpPr>
        <p:spPr bwMode="auto">
          <a:xfrm>
            <a:off x="1973263" y="4616450"/>
            <a:ext cx="509587" cy="271463"/>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a:t>
            </a:r>
          </a:p>
        </p:txBody>
      </p:sp>
      <p:sp>
        <p:nvSpPr>
          <p:cNvPr id="16" name="Rectangle 15"/>
          <p:cNvSpPr>
            <a:spLocks noChangeArrowheads="1"/>
          </p:cNvSpPr>
          <p:nvPr/>
        </p:nvSpPr>
        <p:spPr bwMode="auto">
          <a:xfrm>
            <a:off x="2047875" y="5297488"/>
            <a:ext cx="536575" cy="271462"/>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cook</a:t>
            </a:r>
          </a:p>
        </p:txBody>
      </p:sp>
      <p:sp>
        <p:nvSpPr>
          <p:cNvPr id="17" name="Rectangle 16"/>
          <p:cNvSpPr>
            <a:spLocks noChangeArrowheads="1"/>
          </p:cNvSpPr>
          <p:nvPr/>
        </p:nvSpPr>
        <p:spPr bwMode="auto">
          <a:xfrm>
            <a:off x="1543050" y="4394200"/>
            <a:ext cx="1111250" cy="201613"/>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Not Cooking</a:t>
            </a:r>
          </a:p>
        </p:txBody>
      </p:sp>
      <p:sp>
        <p:nvSpPr>
          <p:cNvPr id="18" name="Line 17"/>
          <p:cNvSpPr>
            <a:spLocks noChangeShapeType="1"/>
          </p:cNvSpPr>
          <p:nvPr/>
        </p:nvSpPr>
        <p:spPr bwMode="auto">
          <a:xfrm flipV="1">
            <a:off x="3192463" y="4764088"/>
            <a:ext cx="0" cy="347662"/>
          </a:xfrm>
          <a:prstGeom prst="line">
            <a:avLst/>
          </a:prstGeom>
          <a:noFill/>
          <a:ln w="9525">
            <a:solidFill>
              <a:schemeClr val="tx1"/>
            </a:solidFill>
            <a:round/>
            <a:headEnd/>
            <a:tailEnd/>
          </a:ln>
        </p:spPr>
        <p:txBody>
          <a:bodyPr>
            <a:prstTxWarp prst="textNoShape">
              <a:avLst/>
            </a:prstTxWarp>
          </a:bodyPr>
          <a:lstStyle/>
          <a:p>
            <a:endParaRPr lang="en-US"/>
          </a:p>
        </p:txBody>
      </p:sp>
      <p:sp>
        <p:nvSpPr>
          <p:cNvPr id="19" name="Rectangle 18"/>
          <p:cNvSpPr>
            <a:spLocks noChangeArrowheads="1"/>
          </p:cNvSpPr>
          <p:nvPr/>
        </p:nvSpPr>
        <p:spPr bwMode="auto">
          <a:xfrm>
            <a:off x="3049588" y="4468813"/>
            <a:ext cx="509587" cy="271462"/>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a:t>
            </a:r>
          </a:p>
        </p:txBody>
      </p:sp>
      <p:sp>
        <p:nvSpPr>
          <p:cNvPr id="20" name="Line 19"/>
          <p:cNvSpPr>
            <a:spLocks noChangeShapeType="1"/>
          </p:cNvSpPr>
          <p:nvPr/>
        </p:nvSpPr>
        <p:spPr bwMode="auto">
          <a:xfrm>
            <a:off x="1041400" y="4468813"/>
            <a:ext cx="0" cy="1325562"/>
          </a:xfrm>
          <a:prstGeom prst="line">
            <a:avLst/>
          </a:prstGeom>
          <a:noFill/>
          <a:ln w="9525">
            <a:solidFill>
              <a:schemeClr val="tx1"/>
            </a:solidFill>
            <a:round/>
            <a:headEnd/>
            <a:tailEnd/>
          </a:ln>
        </p:spPr>
        <p:txBody>
          <a:bodyPr>
            <a:prstTxWarp prst="textNoShape">
              <a:avLst/>
            </a:prstTxWarp>
          </a:bodyPr>
          <a:lstStyle/>
          <a:p>
            <a:endParaRPr lang="en-US"/>
          </a:p>
        </p:txBody>
      </p:sp>
      <p:sp>
        <p:nvSpPr>
          <p:cNvPr id="21" name="Rectangle 20"/>
          <p:cNvSpPr>
            <a:spLocks noChangeArrowheads="1"/>
          </p:cNvSpPr>
          <p:nvPr/>
        </p:nvSpPr>
        <p:spPr bwMode="auto">
          <a:xfrm>
            <a:off x="1112838" y="5359400"/>
            <a:ext cx="654050" cy="271463"/>
          </a:xfrm>
          <a:prstGeom prst="rect">
            <a:avLst/>
          </a:prstGeom>
          <a:noFill/>
          <a:ln w="12700">
            <a:noFill/>
            <a:miter lim="800000"/>
            <a:headEnd/>
            <a:tailEnd/>
          </a:ln>
        </p:spPr>
        <p:txBody>
          <a:bodyPr lIns="90478" tIns="44445" rIns="90478" bIns="44445">
            <a:prstTxWarp prst="textNoShape">
              <a:avLst/>
            </a:prstTxWarp>
            <a:spAutoFit/>
          </a:bodyPr>
          <a:lstStyle/>
          <a:p>
            <a:r>
              <a:rPr lang="en-US" sz="1200" b="1" dirty="0">
                <a:latin typeface="Helvetica" charset="0"/>
                <a:ea typeface="ＭＳ Ｐゴシック" charset="-128"/>
                <a:cs typeface="ＭＳ Ｐゴシック" charset="-128"/>
              </a:rPr>
              <a:t>stop</a:t>
            </a:r>
          </a:p>
        </p:txBody>
      </p:sp>
      <p:sp>
        <p:nvSpPr>
          <p:cNvPr id="22" name="Rectangle 21"/>
          <p:cNvSpPr>
            <a:spLocks noChangeArrowheads="1"/>
          </p:cNvSpPr>
          <p:nvPr/>
        </p:nvSpPr>
        <p:spPr bwMode="auto">
          <a:xfrm>
            <a:off x="1584325" y="5715000"/>
            <a:ext cx="1111250" cy="201613"/>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Cooking</a:t>
            </a:r>
          </a:p>
        </p:txBody>
      </p:sp>
      <p:sp>
        <p:nvSpPr>
          <p:cNvPr id="23" name="Rectangle 22"/>
          <p:cNvSpPr>
            <a:spLocks noChangeArrowheads="1"/>
          </p:cNvSpPr>
          <p:nvPr/>
        </p:nvSpPr>
        <p:spPr bwMode="auto">
          <a:xfrm>
            <a:off x="1471613" y="5062538"/>
            <a:ext cx="1111250" cy="200025"/>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Checking</a:t>
            </a:r>
          </a:p>
        </p:txBody>
      </p:sp>
      <p:sp>
        <p:nvSpPr>
          <p:cNvPr id="24" name="Line 23"/>
          <p:cNvSpPr>
            <a:spLocks noChangeShapeType="1"/>
          </p:cNvSpPr>
          <p:nvPr/>
        </p:nvSpPr>
        <p:spPr bwMode="auto">
          <a:xfrm>
            <a:off x="1041400" y="4468813"/>
            <a:ext cx="430213"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5" name="Line 24"/>
          <p:cNvSpPr>
            <a:spLocks noChangeShapeType="1"/>
          </p:cNvSpPr>
          <p:nvPr/>
        </p:nvSpPr>
        <p:spPr bwMode="auto">
          <a:xfrm>
            <a:off x="1041400" y="5803900"/>
            <a:ext cx="430213"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6" name="Line 25"/>
          <p:cNvSpPr>
            <a:spLocks noChangeShapeType="1"/>
          </p:cNvSpPr>
          <p:nvPr/>
        </p:nvSpPr>
        <p:spPr bwMode="auto">
          <a:xfrm>
            <a:off x="2619375" y="4764088"/>
            <a:ext cx="573088"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7" name="Line 26"/>
          <p:cNvSpPr>
            <a:spLocks noChangeShapeType="1"/>
          </p:cNvSpPr>
          <p:nvPr/>
        </p:nvSpPr>
        <p:spPr bwMode="auto">
          <a:xfrm>
            <a:off x="2619375" y="4764088"/>
            <a:ext cx="0" cy="225425"/>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8" name="Line 27"/>
          <p:cNvSpPr>
            <a:spLocks noChangeShapeType="1"/>
          </p:cNvSpPr>
          <p:nvPr/>
        </p:nvSpPr>
        <p:spPr bwMode="auto">
          <a:xfrm>
            <a:off x="2762250" y="5794375"/>
            <a:ext cx="430213" cy="0"/>
          </a:xfrm>
          <a:prstGeom prst="line">
            <a:avLst/>
          </a:prstGeom>
          <a:noFill/>
          <a:ln w="9525">
            <a:solidFill>
              <a:schemeClr val="tx1"/>
            </a:solidFill>
            <a:round/>
            <a:headEnd/>
            <a:tailEnd/>
          </a:ln>
        </p:spPr>
        <p:txBody>
          <a:bodyPr>
            <a:prstTxWarp prst="textNoShape">
              <a:avLst/>
            </a:prstTxWarp>
            <a:spAutoFit/>
          </a:bodyPr>
          <a:lstStyle/>
          <a:p>
            <a:endParaRPr lang="en-US"/>
          </a:p>
        </p:txBody>
      </p:sp>
      <p:sp>
        <p:nvSpPr>
          <p:cNvPr id="29" name="Line 28"/>
          <p:cNvSpPr>
            <a:spLocks noChangeShapeType="1"/>
          </p:cNvSpPr>
          <p:nvPr/>
        </p:nvSpPr>
        <p:spPr bwMode="auto">
          <a:xfrm flipV="1">
            <a:off x="3192463" y="5430838"/>
            <a:ext cx="0" cy="347662"/>
          </a:xfrm>
          <a:prstGeom prst="line">
            <a:avLst/>
          </a:prstGeom>
          <a:noFill/>
          <a:ln w="9525">
            <a:solidFill>
              <a:schemeClr val="tx1"/>
            </a:solidFill>
            <a:round/>
            <a:headEnd/>
            <a:tailEnd/>
          </a:ln>
        </p:spPr>
        <p:txBody>
          <a:bodyPr>
            <a:prstTxWarp prst="textNoShape">
              <a:avLst/>
            </a:prstTxWarp>
          </a:bodyPr>
          <a:lstStyle/>
          <a:p>
            <a:endParaRPr lang="en-US"/>
          </a:p>
        </p:txBody>
      </p:sp>
      <p:sp>
        <p:nvSpPr>
          <p:cNvPr id="30" name="Line 29"/>
          <p:cNvSpPr>
            <a:spLocks noChangeShapeType="1"/>
          </p:cNvSpPr>
          <p:nvPr/>
        </p:nvSpPr>
        <p:spPr bwMode="auto">
          <a:xfrm>
            <a:off x="2654300" y="5430838"/>
            <a:ext cx="573088"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31" name="Line 30"/>
          <p:cNvSpPr>
            <a:spLocks noChangeShapeType="1"/>
          </p:cNvSpPr>
          <p:nvPr/>
        </p:nvSpPr>
        <p:spPr bwMode="auto">
          <a:xfrm>
            <a:off x="2670175" y="5432425"/>
            <a:ext cx="0" cy="223838"/>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32" name="Rectangle 31"/>
          <p:cNvSpPr>
            <a:spLocks noChangeArrowheads="1"/>
          </p:cNvSpPr>
          <p:nvPr/>
        </p:nvSpPr>
        <p:spPr bwMode="auto">
          <a:xfrm>
            <a:off x="2762250" y="5237163"/>
            <a:ext cx="985838" cy="271462"/>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finish_step</a:t>
            </a:r>
          </a:p>
        </p:txBody>
      </p:sp>
      <p:sp>
        <p:nvSpPr>
          <p:cNvPr id="33" name="AutoShape 32"/>
          <p:cNvSpPr>
            <a:spLocks noChangeArrowheads="1"/>
          </p:cNvSpPr>
          <p:nvPr/>
        </p:nvSpPr>
        <p:spPr bwMode="auto">
          <a:xfrm>
            <a:off x="5257800" y="3962400"/>
            <a:ext cx="2847975" cy="1981200"/>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sp>
        <p:nvSpPr>
          <p:cNvPr id="34" name="AutoShape 33"/>
          <p:cNvSpPr>
            <a:spLocks noChangeArrowheads="1"/>
          </p:cNvSpPr>
          <p:nvPr/>
        </p:nvSpPr>
        <p:spPr bwMode="auto">
          <a:xfrm>
            <a:off x="5607050" y="5530850"/>
            <a:ext cx="1673225" cy="287338"/>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35" name="AutoShape 34"/>
          <p:cNvSpPr>
            <a:spLocks noChangeArrowheads="1"/>
          </p:cNvSpPr>
          <p:nvPr/>
        </p:nvSpPr>
        <p:spPr bwMode="auto">
          <a:xfrm>
            <a:off x="5607050" y="4868863"/>
            <a:ext cx="1673225" cy="288925"/>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36" name="AutoShape 35"/>
          <p:cNvSpPr>
            <a:spLocks noChangeArrowheads="1"/>
          </p:cNvSpPr>
          <p:nvPr/>
        </p:nvSpPr>
        <p:spPr bwMode="auto">
          <a:xfrm>
            <a:off x="5607050" y="4210050"/>
            <a:ext cx="1673225" cy="288925"/>
          </a:xfrm>
          <a:prstGeom prst="roundRect">
            <a:avLst>
              <a:gd name="adj" fmla="val 16667"/>
            </a:avLst>
          </a:prstGeom>
          <a:solidFill>
            <a:srgbClr val="FF6600"/>
          </a:solidFill>
          <a:ln w="9525">
            <a:solidFill>
              <a:schemeClr val="tx1"/>
            </a:solidFill>
            <a:round/>
            <a:headEnd/>
            <a:tailEnd/>
          </a:ln>
        </p:spPr>
        <p:txBody>
          <a:bodyPr wrap="none" anchor="ctr">
            <a:prstTxWarp prst="textNoShape">
              <a:avLst/>
            </a:prstTxWarp>
          </a:bodyPr>
          <a:lstStyle/>
          <a:p>
            <a:endParaRPr lang="en-US"/>
          </a:p>
        </p:txBody>
      </p:sp>
      <p:sp>
        <p:nvSpPr>
          <p:cNvPr id="37" name="Line 36"/>
          <p:cNvSpPr>
            <a:spLocks noChangeShapeType="1"/>
          </p:cNvSpPr>
          <p:nvPr/>
        </p:nvSpPr>
        <p:spPr bwMode="auto">
          <a:xfrm>
            <a:off x="5803900" y="4494213"/>
            <a:ext cx="0" cy="34925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38" name="Line 37"/>
          <p:cNvSpPr>
            <a:spLocks noChangeShapeType="1"/>
          </p:cNvSpPr>
          <p:nvPr/>
        </p:nvSpPr>
        <p:spPr bwMode="auto">
          <a:xfrm>
            <a:off x="5807075" y="5167313"/>
            <a:ext cx="0" cy="34925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39" name="Rectangle 38"/>
          <p:cNvSpPr>
            <a:spLocks noChangeArrowheads="1"/>
          </p:cNvSpPr>
          <p:nvPr/>
        </p:nvSpPr>
        <p:spPr bwMode="auto">
          <a:xfrm>
            <a:off x="5902325" y="4535488"/>
            <a:ext cx="839788" cy="271462"/>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startStep</a:t>
            </a:r>
          </a:p>
        </p:txBody>
      </p:sp>
      <p:sp>
        <p:nvSpPr>
          <p:cNvPr id="40" name="Rectangle 39"/>
          <p:cNvSpPr>
            <a:spLocks noChangeArrowheads="1"/>
          </p:cNvSpPr>
          <p:nvPr/>
        </p:nvSpPr>
        <p:spPr bwMode="auto">
          <a:xfrm>
            <a:off x="5902325" y="5194300"/>
            <a:ext cx="919163" cy="271463"/>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41" name="AutoShape 40"/>
          <p:cNvSpPr>
            <a:spLocks noChangeArrowheads="1"/>
          </p:cNvSpPr>
          <p:nvPr/>
        </p:nvSpPr>
        <p:spPr bwMode="auto">
          <a:xfrm>
            <a:off x="5641975" y="4206875"/>
            <a:ext cx="1673225" cy="288925"/>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42" name="Rectangle 41"/>
          <p:cNvSpPr>
            <a:spLocks noChangeArrowheads="1"/>
          </p:cNvSpPr>
          <p:nvPr/>
        </p:nvSpPr>
        <p:spPr bwMode="auto">
          <a:xfrm>
            <a:off x="5902325" y="4235450"/>
            <a:ext cx="1131888" cy="206375"/>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Ready</a:t>
            </a:r>
          </a:p>
        </p:txBody>
      </p:sp>
      <p:sp>
        <p:nvSpPr>
          <p:cNvPr id="43" name="Line 42"/>
          <p:cNvSpPr>
            <a:spLocks noChangeShapeType="1"/>
          </p:cNvSpPr>
          <p:nvPr/>
        </p:nvSpPr>
        <p:spPr bwMode="auto">
          <a:xfrm>
            <a:off x="7280275" y="5030788"/>
            <a:ext cx="492125"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44" name="Line 43"/>
          <p:cNvSpPr>
            <a:spLocks noChangeShapeType="1"/>
          </p:cNvSpPr>
          <p:nvPr/>
        </p:nvSpPr>
        <p:spPr bwMode="auto">
          <a:xfrm flipV="1">
            <a:off x="7772400" y="4370388"/>
            <a:ext cx="0" cy="660400"/>
          </a:xfrm>
          <a:prstGeom prst="line">
            <a:avLst/>
          </a:prstGeom>
          <a:noFill/>
          <a:ln w="9525">
            <a:solidFill>
              <a:schemeClr val="tx1"/>
            </a:solidFill>
            <a:round/>
            <a:headEnd/>
            <a:tailEnd/>
          </a:ln>
        </p:spPr>
        <p:txBody>
          <a:bodyPr>
            <a:prstTxWarp prst="textNoShape">
              <a:avLst/>
            </a:prstTxWarp>
          </a:bodyPr>
          <a:lstStyle/>
          <a:p>
            <a:endParaRPr lang="en-US"/>
          </a:p>
        </p:txBody>
      </p:sp>
      <p:sp>
        <p:nvSpPr>
          <p:cNvPr id="45" name="Line 44"/>
          <p:cNvSpPr>
            <a:spLocks noChangeShapeType="1"/>
          </p:cNvSpPr>
          <p:nvPr/>
        </p:nvSpPr>
        <p:spPr bwMode="auto">
          <a:xfrm flipH="1">
            <a:off x="7280275" y="4370388"/>
            <a:ext cx="492125"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46" name="Rectangle 45"/>
          <p:cNvSpPr>
            <a:spLocks noChangeArrowheads="1"/>
          </p:cNvSpPr>
          <p:nvPr/>
        </p:nvSpPr>
        <p:spPr bwMode="auto">
          <a:xfrm>
            <a:off x="7034213" y="4618038"/>
            <a:ext cx="808037" cy="271462"/>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interrupt</a:t>
            </a:r>
          </a:p>
        </p:txBody>
      </p:sp>
      <p:sp>
        <p:nvSpPr>
          <p:cNvPr id="47" name="Line 46"/>
          <p:cNvSpPr>
            <a:spLocks noChangeShapeType="1"/>
          </p:cNvSpPr>
          <p:nvPr/>
        </p:nvSpPr>
        <p:spPr bwMode="auto">
          <a:xfrm>
            <a:off x="7280275" y="4287838"/>
            <a:ext cx="59055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48" name="Line 47"/>
          <p:cNvSpPr>
            <a:spLocks noChangeShapeType="1"/>
          </p:cNvSpPr>
          <p:nvPr/>
        </p:nvSpPr>
        <p:spPr bwMode="auto">
          <a:xfrm>
            <a:off x="7870825" y="4287838"/>
            <a:ext cx="0" cy="1360487"/>
          </a:xfrm>
          <a:prstGeom prst="line">
            <a:avLst/>
          </a:prstGeom>
          <a:noFill/>
          <a:ln w="9525">
            <a:solidFill>
              <a:schemeClr val="tx1"/>
            </a:solidFill>
            <a:round/>
            <a:headEnd/>
            <a:tailEnd/>
          </a:ln>
        </p:spPr>
        <p:txBody>
          <a:bodyPr>
            <a:prstTxWarp prst="textNoShape">
              <a:avLst/>
            </a:prstTxWarp>
          </a:bodyPr>
          <a:lstStyle/>
          <a:p>
            <a:endParaRPr lang="en-US"/>
          </a:p>
        </p:txBody>
      </p:sp>
      <p:sp>
        <p:nvSpPr>
          <p:cNvPr id="49" name="Line 48"/>
          <p:cNvSpPr>
            <a:spLocks noChangeShapeType="1"/>
          </p:cNvSpPr>
          <p:nvPr/>
        </p:nvSpPr>
        <p:spPr bwMode="auto">
          <a:xfrm flipH="1">
            <a:off x="7280275" y="5648325"/>
            <a:ext cx="590550"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50" name="Rectangle 49"/>
          <p:cNvSpPr>
            <a:spLocks noChangeArrowheads="1"/>
          </p:cNvSpPr>
          <p:nvPr/>
        </p:nvSpPr>
        <p:spPr bwMode="auto">
          <a:xfrm>
            <a:off x="6985000" y="5278438"/>
            <a:ext cx="958850" cy="271462"/>
          </a:xfrm>
          <a:prstGeom prst="rect">
            <a:avLst/>
          </a:prstGeom>
          <a:noFill/>
          <a:ln w="12700">
            <a:noFill/>
            <a:miter lim="800000"/>
            <a:headEnd/>
            <a:tailEnd/>
          </a:ln>
        </p:spPr>
        <p:txBody>
          <a:bodyPr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51" name="Rectangle 50"/>
          <p:cNvSpPr>
            <a:spLocks noChangeArrowheads="1"/>
          </p:cNvSpPr>
          <p:nvPr/>
        </p:nvSpPr>
        <p:spPr bwMode="auto">
          <a:xfrm>
            <a:off x="5853113" y="5565775"/>
            <a:ext cx="1131887" cy="206375"/>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Complete</a:t>
            </a:r>
          </a:p>
        </p:txBody>
      </p:sp>
      <p:sp>
        <p:nvSpPr>
          <p:cNvPr id="52" name="AutoShape 51"/>
          <p:cNvSpPr>
            <a:spLocks noChangeArrowheads="1"/>
          </p:cNvSpPr>
          <p:nvPr/>
        </p:nvSpPr>
        <p:spPr bwMode="auto">
          <a:xfrm>
            <a:off x="5562600" y="4876800"/>
            <a:ext cx="1673225" cy="288925"/>
          </a:xfrm>
          <a:prstGeom prst="roundRect">
            <a:avLst>
              <a:gd name="adj" fmla="val 16667"/>
            </a:avLst>
          </a:prstGeom>
          <a:solidFill>
            <a:srgbClr val="FF6600"/>
          </a:solidFill>
          <a:ln w="9525">
            <a:solidFill>
              <a:schemeClr val="tx1"/>
            </a:solidFill>
            <a:round/>
            <a:headEnd/>
            <a:tailEnd/>
          </a:ln>
        </p:spPr>
        <p:txBody>
          <a:bodyPr wrap="none" anchor="ctr">
            <a:prstTxWarp prst="textNoShape">
              <a:avLst/>
            </a:prstTxWarp>
          </a:bodyPr>
          <a:lstStyle/>
          <a:p>
            <a:endParaRPr lang="en-US"/>
          </a:p>
        </p:txBody>
      </p:sp>
      <p:sp>
        <p:nvSpPr>
          <p:cNvPr id="53" name="Rectangle 52"/>
          <p:cNvSpPr>
            <a:spLocks noChangeArrowheads="1"/>
          </p:cNvSpPr>
          <p:nvPr/>
        </p:nvSpPr>
        <p:spPr bwMode="auto">
          <a:xfrm>
            <a:off x="5902325" y="4906963"/>
            <a:ext cx="1131888" cy="206375"/>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Executing</a:t>
            </a:r>
          </a:p>
        </p:txBody>
      </p:sp>
      <p:sp>
        <p:nvSpPr>
          <p:cNvPr id="54" name="Line 53"/>
          <p:cNvSpPr>
            <a:spLocks noChangeShapeType="1"/>
          </p:cNvSpPr>
          <p:nvPr/>
        </p:nvSpPr>
        <p:spPr bwMode="auto">
          <a:xfrm flipV="1">
            <a:off x="2574925" y="4648200"/>
            <a:ext cx="3200400" cy="990600"/>
          </a:xfrm>
          <a:prstGeom prst="line">
            <a:avLst/>
          </a:prstGeom>
          <a:noFill/>
          <a:ln w="38100">
            <a:solidFill>
              <a:srgbClr val="FF6600"/>
            </a:solidFill>
            <a:prstDash val="dash"/>
            <a:round/>
            <a:headEnd/>
            <a:tailEnd type="triangle" w="med" len="med"/>
          </a:ln>
        </p:spPr>
        <p:txBody>
          <a:bodyPr lIns="100822" tIns="49526" rIns="100822" bIns="49526">
            <a:prstTxWarp prst="textNoShape">
              <a:avLst/>
            </a:prstTxWarp>
          </a:bodyPr>
          <a:lstStyle/>
          <a:p>
            <a:endParaRPr lang="en-US"/>
          </a:p>
        </p:txBody>
      </p:sp>
      <p:sp>
        <p:nvSpPr>
          <p:cNvPr id="55" name="Text Box 54"/>
          <p:cNvSpPr txBox="1">
            <a:spLocks noChangeArrowheads="1"/>
          </p:cNvSpPr>
          <p:nvPr/>
        </p:nvSpPr>
        <p:spPr bwMode="auto">
          <a:xfrm>
            <a:off x="1736725" y="3505200"/>
            <a:ext cx="790575" cy="396875"/>
          </a:xfrm>
          <a:prstGeom prst="rect">
            <a:avLst/>
          </a:prstGeom>
          <a:noFill/>
          <a:ln w="9525">
            <a:noFill/>
            <a:miter lim="800000"/>
            <a:headEnd/>
            <a:tailEnd/>
          </a:ln>
        </p:spPr>
        <p:txBody>
          <a:bodyPr wrap="none">
            <a:prstTxWarp prst="textNoShape">
              <a:avLst/>
            </a:prstTxWarp>
            <a:spAutoFit/>
          </a:bodyPr>
          <a:lstStyle/>
          <a:p>
            <a:r>
              <a:rPr lang="en-US" sz="2000"/>
              <a:t>Oven</a:t>
            </a:r>
          </a:p>
        </p:txBody>
      </p:sp>
      <p:sp>
        <p:nvSpPr>
          <p:cNvPr id="56" name="Text Box 55"/>
          <p:cNvSpPr txBox="1">
            <a:spLocks noChangeArrowheads="1"/>
          </p:cNvSpPr>
          <p:nvPr/>
        </p:nvSpPr>
        <p:spPr bwMode="auto">
          <a:xfrm>
            <a:off x="5832475" y="3392488"/>
            <a:ext cx="1920875" cy="396875"/>
          </a:xfrm>
          <a:prstGeom prst="rect">
            <a:avLst/>
          </a:prstGeom>
          <a:noFill/>
          <a:ln w="9525">
            <a:noFill/>
            <a:miter lim="800000"/>
            <a:headEnd/>
            <a:tailEnd/>
          </a:ln>
        </p:spPr>
        <p:txBody>
          <a:bodyPr wrap="none">
            <a:prstTxWarp prst="textNoShape">
              <a:avLst/>
            </a:prstTxWarp>
            <a:spAutoFit/>
          </a:bodyPr>
          <a:lstStyle/>
          <a:p>
            <a:r>
              <a:rPr lang="en-US" sz="2000"/>
              <a:t>Cooking Step 1</a:t>
            </a:r>
          </a:p>
        </p:txBody>
      </p:sp>
      <p:sp>
        <p:nvSpPr>
          <p:cNvPr id="57" name="Line 56"/>
          <p:cNvSpPr>
            <a:spLocks noChangeShapeType="1"/>
          </p:cNvSpPr>
          <p:nvPr/>
        </p:nvSpPr>
        <p:spPr bwMode="auto">
          <a:xfrm>
            <a:off x="2770188" y="5105400"/>
            <a:ext cx="430212" cy="0"/>
          </a:xfrm>
          <a:prstGeom prst="line">
            <a:avLst/>
          </a:prstGeom>
          <a:noFill/>
          <a:ln w="9525">
            <a:solidFill>
              <a:schemeClr val="tx1"/>
            </a:solidFill>
            <a:round/>
            <a:headEnd/>
            <a:tailEnd/>
          </a:ln>
        </p:spPr>
        <p:txBody>
          <a:bodyPr>
            <a:prstTxWarp prst="textNoShape">
              <a:avLst/>
            </a:prstTxWarp>
            <a:spAutoFit/>
          </a:bodyPr>
          <a:lstStyle/>
          <a:p>
            <a:endParaRPr lang="en-US"/>
          </a:p>
        </p:txBody>
      </p:sp>
      <p:sp>
        <p:nvSpPr>
          <p:cNvPr id="58" name="Oval Callout 4"/>
          <p:cNvSpPr>
            <a:spLocks noChangeArrowheads="1"/>
          </p:cNvSpPr>
          <p:nvPr/>
        </p:nvSpPr>
        <p:spPr bwMode="auto">
          <a:xfrm>
            <a:off x="4953000" y="2182416"/>
            <a:ext cx="3886200" cy="865584"/>
          </a:xfrm>
          <a:prstGeom prst="wedgeEllipseCallout">
            <a:avLst>
              <a:gd name="adj1" fmla="val 56686"/>
              <a:gd name="adj2" fmla="val 78424"/>
            </a:avLst>
          </a:prstGeom>
          <a:solidFill>
            <a:srgbClr val="CCFFCC"/>
          </a:solidFill>
          <a:ln w="12700">
            <a:solidFill>
              <a:schemeClr val="tx1"/>
            </a:solidFill>
            <a:round/>
            <a:headEnd/>
            <a:tailEnd/>
          </a:ln>
        </p:spPr>
        <p:txBody>
          <a:bodyPr wrap="square" lIns="0" tIns="0" rIns="0" bIns="0" anchor="ctr">
            <a:prstTxWarp prst="textNoShape">
              <a:avLst/>
            </a:prstTxWarp>
            <a:spAutoFit/>
          </a:bodyPr>
          <a:lstStyle/>
          <a:p>
            <a:pPr algn="ctr"/>
            <a:r>
              <a:rPr lang="en-US" sz="2000" b="1" dirty="0" smtClean="0">
                <a:latin typeface="Comic Sans MS"/>
                <a:ea typeface="Comic Sans MS"/>
                <a:cs typeface="Comic Sans MS"/>
              </a:rPr>
              <a:t>Activities </a:t>
            </a:r>
            <a:r>
              <a:rPr lang="en-US" sz="2000" b="1" i="1" dirty="0" smtClean="0">
                <a:latin typeface="Comic Sans MS"/>
                <a:ea typeface="Comic Sans MS"/>
                <a:cs typeface="Comic Sans MS"/>
              </a:rPr>
              <a:t>run</a:t>
            </a:r>
            <a:r>
              <a:rPr lang="en-US" sz="2000" b="1" i="1" dirty="0">
                <a:latin typeface="Comic Sans MS"/>
                <a:ea typeface="Comic Sans MS"/>
                <a:cs typeface="Comic Sans MS"/>
              </a:rPr>
              <a:t>-to-</a:t>
            </a:r>
            <a:r>
              <a:rPr lang="en-US" sz="2000" b="1" i="1" dirty="0" smtClean="0">
                <a:latin typeface="Comic Sans MS"/>
                <a:ea typeface="Comic Sans MS"/>
                <a:cs typeface="Comic Sans MS"/>
              </a:rPr>
              <a:t>completion</a:t>
            </a:r>
            <a:endParaRPr lang="en-US" sz="2000" b="1" dirty="0">
              <a:latin typeface="Comic Sans MS"/>
              <a:ea typeface="Comic Sans MS"/>
              <a:cs typeface="Comic Sans M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9" presetClass="exit" presetSubtype="0" fill="hold" grpId="0" nodeType="withEffect">
                                  <p:stCondLst>
                                    <p:cond delay="0"/>
                                  </p:stCondLst>
                                  <p:childTnLst>
                                    <p:animEffect transition="out" filter="dissolve">
                                      <p:cBhvr>
                                        <p:cTn id="8" dur="500"/>
                                        <p:tgtEl>
                                          <p:spTgt spid="11"/>
                                        </p:tgtEl>
                                      </p:cBhvr>
                                    </p:animEffect>
                                    <p:set>
                                      <p:cBhvr>
                                        <p:cTn id="9" dur="1" fill="hold">
                                          <p:stCondLst>
                                            <p:cond delay="499"/>
                                          </p:stCondLst>
                                        </p:cTn>
                                        <p:tgtEl>
                                          <p:spTgt spid="11"/>
                                        </p:tgtEl>
                                        <p:attrNameLst>
                                          <p:attrName>style.visibility</p:attrName>
                                        </p:attrNameLst>
                                      </p:cBhvr>
                                      <p:to>
                                        <p:strVal val="hidden"/>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54"/>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52"/>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41"/>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41" grpId="0" animBg="1"/>
      <p:bldP spid="52" grpId="0" animBg="1"/>
      <p:bldP spid="54" grpId="0" animBg="1"/>
      <p:bldP spid="58"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smtClean="0"/>
              <a:t>Levels of Commitment</a:t>
            </a:r>
            <a:endParaRPr lang="en-US" dirty="0"/>
          </a:p>
        </p:txBody>
      </p:sp>
      <p:sp>
        <p:nvSpPr>
          <p:cNvPr id="10" name="Content Placeholder 9"/>
          <p:cNvSpPr>
            <a:spLocks noGrp="1"/>
          </p:cNvSpPr>
          <p:nvPr>
            <p:ph idx="1"/>
          </p:nvPr>
        </p:nvSpPr>
        <p:spPr/>
        <p:txBody>
          <a:bodyPr/>
          <a:lstStyle/>
          <a:p>
            <a:pPr lvl="1"/>
            <a:r>
              <a:rPr lang="en-US" dirty="0" smtClean="0"/>
              <a:t>Natural language and informal diagrams</a:t>
            </a:r>
          </a:p>
          <a:p>
            <a:pPr lvl="2"/>
            <a:r>
              <a:rPr lang="en-US" dirty="0" smtClean="0"/>
              <a:t>Use cases</a:t>
            </a:r>
          </a:p>
          <a:p>
            <a:pPr lvl="2"/>
            <a:r>
              <a:rPr lang="en-US" dirty="0" smtClean="0"/>
              <a:t>Activity diagrams</a:t>
            </a:r>
          </a:p>
          <a:p>
            <a:pPr lvl="2"/>
            <a:r>
              <a:rPr lang="en-US" dirty="0" smtClean="0"/>
              <a:t>Sequence diagrams	</a:t>
            </a:r>
          </a:p>
          <a:p>
            <a:pPr lvl="1"/>
            <a:r>
              <a:rPr lang="en-US" dirty="0" smtClean="0"/>
              <a:t>Structural models</a:t>
            </a:r>
          </a:p>
          <a:p>
            <a:pPr lvl="2"/>
            <a:r>
              <a:rPr lang="en-US" dirty="0" smtClean="0"/>
              <a:t>Components &amp; Interfaces</a:t>
            </a:r>
          </a:p>
          <a:p>
            <a:pPr lvl="2"/>
            <a:r>
              <a:rPr lang="en-US" dirty="0" smtClean="0"/>
              <a:t>Class models</a:t>
            </a:r>
          </a:p>
          <a:p>
            <a:pPr lvl="2"/>
            <a:r>
              <a:rPr lang="en-US" dirty="0" smtClean="0"/>
              <a:t>Data types</a:t>
            </a:r>
          </a:p>
          <a:p>
            <a:pPr lvl="1"/>
            <a:r>
              <a:rPr lang="en-US" dirty="0" smtClean="0"/>
              <a:t>Behavioral models</a:t>
            </a:r>
          </a:p>
          <a:p>
            <a:pPr lvl="2"/>
            <a:r>
              <a:rPr lang="en-US" dirty="0" smtClean="0"/>
              <a:t>State models</a:t>
            </a:r>
          </a:p>
          <a:p>
            <a:pPr lvl="2"/>
            <a:r>
              <a:rPr lang="en-US" dirty="0" smtClean="0"/>
              <a:t>Activities</a:t>
            </a:r>
          </a:p>
          <a:p>
            <a:endParaRPr lang="en-US" dirty="0"/>
          </a:p>
        </p:txBody>
      </p:sp>
      <p:sp>
        <p:nvSpPr>
          <p:cNvPr id="10244" name="Left Arrow 3"/>
          <p:cNvSpPr>
            <a:spLocks noChangeArrowheads="1"/>
          </p:cNvSpPr>
          <p:nvPr/>
        </p:nvSpPr>
        <p:spPr bwMode="auto">
          <a:xfrm>
            <a:off x="6629400" y="1981200"/>
            <a:ext cx="1828800" cy="762000"/>
          </a:xfrm>
          <a:prstGeom prst="leftArrow">
            <a:avLst>
              <a:gd name="adj1" fmla="val 50000"/>
              <a:gd name="adj2" fmla="val 50000"/>
            </a:avLst>
          </a:prstGeom>
          <a:solidFill>
            <a:schemeClr val="accent1"/>
          </a:solidFill>
          <a:ln w="12700">
            <a:solidFill>
              <a:schemeClr val="tx1"/>
            </a:solidFill>
            <a:round/>
            <a:headEnd/>
            <a:tailEnd/>
          </a:ln>
        </p:spPr>
        <p:txBody>
          <a:bodyPr>
            <a:prstTxWarp prst="textNoShape">
              <a:avLst/>
            </a:prstTxWarp>
          </a:bodyPr>
          <a:lstStyle/>
          <a:p>
            <a:r>
              <a:rPr lang="en-US"/>
              <a:t>Prior course</a:t>
            </a:r>
          </a:p>
        </p:txBody>
      </p:sp>
      <p:sp>
        <p:nvSpPr>
          <p:cNvPr id="10245" name="TextBox 4"/>
          <p:cNvSpPr txBox="1">
            <a:spLocks noChangeArrowheads="1"/>
          </p:cNvSpPr>
          <p:nvPr/>
        </p:nvSpPr>
        <p:spPr bwMode="auto">
          <a:xfrm>
            <a:off x="5334000" y="1371600"/>
            <a:ext cx="595313" cy="1570037"/>
          </a:xfrm>
          <a:prstGeom prst="rect">
            <a:avLst/>
          </a:prstGeom>
          <a:noFill/>
          <a:ln w="9525">
            <a:noFill/>
            <a:miter lim="800000"/>
            <a:headEnd/>
            <a:tailEnd/>
          </a:ln>
        </p:spPr>
        <p:txBody>
          <a:bodyPr wrap="none">
            <a:prstTxWarp prst="textNoShape">
              <a:avLst/>
            </a:prstTxWarp>
            <a:spAutoFit/>
          </a:bodyPr>
          <a:lstStyle/>
          <a:p>
            <a:r>
              <a:rPr lang="en-US" sz="9600"/>
              <a:t>}</a:t>
            </a: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p:nvPr/>
        </p:nvPicPr>
        <p:blipFill>
          <a:blip r:embed="rId2"/>
          <a:stretch>
            <a:fillRect/>
          </a:stretch>
        </p:blipFill>
        <p:spPr>
          <a:xfrm>
            <a:off x="3200400" y="1276985"/>
            <a:ext cx="5943600" cy="4971415"/>
          </a:xfrm>
          <a:prstGeom prst="rect">
            <a:avLst/>
          </a:prstGeom>
        </p:spPr>
      </p:pic>
      <p:sp>
        <p:nvSpPr>
          <p:cNvPr id="20482" name="Title 1"/>
          <p:cNvSpPr>
            <a:spLocks noGrp="1"/>
          </p:cNvSpPr>
          <p:nvPr>
            <p:ph type="title"/>
          </p:nvPr>
        </p:nvSpPr>
        <p:spPr/>
        <p:txBody>
          <a:bodyPr/>
          <a:lstStyle/>
          <a:p>
            <a:r>
              <a:rPr lang="en-US" smtClean="0"/>
              <a:t>Class Diagram</a:t>
            </a:r>
          </a:p>
        </p:txBody>
      </p:sp>
      <p:sp>
        <p:nvSpPr>
          <p:cNvPr id="20483" name="Content Placeholder 2"/>
          <p:cNvSpPr>
            <a:spLocks noGrp="1"/>
          </p:cNvSpPr>
          <p:nvPr>
            <p:ph idx="1"/>
          </p:nvPr>
        </p:nvSpPr>
        <p:spPr/>
        <p:txBody>
          <a:bodyPr/>
          <a:lstStyle/>
          <a:p>
            <a:pPr marL="0" indent="0"/>
            <a:r>
              <a:rPr lang="en-US" dirty="0" smtClean="0"/>
              <a:t>A class diagram consists of:</a:t>
            </a:r>
          </a:p>
          <a:p>
            <a:pPr lvl="1"/>
            <a:r>
              <a:rPr lang="en-US" dirty="0"/>
              <a:t>c</a:t>
            </a:r>
            <a:r>
              <a:rPr lang="en-US" dirty="0" smtClean="0"/>
              <a:t>lasses</a:t>
            </a:r>
          </a:p>
          <a:p>
            <a:pPr lvl="1"/>
            <a:r>
              <a:rPr lang="en-US" dirty="0"/>
              <a:t>a</a:t>
            </a:r>
            <a:r>
              <a:rPr lang="en-US" dirty="0" smtClean="0"/>
              <a:t>ttributes</a:t>
            </a:r>
          </a:p>
          <a:p>
            <a:pPr lvl="1"/>
            <a:r>
              <a:rPr lang="en-US" dirty="0"/>
              <a:t>associations, </a:t>
            </a:r>
            <a:r>
              <a:rPr lang="en-US" dirty="0" smtClean="0"/>
              <a:t>and</a:t>
            </a:r>
          </a:p>
          <a:p>
            <a:pPr lvl="1"/>
            <a:r>
              <a:rPr lang="en-US" dirty="0" smtClean="0"/>
              <a:t>operations</a:t>
            </a:r>
            <a:endParaRPr lang="en-US" dirty="0"/>
          </a:p>
          <a:p>
            <a:pPr lvl="1"/>
            <a:endParaRPr lang="en-US" dirty="0" smtClean="0"/>
          </a:p>
          <a:p>
            <a:pPr lvl="1"/>
            <a:endParaRPr lang="en-US" dirty="0" smtClean="0"/>
          </a:p>
          <a:p>
            <a:r>
              <a:rPr lang="en-US" dirty="0" smtClean="0"/>
              <a:t>We shall examine </a:t>
            </a:r>
            <a:br>
              <a:rPr lang="en-US" dirty="0" smtClean="0"/>
            </a:br>
            <a:r>
              <a:rPr lang="en-US" dirty="0" smtClean="0"/>
              <a:t>each in turn.</a:t>
            </a:r>
          </a:p>
          <a:p>
            <a:pPr marL="0" indent="0"/>
            <a:endParaRPr lang="en-US" dirty="0" smtClean="0"/>
          </a:p>
          <a:p>
            <a:pPr lvl="1">
              <a:buFont typeface="Monotype Sorts" charset="2"/>
              <a:buNone/>
            </a:pPr>
            <a:endParaRPr lang="en-US" dirty="0" smtClean="0"/>
          </a:p>
        </p:txBody>
      </p:sp>
    </p:spTree>
  </p:cSld>
  <p:clrMapOvr>
    <a:masterClrMapping/>
  </p:clrMapOvr>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AutoShape 2"/>
          <p:cNvSpPr>
            <a:spLocks noChangeArrowheads="1"/>
          </p:cNvSpPr>
          <p:nvPr/>
        </p:nvSpPr>
        <p:spPr bwMode="auto">
          <a:xfrm>
            <a:off x="898525" y="3962400"/>
            <a:ext cx="2849563" cy="2133600"/>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sp>
        <p:nvSpPr>
          <p:cNvPr id="222211" name="AutoShape 3"/>
          <p:cNvSpPr>
            <a:spLocks noChangeArrowheads="1"/>
          </p:cNvSpPr>
          <p:nvPr/>
        </p:nvSpPr>
        <p:spPr bwMode="auto">
          <a:xfrm>
            <a:off x="1447800" y="4976813"/>
            <a:ext cx="1290638" cy="280987"/>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22212" name="AutoShape 4"/>
          <p:cNvSpPr>
            <a:spLocks noChangeArrowheads="1"/>
          </p:cNvSpPr>
          <p:nvPr/>
        </p:nvSpPr>
        <p:spPr bwMode="auto">
          <a:xfrm>
            <a:off x="1447800" y="5662613"/>
            <a:ext cx="1290638" cy="280987"/>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grpSp>
        <p:nvGrpSpPr>
          <p:cNvPr id="2" name="Group 5"/>
          <p:cNvGrpSpPr>
            <a:grpSpLocks/>
          </p:cNvGrpSpPr>
          <p:nvPr/>
        </p:nvGrpSpPr>
        <p:grpSpPr bwMode="auto">
          <a:xfrm>
            <a:off x="1447800" y="5299075"/>
            <a:ext cx="1290638" cy="644525"/>
            <a:chOff x="912" y="2426"/>
            <a:chExt cx="813" cy="406"/>
          </a:xfrm>
        </p:grpSpPr>
        <p:sp>
          <p:nvSpPr>
            <p:cNvPr id="222264" name="AutoShape 6"/>
            <p:cNvSpPr>
              <a:spLocks noChangeArrowheads="1"/>
            </p:cNvSpPr>
            <p:nvPr/>
          </p:nvSpPr>
          <p:spPr bwMode="auto">
            <a:xfrm>
              <a:off x="912" y="2655"/>
              <a:ext cx="813" cy="177"/>
            </a:xfrm>
            <a:prstGeom prst="roundRect">
              <a:avLst>
                <a:gd name="adj" fmla="val 16667"/>
              </a:avLst>
            </a:prstGeom>
            <a:solidFill>
              <a:srgbClr val="FF6600"/>
            </a:solidFill>
            <a:ln w="9525">
              <a:solidFill>
                <a:schemeClr val="tx1"/>
              </a:solidFill>
              <a:round/>
              <a:headEnd/>
              <a:tailEnd/>
            </a:ln>
          </p:spPr>
          <p:txBody>
            <a:bodyPr wrap="none" anchor="ctr">
              <a:prstTxWarp prst="textNoShape">
                <a:avLst/>
              </a:prstTxWarp>
            </a:bodyPr>
            <a:lstStyle/>
            <a:p>
              <a:endParaRPr lang="en-US"/>
            </a:p>
          </p:txBody>
        </p:sp>
        <p:sp>
          <p:nvSpPr>
            <p:cNvPr id="222265" name="Line 7"/>
            <p:cNvSpPr>
              <a:spLocks noChangeShapeType="1"/>
            </p:cNvSpPr>
            <p:nvPr/>
          </p:nvSpPr>
          <p:spPr bwMode="auto">
            <a:xfrm>
              <a:off x="1248" y="2426"/>
              <a:ext cx="0" cy="214"/>
            </a:xfrm>
            <a:prstGeom prst="line">
              <a:avLst/>
            </a:prstGeom>
            <a:noFill/>
            <a:ln w="38100" cap="rnd">
              <a:solidFill>
                <a:srgbClr val="FF0000"/>
              </a:solidFill>
              <a:prstDash val="sysDot"/>
              <a:round/>
              <a:headEnd/>
              <a:tailEnd type="triangle" w="med" len="med"/>
            </a:ln>
          </p:spPr>
          <p:txBody>
            <a:bodyPr wrap="none" anchor="ctr">
              <a:prstTxWarp prst="textNoShape">
                <a:avLst/>
              </a:prstTxWarp>
            </a:bodyPr>
            <a:lstStyle/>
            <a:p>
              <a:endParaRPr lang="en-US"/>
            </a:p>
          </p:txBody>
        </p:sp>
      </p:grpSp>
      <p:sp>
        <p:nvSpPr>
          <p:cNvPr id="222214" name="AutoShape 8"/>
          <p:cNvSpPr>
            <a:spLocks noChangeArrowheads="1"/>
          </p:cNvSpPr>
          <p:nvPr/>
        </p:nvSpPr>
        <p:spPr bwMode="auto">
          <a:xfrm>
            <a:off x="1452563" y="4976813"/>
            <a:ext cx="1290637" cy="280987"/>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1885194" name="AutoShape 10"/>
          <p:cNvSpPr>
            <a:spLocks noChangeArrowheads="1"/>
          </p:cNvSpPr>
          <p:nvPr/>
        </p:nvSpPr>
        <p:spPr bwMode="auto">
          <a:xfrm>
            <a:off x="1471613" y="4976813"/>
            <a:ext cx="1290637" cy="280987"/>
          </a:xfrm>
          <a:prstGeom prst="roundRect">
            <a:avLst>
              <a:gd name="adj" fmla="val 16667"/>
            </a:avLst>
          </a:prstGeom>
          <a:solidFill>
            <a:srgbClr val="FF6600"/>
          </a:solidFill>
          <a:ln w="9525">
            <a:solidFill>
              <a:schemeClr val="tx1"/>
            </a:solidFill>
            <a:round/>
            <a:headEnd/>
            <a:tailEnd/>
          </a:ln>
        </p:spPr>
        <p:txBody>
          <a:bodyPr wrap="none" anchor="ctr">
            <a:prstTxWarp prst="textNoShape">
              <a:avLst/>
            </a:prstTxWarp>
          </a:bodyPr>
          <a:lstStyle/>
          <a:p>
            <a:endParaRPr lang="en-US"/>
          </a:p>
        </p:txBody>
      </p:sp>
      <p:sp>
        <p:nvSpPr>
          <p:cNvPr id="222217" name="AutoShape 11"/>
          <p:cNvSpPr>
            <a:spLocks noChangeArrowheads="1"/>
          </p:cNvSpPr>
          <p:nvPr/>
        </p:nvSpPr>
        <p:spPr bwMode="auto">
          <a:xfrm>
            <a:off x="1471613" y="4319588"/>
            <a:ext cx="1290637" cy="280987"/>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22218" name="Line 12"/>
          <p:cNvSpPr>
            <a:spLocks noChangeShapeType="1"/>
          </p:cNvSpPr>
          <p:nvPr/>
        </p:nvSpPr>
        <p:spPr bwMode="auto">
          <a:xfrm>
            <a:off x="1951038" y="4614863"/>
            <a:ext cx="0" cy="341312"/>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222219" name="Line 13"/>
          <p:cNvSpPr>
            <a:spLocks noChangeShapeType="1"/>
          </p:cNvSpPr>
          <p:nvPr/>
        </p:nvSpPr>
        <p:spPr bwMode="auto">
          <a:xfrm>
            <a:off x="1954213" y="5272088"/>
            <a:ext cx="0" cy="339725"/>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222220" name="Rectangle 14"/>
          <p:cNvSpPr>
            <a:spLocks noChangeArrowheads="1"/>
          </p:cNvSpPr>
          <p:nvPr/>
        </p:nvSpPr>
        <p:spPr bwMode="auto">
          <a:xfrm>
            <a:off x="1973263" y="4616450"/>
            <a:ext cx="509587" cy="271463"/>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a:t>
            </a:r>
          </a:p>
        </p:txBody>
      </p:sp>
      <p:sp>
        <p:nvSpPr>
          <p:cNvPr id="222221" name="Rectangle 15"/>
          <p:cNvSpPr>
            <a:spLocks noChangeArrowheads="1"/>
          </p:cNvSpPr>
          <p:nvPr/>
        </p:nvSpPr>
        <p:spPr bwMode="auto">
          <a:xfrm>
            <a:off x="2047875" y="5297488"/>
            <a:ext cx="536575" cy="271462"/>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cook</a:t>
            </a:r>
          </a:p>
        </p:txBody>
      </p:sp>
      <p:sp>
        <p:nvSpPr>
          <p:cNvPr id="222222" name="Rectangle 16"/>
          <p:cNvSpPr>
            <a:spLocks noChangeArrowheads="1"/>
          </p:cNvSpPr>
          <p:nvPr/>
        </p:nvSpPr>
        <p:spPr bwMode="auto">
          <a:xfrm>
            <a:off x="1543050" y="4394200"/>
            <a:ext cx="1111250" cy="201613"/>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Not Cooking</a:t>
            </a:r>
          </a:p>
        </p:txBody>
      </p:sp>
      <p:sp>
        <p:nvSpPr>
          <p:cNvPr id="222223" name="Line 17"/>
          <p:cNvSpPr>
            <a:spLocks noChangeShapeType="1"/>
          </p:cNvSpPr>
          <p:nvPr/>
        </p:nvSpPr>
        <p:spPr bwMode="auto">
          <a:xfrm flipV="1">
            <a:off x="3192463" y="4764088"/>
            <a:ext cx="0" cy="347662"/>
          </a:xfrm>
          <a:prstGeom prst="line">
            <a:avLst/>
          </a:prstGeom>
          <a:noFill/>
          <a:ln w="9525">
            <a:solidFill>
              <a:schemeClr val="tx1"/>
            </a:solidFill>
            <a:round/>
            <a:headEnd/>
            <a:tailEnd/>
          </a:ln>
        </p:spPr>
        <p:txBody>
          <a:bodyPr>
            <a:prstTxWarp prst="textNoShape">
              <a:avLst/>
            </a:prstTxWarp>
          </a:bodyPr>
          <a:lstStyle/>
          <a:p>
            <a:endParaRPr lang="en-US"/>
          </a:p>
        </p:txBody>
      </p:sp>
      <p:sp>
        <p:nvSpPr>
          <p:cNvPr id="222224" name="Rectangle 18"/>
          <p:cNvSpPr>
            <a:spLocks noChangeArrowheads="1"/>
          </p:cNvSpPr>
          <p:nvPr/>
        </p:nvSpPr>
        <p:spPr bwMode="auto">
          <a:xfrm>
            <a:off x="3049588" y="4468813"/>
            <a:ext cx="509587" cy="271462"/>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a:t>
            </a:r>
          </a:p>
        </p:txBody>
      </p:sp>
      <p:sp>
        <p:nvSpPr>
          <p:cNvPr id="222225" name="Line 19"/>
          <p:cNvSpPr>
            <a:spLocks noChangeShapeType="1"/>
          </p:cNvSpPr>
          <p:nvPr/>
        </p:nvSpPr>
        <p:spPr bwMode="auto">
          <a:xfrm>
            <a:off x="1041400" y="4468813"/>
            <a:ext cx="0" cy="1325562"/>
          </a:xfrm>
          <a:prstGeom prst="line">
            <a:avLst/>
          </a:prstGeom>
          <a:noFill/>
          <a:ln w="9525">
            <a:solidFill>
              <a:schemeClr val="tx1"/>
            </a:solidFill>
            <a:round/>
            <a:headEnd/>
            <a:tailEnd/>
          </a:ln>
        </p:spPr>
        <p:txBody>
          <a:bodyPr>
            <a:prstTxWarp prst="textNoShape">
              <a:avLst/>
            </a:prstTxWarp>
          </a:bodyPr>
          <a:lstStyle/>
          <a:p>
            <a:endParaRPr lang="en-US"/>
          </a:p>
        </p:txBody>
      </p:sp>
      <p:sp>
        <p:nvSpPr>
          <p:cNvPr id="222226" name="Rectangle 20"/>
          <p:cNvSpPr>
            <a:spLocks noChangeArrowheads="1"/>
          </p:cNvSpPr>
          <p:nvPr/>
        </p:nvSpPr>
        <p:spPr bwMode="auto">
          <a:xfrm>
            <a:off x="1112838" y="5359400"/>
            <a:ext cx="654050" cy="271463"/>
          </a:xfrm>
          <a:prstGeom prst="rect">
            <a:avLst/>
          </a:prstGeom>
          <a:noFill/>
          <a:ln w="12700">
            <a:noFill/>
            <a:miter lim="800000"/>
            <a:headEnd/>
            <a:tailEnd/>
          </a:ln>
        </p:spPr>
        <p:txBody>
          <a:bodyPr lIns="90478" tIns="44445" rIns="90478" bIns="44445">
            <a:prstTxWarp prst="textNoShape">
              <a:avLst/>
            </a:prstTxWarp>
            <a:spAutoFit/>
          </a:bodyPr>
          <a:lstStyle/>
          <a:p>
            <a:r>
              <a:rPr lang="en-US" sz="1200" b="1" dirty="0">
                <a:latin typeface="Helvetica" charset="0"/>
                <a:ea typeface="ＭＳ Ｐゴシック" charset="-128"/>
                <a:cs typeface="ＭＳ Ｐゴシック" charset="-128"/>
              </a:rPr>
              <a:t>stop</a:t>
            </a:r>
          </a:p>
        </p:txBody>
      </p:sp>
      <p:sp>
        <p:nvSpPr>
          <p:cNvPr id="222227" name="Rectangle 21"/>
          <p:cNvSpPr>
            <a:spLocks noChangeArrowheads="1"/>
          </p:cNvSpPr>
          <p:nvPr/>
        </p:nvSpPr>
        <p:spPr bwMode="auto">
          <a:xfrm>
            <a:off x="1584325" y="5715000"/>
            <a:ext cx="1111250" cy="201613"/>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Cooking</a:t>
            </a:r>
          </a:p>
        </p:txBody>
      </p:sp>
      <p:sp>
        <p:nvSpPr>
          <p:cNvPr id="222228" name="Rectangle 22"/>
          <p:cNvSpPr>
            <a:spLocks noChangeArrowheads="1"/>
          </p:cNvSpPr>
          <p:nvPr/>
        </p:nvSpPr>
        <p:spPr bwMode="auto">
          <a:xfrm>
            <a:off x="1471613" y="5062538"/>
            <a:ext cx="1111250" cy="200025"/>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Checking</a:t>
            </a:r>
          </a:p>
        </p:txBody>
      </p:sp>
      <p:sp>
        <p:nvSpPr>
          <p:cNvPr id="222229" name="Line 23"/>
          <p:cNvSpPr>
            <a:spLocks noChangeShapeType="1"/>
          </p:cNvSpPr>
          <p:nvPr/>
        </p:nvSpPr>
        <p:spPr bwMode="auto">
          <a:xfrm>
            <a:off x="1041400" y="4468813"/>
            <a:ext cx="430213"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22230" name="Line 24"/>
          <p:cNvSpPr>
            <a:spLocks noChangeShapeType="1"/>
          </p:cNvSpPr>
          <p:nvPr/>
        </p:nvSpPr>
        <p:spPr bwMode="auto">
          <a:xfrm>
            <a:off x="1041400" y="5803900"/>
            <a:ext cx="430213"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22231" name="Line 25"/>
          <p:cNvSpPr>
            <a:spLocks noChangeShapeType="1"/>
          </p:cNvSpPr>
          <p:nvPr/>
        </p:nvSpPr>
        <p:spPr bwMode="auto">
          <a:xfrm>
            <a:off x="2619375" y="4764088"/>
            <a:ext cx="573088"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22232" name="Line 26"/>
          <p:cNvSpPr>
            <a:spLocks noChangeShapeType="1"/>
          </p:cNvSpPr>
          <p:nvPr/>
        </p:nvSpPr>
        <p:spPr bwMode="auto">
          <a:xfrm>
            <a:off x="2619375" y="4764088"/>
            <a:ext cx="0" cy="225425"/>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22233" name="Line 27"/>
          <p:cNvSpPr>
            <a:spLocks noChangeShapeType="1"/>
          </p:cNvSpPr>
          <p:nvPr/>
        </p:nvSpPr>
        <p:spPr bwMode="auto">
          <a:xfrm>
            <a:off x="2762250" y="5794375"/>
            <a:ext cx="430213" cy="0"/>
          </a:xfrm>
          <a:prstGeom prst="line">
            <a:avLst/>
          </a:prstGeom>
          <a:noFill/>
          <a:ln w="9525">
            <a:solidFill>
              <a:schemeClr val="tx1"/>
            </a:solidFill>
            <a:round/>
            <a:headEnd/>
            <a:tailEnd/>
          </a:ln>
        </p:spPr>
        <p:txBody>
          <a:bodyPr>
            <a:prstTxWarp prst="textNoShape">
              <a:avLst/>
            </a:prstTxWarp>
            <a:spAutoFit/>
          </a:bodyPr>
          <a:lstStyle/>
          <a:p>
            <a:endParaRPr lang="en-US"/>
          </a:p>
        </p:txBody>
      </p:sp>
      <p:sp>
        <p:nvSpPr>
          <p:cNvPr id="222234" name="Line 28"/>
          <p:cNvSpPr>
            <a:spLocks noChangeShapeType="1"/>
          </p:cNvSpPr>
          <p:nvPr/>
        </p:nvSpPr>
        <p:spPr bwMode="auto">
          <a:xfrm flipV="1">
            <a:off x="3192463" y="5430838"/>
            <a:ext cx="0" cy="347662"/>
          </a:xfrm>
          <a:prstGeom prst="line">
            <a:avLst/>
          </a:prstGeom>
          <a:noFill/>
          <a:ln w="9525">
            <a:solidFill>
              <a:schemeClr val="tx1"/>
            </a:solidFill>
            <a:round/>
            <a:headEnd/>
            <a:tailEnd/>
          </a:ln>
        </p:spPr>
        <p:txBody>
          <a:bodyPr>
            <a:prstTxWarp prst="textNoShape">
              <a:avLst/>
            </a:prstTxWarp>
          </a:bodyPr>
          <a:lstStyle/>
          <a:p>
            <a:endParaRPr lang="en-US"/>
          </a:p>
        </p:txBody>
      </p:sp>
      <p:sp>
        <p:nvSpPr>
          <p:cNvPr id="222235" name="Line 29"/>
          <p:cNvSpPr>
            <a:spLocks noChangeShapeType="1"/>
          </p:cNvSpPr>
          <p:nvPr/>
        </p:nvSpPr>
        <p:spPr bwMode="auto">
          <a:xfrm>
            <a:off x="2654300" y="5430838"/>
            <a:ext cx="573088"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22236" name="Line 30"/>
          <p:cNvSpPr>
            <a:spLocks noChangeShapeType="1"/>
          </p:cNvSpPr>
          <p:nvPr/>
        </p:nvSpPr>
        <p:spPr bwMode="auto">
          <a:xfrm>
            <a:off x="2670175" y="5432425"/>
            <a:ext cx="0" cy="223838"/>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22237" name="Rectangle 31"/>
          <p:cNvSpPr>
            <a:spLocks noChangeArrowheads="1"/>
          </p:cNvSpPr>
          <p:nvPr/>
        </p:nvSpPr>
        <p:spPr bwMode="auto">
          <a:xfrm>
            <a:off x="2762250" y="5237163"/>
            <a:ext cx="985838" cy="271462"/>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finish_step</a:t>
            </a:r>
          </a:p>
        </p:txBody>
      </p:sp>
      <p:sp>
        <p:nvSpPr>
          <p:cNvPr id="222238" name="AutoShape 32"/>
          <p:cNvSpPr>
            <a:spLocks noChangeArrowheads="1"/>
          </p:cNvSpPr>
          <p:nvPr/>
        </p:nvSpPr>
        <p:spPr bwMode="auto">
          <a:xfrm>
            <a:off x="5257800" y="3962400"/>
            <a:ext cx="2847975" cy="1981200"/>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sp>
        <p:nvSpPr>
          <p:cNvPr id="222239" name="AutoShape 33"/>
          <p:cNvSpPr>
            <a:spLocks noChangeArrowheads="1"/>
          </p:cNvSpPr>
          <p:nvPr/>
        </p:nvSpPr>
        <p:spPr bwMode="auto">
          <a:xfrm>
            <a:off x="5607050" y="5530850"/>
            <a:ext cx="1673225" cy="287338"/>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22240" name="AutoShape 34"/>
          <p:cNvSpPr>
            <a:spLocks noChangeArrowheads="1"/>
          </p:cNvSpPr>
          <p:nvPr/>
        </p:nvSpPr>
        <p:spPr bwMode="auto">
          <a:xfrm>
            <a:off x="5607050" y="4868863"/>
            <a:ext cx="1673225" cy="288925"/>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22241" name="AutoShape 35"/>
          <p:cNvSpPr>
            <a:spLocks noChangeArrowheads="1"/>
          </p:cNvSpPr>
          <p:nvPr/>
        </p:nvSpPr>
        <p:spPr bwMode="auto">
          <a:xfrm>
            <a:off x="5607050" y="4210050"/>
            <a:ext cx="1673225" cy="288925"/>
          </a:xfrm>
          <a:prstGeom prst="roundRect">
            <a:avLst>
              <a:gd name="adj" fmla="val 16667"/>
            </a:avLst>
          </a:prstGeom>
          <a:solidFill>
            <a:srgbClr val="FF6600"/>
          </a:solidFill>
          <a:ln w="9525">
            <a:solidFill>
              <a:schemeClr val="tx1"/>
            </a:solidFill>
            <a:round/>
            <a:headEnd/>
            <a:tailEnd/>
          </a:ln>
        </p:spPr>
        <p:txBody>
          <a:bodyPr wrap="none" anchor="ctr">
            <a:prstTxWarp prst="textNoShape">
              <a:avLst/>
            </a:prstTxWarp>
          </a:bodyPr>
          <a:lstStyle/>
          <a:p>
            <a:endParaRPr lang="en-US"/>
          </a:p>
        </p:txBody>
      </p:sp>
      <p:sp>
        <p:nvSpPr>
          <p:cNvPr id="222242" name="Line 36"/>
          <p:cNvSpPr>
            <a:spLocks noChangeShapeType="1"/>
          </p:cNvSpPr>
          <p:nvPr/>
        </p:nvSpPr>
        <p:spPr bwMode="auto">
          <a:xfrm>
            <a:off x="5803900" y="4494213"/>
            <a:ext cx="0" cy="34925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222243" name="Line 37"/>
          <p:cNvSpPr>
            <a:spLocks noChangeShapeType="1"/>
          </p:cNvSpPr>
          <p:nvPr/>
        </p:nvSpPr>
        <p:spPr bwMode="auto">
          <a:xfrm>
            <a:off x="5807075" y="5167313"/>
            <a:ext cx="0" cy="34925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222244" name="Rectangle 38"/>
          <p:cNvSpPr>
            <a:spLocks noChangeArrowheads="1"/>
          </p:cNvSpPr>
          <p:nvPr/>
        </p:nvSpPr>
        <p:spPr bwMode="auto">
          <a:xfrm>
            <a:off x="5902325" y="4535488"/>
            <a:ext cx="839788" cy="271462"/>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startStep</a:t>
            </a:r>
          </a:p>
        </p:txBody>
      </p:sp>
      <p:sp>
        <p:nvSpPr>
          <p:cNvPr id="222245" name="Rectangle 39"/>
          <p:cNvSpPr>
            <a:spLocks noChangeArrowheads="1"/>
          </p:cNvSpPr>
          <p:nvPr/>
        </p:nvSpPr>
        <p:spPr bwMode="auto">
          <a:xfrm>
            <a:off x="5902325" y="5194300"/>
            <a:ext cx="919163" cy="271463"/>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1885224" name="AutoShape 40"/>
          <p:cNvSpPr>
            <a:spLocks noChangeArrowheads="1"/>
          </p:cNvSpPr>
          <p:nvPr/>
        </p:nvSpPr>
        <p:spPr bwMode="auto">
          <a:xfrm>
            <a:off x="5641975" y="4206875"/>
            <a:ext cx="1673225" cy="288925"/>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22247" name="Rectangle 41"/>
          <p:cNvSpPr>
            <a:spLocks noChangeArrowheads="1"/>
          </p:cNvSpPr>
          <p:nvPr/>
        </p:nvSpPr>
        <p:spPr bwMode="auto">
          <a:xfrm>
            <a:off x="5902325" y="4235450"/>
            <a:ext cx="1131888" cy="206375"/>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Ready</a:t>
            </a:r>
          </a:p>
        </p:txBody>
      </p:sp>
      <p:sp>
        <p:nvSpPr>
          <p:cNvPr id="222248" name="Line 42"/>
          <p:cNvSpPr>
            <a:spLocks noChangeShapeType="1"/>
          </p:cNvSpPr>
          <p:nvPr/>
        </p:nvSpPr>
        <p:spPr bwMode="auto">
          <a:xfrm>
            <a:off x="7280275" y="5030788"/>
            <a:ext cx="492125"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22249" name="Line 43"/>
          <p:cNvSpPr>
            <a:spLocks noChangeShapeType="1"/>
          </p:cNvSpPr>
          <p:nvPr/>
        </p:nvSpPr>
        <p:spPr bwMode="auto">
          <a:xfrm flipV="1">
            <a:off x="7772400" y="4370388"/>
            <a:ext cx="0" cy="660400"/>
          </a:xfrm>
          <a:prstGeom prst="line">
            <a:avLst/>
          </a:prstGeom>
          <a:noFill/>
          <a:ln w="9525">
            <a:solidFill>
              <a:schemeClr val="tx1"/>
            </a:solidFill>
            <a:round/>
            <a:headEnd/>
            <a:tailEnd/>
          </a:ln>
        </p:spPr>
        <p:txBody>
          <a:bodyPr>
            <a:prstTxWarp prst="textNoShape">
              <a:avLst/>
            </a:prstTxWarp>
          </a:bodyPr>
          <a:lstStyle/>
          <a:p>
            <a:endParaRPr lang="en-US"/>
          </a:p>
        </p:txBody>
      </p:sp>
      <p:sp>
        <p:nvSpPr>
          <p:cNvPr id="222250" name="Line 44"/>
          <p:cNvSpPr>
            <a:spLocks noChangeShapeType="1"/>
          </p:cNvSpPr>
          <p:nvPr/>
        </p:nvSpPr>
        <p:spPr bwMode="auto">
          <a:xfrm flipH="1">
            <a:off x="7280275" y="4370388"/>
            <a:ext cx="492125"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22251" name="Rectangle 45"/>
          <p:cNvSpPr>
            <a:spLocks noChangeArrowheads="1"/>
          </p:cNvSpPr>
          <p:nvPr/>
        </p:nvSpPr>
        <p:spPr bwMode="auto">
          <a:xfrm>
            <a:off x="7034213" y="4618038"/>
            <a:ext cx="808037" cy="271462"/>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interrupt</a:t>
            </a:r>
          </a:p>
        </p:txBody>
      </p:sp>
      <p:sp>
        <p:nvSpPr>
          <p:cNvPr id="222252" name="Line 46"/>
          <p:cNvSpPr>
            <a:spLocks noChangeShapeType="1"/>
          </p:cNvSpPr>
          <p:nvPr/>
        </p:nvSpPr>
        <p:spPr bwMode="auto">
          <a:xfrm>
            <a:off x="7280275" y="4287838"/>
            <a:ext cx="59055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22253" name="Line 47"/>
          <p:cNvSpPr>
            <a:spLocks noChangeShapeType="1"/>
          </p:cNvSpPr>
          <p:nvPr/>
        </p:nvSpPr>
        <p:spPr bwMode="auto">
          <a:xfrm>
            <a:off x="7870825" y="4287838"/>
            <a:ext cx="0" cy="1360487"/>
          </a:xfrm>
          <a:prstGeom prst="line">
            <a:avLst/>
          </a:prstGeom>
          <a:noFill/>
          <a:ln w="9525">
            <a:solidFill>
              <a:schemeClr val="tx1"/>
            </a:solidFill>
            <a:round/>
            <a:headEnd/>
            <a:tailEnd/>
          </a:ln>
        </p:spPr>
        <p:txBody>
          <a:bodyPr>
            <a:prstTxWarp prst="textNoShape">
              <a:avLst/>
            </a:prstTxWarp>
          </a:bodyPr>
          <a:lstStyle/>
          <a:p>
            <a:endParaRPr lang="en-US"/>
          </a:p>
        </p:txBody>
      </p:sp>
      <p:sp>
        <p:nvSpPr>
          <p:cNvPr id="222254" name="Line 48"/>
          <p:cNvSpPr>
            <a:spLocks noChangeShapeType="1"/>
          </p:cNvSpPr>
          <p:nvPr/>
        </p:nvSpPr>
        <p:spPr bwMode="auto">
          <a:xfrm flipH="1">
            <a:off x="7280275" y="5648325"/>
            <a:ext cx="590550"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22255" name="Rectangle 49"/>
          <p:cNvSpPr>
            <a:spLocks noChangeArrowheads="1"/>
          </p:cNvSpPr>
          <p:nvPr/>
        </p:nvSpPr>
        <p:spPr bwMode="auto">
          <a:xfrm>
            <a:off x="6985000" y="5278438"/>
            <a:ext cx="958850" cy="271462"/>
          </a:xfrm>
          <a:prstGeom prst="rect">
            <a:avLst/>
          </a:prstGeom>
          <a:noFill/>
          <a:ln w="12700">
            <a:noFill/>
            <a:miter lim="800000"/>
            <a:headEnd/>
            <a:tailEnd/>
          </a:ln>
        </p:spPr>
        <p:txBody>
          <a:bodyPr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222256" name="Rectangle 50"/>
          <p:cNvSpPr>
            <a:spLocks noChangeArrowheads="1"/>
          </p:cNvSpPr>
          <p:nvPr/>
        </p:nvSpPr>
        <p:spPr bwMode="auto">
          <a:xfrm>
            <a:off x="5853113" y="5565775"/>
            <a:ext cx="1131887" cy="206375"/>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Complete</a:t>
            </a:r>
          </a:p>
        </p:txBody>
      </p:sp>
      <p:sp>
        <p:nvSpPr>
          <p:cNvPr id="1885235" name="AutoShape 51"/>
          <p:cNvSpPr>
            <a:spLocks noChangeArrowheads="1"/>
          </p:cNvSpPr>
          <p:nvPr/>
        </p:nvSpPr>
        <p:spPr bwMode="auto">
          <a:xfrm>
            <a:off x="5562600" y="4876800"/>
            <a:ext cx="1673225" cy="288925"/>
          </a:xfrm>
          <a:prstGeom prst="roundRect">
            <a:avLst>
              <a:gd name="adj" fmla="val 16667"/>
            </a:avLst>
          </a:prstGeom>
          <a:solidFill>
            <a:srgbClr val="FF6600"/>
          </a:solidFill>
          <a:ln w="9525">
            <a:solidFill>
              <a:schemeClr val="tx1"/>
            </a:solidFill>
            <a:round/>
            <a:headEnd/>
            <a:tailEnd/>
          </a:ln>
        </p:spPr>
        <p:txBody>
          <a:bodyPr wrap="none" anchor="ctr">
            <a:prstTxWarp prst="textNoShape">
              <a:avLst/>
            </a:prstTxWarp>
          </a:bodyPr>
          <a:lstStyle/>
          <a:p>
            <a:endParaRPr lang="en-US"/>
          </a:p>
        </p:txBody>
      </p:sp>
      <p:sp>
        <p:nvSpPr>
          <p:cNvPr id="222258" name="Rectangle 52"/>
          <p:cNvSpPr>
            <a:spLocks noChangeArrowheads="1"/>
          </p:cNvSpPr>
          <p:nvPr/>
        </p:nvSpPr>
        <p:spPr bwMode="auto">
          <a:xfrm>
            <a:off x="5902325" y="4906963"/>
            <a:ext cx="1131888" cy="206375"/>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Executing</a:t>
            </a:r>
          </a:p>
        </p:txBody>
      </p:sp>
      <p:sp>
        <p:nvSpPr>
          <p:cNvPr id="1885237" name="Line 53"/>
          <p:cNvSpPr>
            <a:spLocks noChangeShapeType="1"/>
          </p:cNvSpPr>
          <p:nvPr/>
        </p:nvSpPr>
        <p:spPr bwMode="auto">
          <a:xfrm flipV="1">
            <a:off x="2574925" y="4648200"/>
            <a:ext cx="3200400" cy="990600"/>
          </a:xfrm>
          <a:prstGeom prst="line">
            <a:avLst/>
          </a:prstGeom>
          <a:noFill/>
          <a:ln w="38100">
            <a:solidFill>
              <a:srgbClr val="FF6600"/>
            </a:solidFill>
            <a:prstDash val="dash"/>
            <a:round/>
            <a:headEnd/>
            <a:tailEnd type="triangle" w="med" len="med"/>
          </a:ln>
        </p:spPr>
        <p:txBody>
          <a:bodyPr lIns="100822" tIns="49526" rIns="100822" bIns="49526">
            <a:prstTxWarp prst="textNoShape">
              <a:avLst/>
            </a:prstTxWarp>
          </a:bodyPr>
          <a:lstStyle/>
          <a:p>
            <a:endParaRPr lang="en-US"/>
          </a:p>
        </p:txBody>
      </p:sp>
      <p:sp>
        <p:nvSpPr>
          <p:cNvPr id="222260" name="Text Box 54"/>
          <p:cNvSpPr txBox="1">
            <a:spLocks noChangeArrowheads="1"/>
          </p:cNvSpPr>
          <p:nvPr/>
        </p:nvSpPr>
        <p:spPr bwMode="auto">
          <a:xfrm>
            <a:off x="1736725" y="3505200"/>
            <a:ext cx="790575" cy="396875"/>
          </a:xfrm>
          <a:prstGeom prst="rect">
            <a:avLst/>
          </a:prstGeom>
          <a:noFill/>
          <a:ln w="9525">
            <a:noFill/>
            <a:miter lim="800000"/>
            <a:headEnd/>
            <a:tailEnd/>
          </a:ln>
        </p:spPr>
        <p:txBody>
          <a:bodyPr wrap="none">
            <a:prstTxWarp prst="textNoShape">
              <a:avLst/>
            </a:prstTxWarp>
            <a:spAutoFit/>
          </a:bodyPr>
          <a:lstStyle/>
          <a:p>
            <a:r>
              <a:rPr lang="en-US" sz="2000"/>
              <a:t>Oven</a:t>
            </a:r>
          </a:p>
        </p:txBody>
      </p:sp>
      <p:sp>
        <p:nvSpPr>
          <p:cNvPr id="222261" name="Text Box 55"/>
          <p:cNvSpPr txBox="1">
            <a:spLocks noChangeArrowheads="1"/>
          </p:cNvSpPr>
          <p:nvPr/>
        </p:nvSpPr>
        <p:spPr bwMode="auto">
          <a:xfrm>
            <a:off x="5832475" y="3392488"/>
            <a:ext cx="1920875" cy="396875"/>
          </a:xfrm>
          <a:prstGeom prst="rect">
            <a:avLst/>
          </a:prstGeom>
          <a:noFill/>
          <a:ln w="9525">
            <a:noFill/>
            <a:miter lim="800000"/>
            <a:headEnd/>
            <a:tailEnd/>
          </a:ln>
        </p:spPr>
        <p:txBody>
          <a:bodyPr wrap="none">
            <a:prstTxWarp prst="textNoShape">
              <a:avLst/>
            </a:prstTxWarp>
            <a:spAutoFit/>
          </a:bodyPr>
          <a:lstStyle/>
          <a:p>
            <a:r>
              <a:rPr lang="en-US" sz="2000"/>
              <a:t>Cooking Step 1</a:t>
            </a:r>
          </a:p>
        </p:txBody>
      </p:sp>
      <p:sp>
        <p:nvSpPr>
          <p:cNvPr id="222262" name="Line 56"/>
          <p:cNvSpPr>
            <a:spLocks noChangeShapeType="1"/>
          </p:cNvSpPr>
          <p:nvPr/>
        </p:nvSpPr>
        <p:spPr bwMode="auto">
          <a:xfrm>
            <a:off x="2770188" y="5105400"/>
            <a:ext cx="430212" cy="0"/>
          </a:xfrm>
          <a:prstGeom prst="line">
            <a:avLst/>
          </a:prstGeom>
          <a:noFill/>
          <a:ln w="9525">
            <a:solidFill>
              <a:schemeClr val="tx1"/>
            </a:solidFill>
            <a:round/>
            <a:headEnd/>
            <a:tailEnd/>
          </a:ln>
        </p:spPr>
        <p:txBody>
          <a:bodyPr>
            <a:prstTxWarp prst="textNoShape">
              <a:avLst/>
            </a:prstTxWarp>
            <a:spAutoFit/>
          </a:bodyPr>
          <a:lstStyle/>
          <a:p>
            <a:endParaRPr lang="en-US"/>
          </a:p>
        </p:txBody>
      </p:sp>
      <p:sp>
        <p:nvSpPr>
          <p:cNvPr id="58" name="Title 57"/>
          <p:cNvSpPr>
            <a:spLocks noGrp="1"/>
          </p:cNvSpPr>
          <p:nvPr>
            <p:ph type="title"/>
          </p:nvPr>
        </p:nvSpPr>
        <p:spPr/>
        <p:txBody>
          <a:bodyPr/>
          <a:lstStyle/>
          <a:p>
            <a:r>
              <a:rPr lang="en-US" dirty="0" smtClean="0"/>
              <a:t>Communication</a:t>
            </a:r>
            <a:endParaRPr lang="en-US" dirty="0"/>
          </a:p>
        </p:txBody>
      </p:sp>
      <p:sp>
        <p:nvSpPr>
          <p:cNvPr id="59" name="Content Placeholder 58"/>
          <p:cNvSpPr>
            <a:spLocks noGrp="1"/>
          </p:cNvSpPr>
          <p:nvPr>
            <p:ph idx="1"/>
          </p:nvPr>
        </p:nvSpPr>
        <p:spPr/>
        <p:txBody>
          <a:bodyPr/>
          <a:lstStyle/>
          <a:p>
            <a:pPr marL="635000" indent="-457200">
              <a:buFont typeface="+mj-lt"/>
              <a:buAutoNum type="arabicPeriod"/>
              <a:defRPr/>
            </a:pPr>
            <a:r>
              <a:rPr lang="en-US" dirty="0" smtClean="0"/>
              <a:t>Start in Checking and Ready states</a:t>
            </a:r>
          </a:p>
          <a:p>
            <a:pPr marL="622300" indent="-444500">
              <a:buFontTx/>
              <a:buAutoNum type="arabicPeriod"/>
              <a:defRPr/>
            </a:pPr>
            <a:r>
              <a:rPr lang="en-US" dirty="0" smtClean="0"/>
              <a:t>Accept event ‘Cook’</a:t>
            </a:r>
          </a:p>
          <a:p>
            <a:pPr marL="622300" indent="-444500">
              <a:buFontTx/>
              <a:buAutoNum type="arabicPeriod"/>
              <a:defRPr/>
            </a:pPr>
            <a:r>
              <a:rPr lang="en-US" dirty="0" smtClean="0"/>
              <a:t>Change to Cooking State</a:t>
            </a:r>
          </a:p>
          <a:p>
            <a:pPr marL="622300" indent="-444500">
              <a:buFontTx/>
              <a:buAutoNum type="arabicPeriod"/>
              <a:defRPr/>
            </a:pPr>
            <a:r>
              <a:rPr lang="en-US" dirty="0" smtClean="0"/>
              <a:t>Generate ‘</a:t>
            </a:r>
            <a:r>
              <a:rPr lang="en-US" dirty="0" err="1" smtClean="0"/>
              <a:t>startStep</a:t>
            </a:r>
            <a:r>
              <a:rPr lang="en-US" dirty="0" smtClean="0"/>
              <a:t>’ signal</a:t>
            </a:r>
          </a:p>
          <a:p>
            <a:pPr marL="622300" indent="-444500">
              <a:buFontTx/>
              <a:buAutoNum type="arabicPeriod"/>
              <a:defRPr/>
            </a:pPr>
            <a:r>
              <a:rPr lang="en-US" dirty="0" smtClean="0"/>
              <a:t>Change to Executing state</a:t>
            </a:r>
          </a:p>
          <a:p>
            <a:endParaRPr lang="en-US"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9" presetClass="exit" presetSubtype="0" fill="hold" grpId="0" nodeType="withEffect">
                                  <p:stCondLst>
                                    <p:cond delay="0"/>
                                  </p:stCondLst>
                                  <p:childTnLst>
                                    <p:animEffect transition="out" filter="dissolve">
                                      <p:cBhvr>
                                        <p:cTn id="8" dur="500"/>
                                        <p:tgtEl>
                                          <p:spTgt spid="1885194"/>
                                        </p:tgtEl>
                                      </p:cBhvr>
                                    </p:animEffect>
                                    <p:set>
                                      <p:cBhvr>
                                        <p:cTn id="9" dur="1" fill="hold">
                                          <p:stCondLst>
                                            <p:cond delay="499"/>
                                          </p:stCondLst>
                                        </p:cTn>
                                        <p:tgtEl>
                                          <p:spTgt spid="1885194"/>
                                        </p:tgtEl>
                                        <p:attrNameLst>
                                          <p:attrName>style.visibility</p:attrName>
                                        </p:attrNameLst>
                                      </p:cBhvr>
                                      <p:to>
                                        <p:strVal val="hidden"/>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1885237"/>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1885235"/>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18852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85194" grpId="0" animBg="1"/>
      <p:bldP spid="1885224" grpId="0" animBg="1"/>
      <p:bldP spid="1885235" grpId="0" animBg="1"/>
      <p:bldP spid="1885237" grpId="0" animBg="1"/>
    </p:bld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Title 1"/>
          <p:cNvSpPr>
            <a:spLocks noGrp="1"/>
          </p:cNvSpPr>
          <p:nvPr>
            <p:ph type="title"/>
          </p:nvPr>
        </p:nvSpPr>
        <p:spPr/>
        <p:txBody>
          <a:bodyPr/>
          <a:lstStyle/>
          <a:p>
            <a:r>
              <a:rPr lang="en-US" dirty="0" smtClean="0"/>
              <a:t>Run-to-Completion ≠ Atomic!</a:t>
            </a:r>
          </a:p>
        </p:txBody>
      </p:sp>
      <p:sp>
        <p:nvSpPr>
          <p:cNvPr id="161795" name="Content Placeholder 2"/>
          <p:cNvSpPr>
            <a:spLocks noGrp="1"/>
          </p:cNvSpPr>
          <p:nvPr>
            <p:ph idx="1"/>
          </p:nvPr>
        </p:nvSpPr>
        <p:spPr/>
        <p:txBody>
          <a:bodyPr/>
          <a:lstStyle/>
          <a:p>
            <a:r>
              <a:rPr lang="en-US" dirty="0" smtClean="0"/>
              <a:t>Other state machines (and their activities) run concurrently</a:t>
            </a:r>
          </a:p>
          <a:p>
            <a:pPr lvl="1"/>
            <a:r>
              <a:rPr lang="en-GB" dirty="0" smtClean="0"/>
              <a:t>An activity can be pre-empted during execution</a:t>
            </a:r>
          </a:p>
          <a:p>
            <a:pPr lvl="1"/>
            <a:r>
              <a:rPr lang="en-US" dirty="0" smtClean="0"/>
              <a:t>One state machine may change the data </a:t>
            </a:r>
            <a:br>
              <a:rPr lang="en-US" dirty="0" smtClean="0"/>
            </a:br>
            <a:r>
              <a:rPr lang="en-US" dirty="0" smtClean="0"/>
              <a:t>accessed by another</a:t>
            </a:r>
          </a:p>
          <a:p>
            <a:endParaRPr lang="en-US" sz="1200" dirty="0" smtClean="0"/>
          </a:p>
          <a:p>
            <a:endParaRPr lang="en-US" dirty="0" smtClean="0"/>
          </a:p>
          <a:p>
            <a:endParaRPr lang="en-US" dirty="0"/>
          </a:p>
          <a:p>
            <a:endParaRPr lang="en-US" dirty="0" smtClean="0"/>
          </a:p>
          <a:p>
            <a:endParaRPr lang="en-US" dirty="0"/>
          </a:p>
          <a:p>
            <a:endParaRPr lang="en-US" dirty="0" smtClean="0"/>
          </a:p>
          <a:p>
            <a:endParaRPr lang="en-US" dirty="0"/>
          </a:p>
          <a:p>
            <a:endParaRPr lang="en-US" sz="1200" dirty="0" smtClean="0"/>
          </a:p>
          <a:p>
            <a:r>
              <a:rPr lang="en-US" dirty="0" smtClean="0"/>
              <a:t>Or, you can set a global switch to prevent activities from pre-empting one another.</a:t>
            </a:r>
          </a:p>
          <a:p>
            <a:endParaRPr lang="en-GB" dirty="0" smtClean="0"/>
          </a:p>
          <a:p>
            <a:pPr lvl="1"/>
            <a:endParaRPr lang="en-US" dirty="0" smtClean="0"/>
          </a:p>
          <a:p>
            <a:pPr lvl="1"/>
            <a:endParaRPr lang="en-US" dirty="0" smtClean="0"/>
          </a:p>
        </p:txBody>
      </p:sp>
      <p:sp>
        <p:nvSpPr>
          <p:cNvPr id="12" name="Flowchart: Magnetic Disk 1"/>
          <p:cNvSpPr/>
          <p:nvPr/>
        </p:nvSpPr>
        <p:spPr bwMode="auto">
          <a:xfrm>
            <a:off x="3657600" y="2732458"/>
            <a:ext cx="1654175" cy="871537"/>
          </a:xfrm>
          <a:prstGeom prst="flowChartMagneticDisk">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wrap="none" lIns="72000" rIns="72000">
            <a:prstTxWarp prst="textNoShape">
              <a:avLst/>
            </a:prstTxWarp>
          </a:bodyPr>
          <a:lstStyle/>
          <a:p>
            <a:pPr algn="ctr" eaLnBrk="1" hangingPunct="1">
              <a:spcBef>
                <a:spcPct val="50000"/>
              </a:spcBef>
              <a:defRPr/>
            </a:pPr>
            <a:r>
              <a:rPr lang="en-GB"/>
              <a:t>An object</a:t>
            </a:r>
            <a:endParaRPr lang="en-GB" sz="2000">
              <a:solidFill>
                <a:schemeClr val="tx1"/>
              </a:solidFill>
            </a:endParaRPr>
          </a:p>
        </p:txBody>
      </p:sp>
      <p:sp>
        <p:nvSpPr>
          <p:cNvPr id="13" name="Flowchart: Card 2"/>
          <p:cNvSpPr/>
          <p:nvPr/>
        </p:nvSpPr>
        <p:spPr bwMode="auto">
          <a:xfrm>
            <a:off x="1335313" y="3807649"/>
            <a:ext cx="1567544" cy="1741260"/>
          </a:xfrm>
          <a:prstGeom prst="flowChartPunchedCard">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wrap="none" lIns="72000" rIns="72000">
            <a:prstTxWarp prst="textNoShape">
              <a:avLst/>
            </a:prstTxWarp>
          </a:bodyPr>
          <a:lstStyle/>
          <a:p>
            <a:pPr eaLnBrk="1" hangingPunct="1">
              <a:spcBef>
                <a:spcPct val="50000"/>
              </a:spcBef>
              <a:defRPr/>
            </a:pPr>
            <a:r>
              <a:rPr lang="en-GB" sz="2000">
                <a:solidFill>
                  <a:schemeClr val="tx1"/>
                </a:solidFill>
              </a:rPr>
              <a:t>Activity A</a:t>
            </a:r>
          </a:p>
        </p:txBody>
      </p:sp>
      <p:sp>
        <p:nvSpPr>
          <p:cNvPr id="14" name="Flowchart: Card 3"/>
          <p:cNvSpPr/>
          <p:nvPr/>
        </p:nvSpPr>
        <p:spPr bwMode="auto">
          <a:xfrm>
            <a:off x="6560457" y="3897086"/>
            <a:ext cx="1567543" cy="1741714"/>
          </a:xfrm>
          <a:prstGeom prst="flowChartPunchedCard">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wrap="none" lIns="72000" rIns="72000">
            <a:prstTxWarp prst="textNoShape">
              <a:avLst/>
            </a:prstTxWarp>
          </a:bodyPr>
          <a:lstStyle/>
          <a:p>
            <a:pPr eaLnBrk="1" hangingPunct="1">
              <a:spcBef>
                <a:spcPct val="50000"/>
              </a:spcBef>
              <a:defRPr/>
            </a:pPr>
            <a:r>
              <a:rPr lang="en-GB" sz="2000" dirty="0">
                <a:solidFill>
                  <a:schemeClr val="tx1"/>
                </a:solidFill>
              </a:rPr>
              <a:t>Activity B</a:t>
            </a:r>
          </a:p>
        </p:txBody>
      </p:sp>
      <p:sp>
        <p:nvSpPr>
          <p:cNvPr id="15" name="Right Arrow 14"/>
          <p:cNvSpPr/>
          <p:nvPr/>
        </p:nvSpPr>
        <p:spPr bwMode="auto">
          <a:xfrm rot="18528843">
            <a:off x="2542193" y="3775559"/>
            <a:ext cx="1747922" cy="715193"/>
          </a:xfrm>
          <a:prstGeom prst="rightArrow">
            <a:avLst>
              <a:gd name="adj1" fmla="val 50000"/>
              <a:gd name="adj2" fmla="val 37575"/>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wrap="none" lIns="72000" rIns="72000">
            <a:prstTxWarp prst="textNoShape">
              <a:avLst/>
            </a:prstTxWarp>
          </a:bodyPr>
          <a:lstStyle/>
          <a:p>
            <a:pPr eaLnBrk="1" hangingPunct="1">
              <a:spcBef>
                <a:spcPct val="50000"/>
              </a:spcBef>
              <a:defRPr/>
            </a:pPr>
            <a:r>
              <a:rPr lang="en-GB" sz="2000">
                <a:solidFill>
                  <a:schemeClr val="tx1"/>
                </a:solidFill>
              </a:rPr>
              <a:t>Modify</a:t>
            </a:r>
          </a:p>
        </p:txBody>
      </p:sp>
      <p:sp>
        <p:nvSpPr>
          <p:cNvPr id="16" name="Right Arrow 15"/>
          <p:cNvSpPr/>
          <p:nvPr/>
        </p:nvSpPr>
        <p:spPr bwMode="auto">
          <a:xfrm rot="1530046">
            <a:off x="5193010" y="3449598"/>
            <a:ext cx="1747922" cy="715193"/>
          </a:xfrm>
          <a:prstGeom prst="rightArrow">
            <a:avLst>
              <a:gd name="adj1" fmla="val 50000"/>
              <a:gd name="adj2" fmla="val 37575"/>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wrap="none" lIns="72000" rIns="72000">
            <a:prstTxWarp prst="textNoShape">
              <a:avLst/>
            </a:prstTxWarp>
          </a:bodyPr>
          <a:lstStyle/>
          <a:p>
            <a:pPr eaLnBrk="1" hangingPunct="1">
              <a:spcBef>
                <a:spcPct val="50000"/>
              </a:spcBef>
              <a:defRPr/>
            </a:pPr>
            <a:r>
              <a:rPr lang="en-GB" sz="2000">
                <a:solidFill>
                  <a:schemeClr val="tx1"/>
                </a:solidFill>
              </a:rPr>
              <a:t>Read</a:t>
            </a:r>
          </a:p>
        </p:txBody>
      </p:sp>
      <p:sp>
        <p:nvSpPr>
          <p:cNvPr id="17" name="TextBox 16"/>
          <p:cNvSpPr txBox="1">
            <a:spLocks noChangeArrowheads="1"/>
          </p:cNvSpPr>
          <p:nvPr/>
        </p:nvSpPr>
        <p:spPr bwMode="auto">
          <a:xfrm>
            <a:off x="3657600" y="4623170"/>
            <a:ext cx="2039938" cy="923925"/>
          </a:xfrm>
          <a:prstGeom prst="rect">
            <a:avLst/>
          </a:prstGeom>
          <a:noFill/>
          <a:ln w="9525">
            <a:noFill/>
            <a:miter lim="800000"/>
            <a:headEnd/>
            <a:tailEnd/>
          </a:ln>
        </p:spPr>
        <p:txBody>
          <a:bodyPr>
            <a:prstTxWarp prst="textNoShape">
              <a:avLst/>
            </a:prstTxWarp>
            <a:spAutoFit/>
          </a:bodyPr>
          <a:lstStyle/>
          <a:p>
            <a:r>
              <a:rPr lang="en-GB"/>
              <a:t>Which one will came first? </a:t>
            </a:r>
            <a:br>
              <a:rPr lang="en-GB"/>
            </a:br>
            <a:r>
              <a:rPr lang="en-GB"/>
              <a:t>No guarantees!</a:t>
            </a:r>
          </a:p>
        </p:txBody>
      </p:sp>
      <p:cxnSp>
        <p:nvCxnSpPr>
          <p:cNvPr id="18" name="Straight Arrow Connector 17"/>
          <p:cNvCxnSpPr>
            <a:cxnSpLocks noChangeShapeType="1"/>
            <a:stCxn id="17" idx="0"/>
          </p:cNvCxnSpPr>
          <p:nvPr/>
        </p:nvCxnSpPr>
        <p:spPr bwMode="auto">
          <a:xfrm rot="16200000" flipV="1">
            <a:off x="3922713" y="3867520"/>
            <a:ext cx="490537" cy="1020763"/>
          </a:xfrm>
          <a:prstGeom prst="straightConnector1">
            <a:avLst/>
          </a:prstGeom>
          <a:noFill/>
          <a:ln w="12700">
            <a:solidFill>
              <a:schemeClr val="tx1"/>
            </a:solidFill>
            <a:round/>
            <a:headEnd/>
            <a:tailEnd type="arrow" w="med" len="med"/>
          </a:ln>
        </p:spPr>
      </p:cxnSp>
      <p:cxnSp>
        <p:nvCxnSpPr>
          <p:cNvPr id="19" name="Straight Arrow Connector 18"/>
          <p:cNvCxnSpPr>
            <a:cxnSpLocks noChangeShapeType="1"/>
          </p:cNvCxnSpPr>
          <p:nvPr/>
        </p:nvCxnSpPr>
        <p:spPr bwMode="auto">
          <a:xfrm flipV="1">
            <a:off x="4676775" y="3807195"/>
            <a:ext cx="1020763" cy="815975"/>
          </a:xfrm>
          <a:prstGeom prst="straightConnector1">
            <a:avLst/>
          </a:prstGeom>
          <a:noFill/>
          <a:ln w="12700">
            <a:solidFill>
              <a:schemeClr val="tx1"/>
            </a:solidFill>
            <a:round/>
            <a:headEnd/>
            <a:tailEnd type="arrow"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fltVal val="0"/>
                                          </p:val>
                                        </p:tav>
                                        <p:tav tm="100000">
                                          <p:val>
                                            <p:strVal val="#ppt_w"/>
                                          </p:val>
                                        </p:tav>
                                      </p:tavLst>
                                    </p:anim>
                                    <p:anim calcmode="lin" valueType="num">
                                      <p:cBhvr>
                                        <p:cTn id="8" dur="500" fill="hold"/>
                                        <p:tgtEl>
                                          <p:spTgt spid="13"/>
                                        </p:tgtEl>
                                        <p:attrNameLst>
                                          <p:attrName>ppt_h</p:attrName>
                                        </p:attrNameLst>
                                      </p:cBhvr>
                                      <p:tavLst>
                                        <p:tav tm="0">
                                          <p:val>
                                            <p:fltVal val="0"/>
                                          </p:val>
                                        </p:tav>
                                        <p:tav tm="100000">
                                          <p:val>
                                            <p:strVal val="#ppt_h"/>
                                          </p:val>
                                        </p:tav>
                                      </p:tavLst>
                                    </p:anim>
                                    <p:animEffect transition="in" filter="fade">
                                      <p:cBhvr>
                                        <p:cTn id="9" dur="500"/>
                                        <p:tgtEl>
                                          <p:spTgt spid="13"/>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grpId="0" nodeType="click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wipe(down)">
                                      <p:cBhvr>
                                        <p:cTn id="14" dur="500"/>
                                        <p:tgtEl>
                                          <p:spTgt spid="12"/>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fade">
                                      <p:cBhvr>
                                        <p:cTn id="24" dur="500"/>
                                        <p:tgtEl>
                                          <p:spTgt spid="16"/>
                                        </p:tgtEl>
                                      </p:cBhvr>
                                    </p:animEffect>
                                  </p:childTnLst>
                                </p:cTn>
                              </p:par>
                            </p:childTnLst>
                          </p:cTn>
                        </p:par>
                      </p:childTnLst>
                    </p:cTn>
                  </p:par>
                  <p:par>
                    <p:cTn id="25" fill="hold">
                      <p:stCondLst>
                        <p:cond delay="indefinite"/>
                      </p:stCondLst>
                      <p:childTnLst>
                        <p:par>
                          <p:cTn id="26" fill="hold">
                            <p:stCondLst>
                              <p:cond delay="0"/>
                            </p:stCondLst>
                            <p:childTnLst>
                              <p:par>
                                <p:cTn id="27" presetID="16" presetClass="entr" presetSubtype="21" fill="hold" nodeType="click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barn(inVertical)">
                                      <p:cBhvr>
                                        <p:cTn id="29" dur="500"/>
                                        <p:tgtEl>
                                          <p:spTgt spid="15"/>
                                        </p:tgtEl>
                                      </p:cBhvr>
                                    </p:animEffec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17"/>
                                        </p:tgtEl>
                                        <p:attrNameLst>
                                          <p:attrName>style.visibility</p:attrName>
                                        </p:attrNameLst>
                                      </p:cBhvr>
                                      <p:to>
                                        <p:strVal val="visible"/>
                                      </p:to>
                                    </p:set>
                                  </p:childTnLst>
                                </p:cTn>
                              </p:par>
                              <p:par>
                                <p:cTn id="34" presetID="1" presetClass="entr" presetSubtype="0" fill="hold" nodeType="withEffect">
                                  <p:stCondLst>
                                    <p:cond delay="0"/>
                                  </p:stCondLst>
                                  <p:childTnLst>
                                    <p:set>
                                      <p:cBhvr>
                                        <p:cTn id="35" dur="1" fill="hold">
                                          <p:stCondLst>
                                            <p:cond delay="0"/>
                                          </p:stCondLst>
                                        </p:cTn>
                                        <p:tgtEl>
                                          <p:spTgt spid="18"/>
                                        </p:tgtEl>
                                        <p:attrNameLst>
                                          <p:attrName>style.visibility</p:attrName>
                                        </p:attrNameLst>
                                      </p:cBhvr>
                                      <p:to>
                                        <p:strVal val="visible"/>
                                      </p:to>
                                    </p:set>
                                  </p:childTnLst>
                                </p:cTn>
                              </p:par>
                              <p:par>
                                <p:cTn id="36" presetID="1" presetClass="entr" presetSubtype="0" fill="hold" nodeType="withEffect">
                                  <p:stCondLst>
                                    <p:cond delay="0"/>
                                  </p:stCondLst>
                                  <p:childTnLst>
                                    <p:set>
                                      <p:cBhvr>
                                        <p:cTn id="37" dur="1" fill="hold">
                                          <p:stCondLst>
                                            <p:cond delay="0"/>
                                          </p:stCondLst>
                                        </p:cTn>
                                        <p:tgtEl>
                                          <p:spTgt spid="19"/>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16179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7" grpId="0"/>
    </p:bld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Rectangle 2"/>
          <p:cNvSpPr>
            <a:spLocks noGrp="1" noChangeArrowheads="1"/>
          </p:cNvSpPr>
          <p:nvPr>
            <p:ph type="title"/>
          </p:nvPr>
        </p:nvSpPr>
        <p:spPr/>
        <p:txBody>
          <a:bodyPr/>
          <a:lstStyle/>
          <a:p>
            <a:r>
              <a:rPr lang="en-US" altLang="ja-JP"/>
              <a:t>Synchronization</a:t>
            </a:r>
          </a:p>
        </p:txBody>
      </p:sp>
      <p:sp>
        <p:nvSpPr>
          <p:cNvPr id="226307" name="Rectangle 3"/>
          <p:cNvSpPr>
            <a:spLocks noGrp="1" noChangeArrowheads="1"/>
          </p:cNvSpPr>
          <p:nvPr>
            <p:ph type="body" idx="1"/>
          </p:nvPr>
        </p:nvSpPr>
        <p:spPr>
          <a:xfrm>
            <a:off x="685800" y="1295400"/>
            <a:ext cx="7772400" cy="4114800"/>
          </a:xfrm>
        </p:spPr>
        <p:txBody>
          <a:bodyPr/>
          <a:lstStyle/>
          <a:p>
            <a:pPr marL="0" indent="0">
              <a:lnSpc>
                <a:spcPct val="90000"/>
              </a:lnSpc>
            </a:pPr>
            <a:r>
              <a:rPr lang="en-US" altLang="ja-JP"/>
              <a:t>State machine instances are coordinated by sending signals.</a:t>
            </a:r>
          </a:p>
        </p:txBody>
      </p:sp>
      <p:grpSp>
        <p:nvGrpSpPr>
          <p:cNvPr id="226308" name="Group 4"/>
          <p:cNvGrpSpPr>
            <a:grpSpLocks/>
          </p:cNvGrpSpPr>
          <p:nvPr/>
        </p:nvGrpSpPr>
        <p:grpSpPr bwMode="auto">
          <a:xfrm>
            <a:off x="1406525" y="1752600"/>
            <a:ext cx="7204075" cy="3684588"/>
            <a:chOff x="564" y="1306"/>
            <a:chExt cx="4992" cy="2630"/>
          </a:xfrm>
        </p:grpSpPr>
        <p:sp>
          <p:nvSpPr>
            <p:cNvPr id="246790" name="Oval 5"/>
            <p:cNvSpPr>
              <a:spLocks noChangeAspect="1" noChangeArrowheads="1"/>
            </p:cNvSpPr>
            <p:nvPr/>
          </p:nvSpPr>
          <p:spPr bwMode="auto">
            <a:xfrm>
              <a:off x="564" y="2064"/>
              <a:ext cx="936" cy="936"/>
            </a:xfrm>
            <a:prstGeom prst="ellipse">
              <a:avLst/>
            </a:prstGeom>
            <a:solidFill>
              <a:srgbClr val="E5F925"/>
            </a:solidFill>
            <a:ln w="9525">
              <a:solidFill>
                <a:srgbClr val="000000"/>
              </a:solidFill>
              <a:round/>
              <a:headEnd/>
              <a:tailEnd/>
            </a:ln>
          </p:spPr>
          <p:txBody>
            <a:bodyPr wrap="none" lIns="155911" tIns="73852" rIns="155911" bIns="73852" anchor="ctr">
              <a:prstTxWarp prst="textNoShape">
                <a:avLst/>
              </a:prstTxWarp>
            </a:bodyPr>
            <a:lstStyle/>
            <a:p>
              <a:pPr algn="ctr" defTabSz="820738">
                <a:defRPr/>
              </a:pPr>
              <a:r>
                <a:rPr lang="en-US" sz="2200">
                  <a:latin typeface="+mn-lt"/>
                  <a:ea typeface="ＭＳ Ｐゴシック" charset="-128"/>
                </a:rPr>
                <a:t>A</a:t>
              </a:r>
            </a:p>
            <a:p>
              <a:pPr algn="ctr" defTabSz="820738">
                <a:defRPr/>
              </a:pPr>
              <a:r>
                <a:rPr lang="en-US" sz="2200">
                  <a:latin typeface="+mn-lt"/>
                  <a:ea typeface="ＭＳ Ｐゴシック" charset="-128"/>
                </a:rPr>
                <a:t>instance</a:t>
              </a:r>
            </a:p>
          </p:txBody>
        </p:sp>
        <p:sp>
          <p:nvSpPr>
            <p:cNvPr id="246791" name="Oval 6"/>
            <p:cNvSpPr>
              <a:spLocks noChangeAspect="1" noChangeArrowheads="1"/>
            </p:cNvSpPr>
            <p:nvPr/>
          </p:nvSpPr>
          <p:spPr bwMode="auto">
            <a:xfrm>
              <a:off x="4620" y="3000"/>
              <a:ext cx="936" cy="936"/>
            </a:xfrm>
            <a:prstGeom prst="ellipse">
              <a:avLst/>
            </a:prstGeom>
            <a:solidFill>
              <a:srgbClr val="E5F925"/>
            </a:solidFill>
            <a:ln w="9525">
              <a:solidFill>
                <a:srgbClr val="000000"/>
              </a:solidFill>
              <a:round/>
              <a:headEnd/>
              <a:tailEnd/>
            </a:ln>
          </p:spPr>
          <p:txBody>
            <a:bodyPr wrap="none" lIns="155911" tIns="73852" rIns="155911" bIns="73852" anchor="ctr">
              <a:prstTxWarp prst="textNoShape">
                <a:avLst/>
              </a:prstTxWarp>
            </a:bodyPr>
            <a:lstStyle/>
            <a:p>
              <a:pPr algn="ctr" defTabSz="820738">
                <a:defRPr/>
              </a:pPr>
              <a:r>
                <a:rPr lang="en-US" sz="2200">
                  <a:latin typeface="+mn-lt"/>
                  <a:ea typeface="ＭＳ Ｐゴシック" charset="-128"/>
                </a:rPr>
                <a:t>C</a:t>
              </a:r>
            </a:p>
            <a:p>
              <a:pPr algn="ctr" defTabSz="820738">
                <a:defRPr/>
              </a:pPr>
              <a:r>
                <a:rPr lang="en-US" sz="2200">
                  <a:latin typeface="+mn-lt"/>
                  <a:ea typeface="ＭＳ Ｐゴシック" charset="-128"/>
                </a:rPr>
                <a:t>instance</a:t>
              </a:r>
            </a:p>
          </p:txBody>
        </p:sp>
        <p:sp>
          <p:nvSpPr>
            <p:cNvPr id="246792" name="Oval 7"/>
            <p:cNvSpPr>
              <a:spLocks noChangeAspect="1" noChangeArrowheads="1"/>
            </p:cNvSpPr>
            <p:nvPr/>
          </p:nvSpPr>
          <p:spPr bwMode="auto">
            <a:xfrm>
              <a:off x="2793" y="1306"/>
              <a:ext cx="936" cy="936"/>
            </a:xfrm>
            <a:prstGeom prst="ellipse">
              <a:avLst/>
            </a:prstGeom>
            <a:solidFill>
              <a:srgbClr val="E5F925"/>
            </a:solidFill>
            <a:ln w="9525">
              <a:solidFill>
                <a:srgbClr val="000000"/>
              </a:solidFill>
              <a:round/>
              <a:headEnd/>
              <a:tailEnd/>
            </a:ln>
          </p:spPr>
          <p:txBody>
            <a:bodyPr wrap="none" lIns="155911" tIns="73852" rIns="155911" bIns="73852" anchor="ctr">
              <a:prstTxWarp prst="textNoShape">
                <a:avLst/>
              </a:prstTxWarp>
            </a:bodyPr>
            <a:lstStyle/>
            <a:p>
              <a:pPr algn="ctr" defTabSz="820738">
                <a:defRPr/>
              </a:pPr>
              <a:r>
                <a:rPr lang="en-US" sz="2200">
                  <a:latin typeface="+mn-lt"/>
                  <a:ea typeface="ＭＳ Ｐゴシック" charset="-128"/>
                </a:rPr>
                <a:t>B</a:t>
              </a:r>
            </a:p>
            <a:p>
              <a:pPr algn="ctr" defTabSz="820738">
                <a:defRPr/>
              </a:pPr>
              <a:r>
                <a:rPr lang="en-US" sz="2200">
                  <a:latin typeface="+mn-lt"/>
                  <a:ea typeface="ＭＳ Ｐゴシック" charset="-128"/>
                </a:rPr>
                <a:t>instance</a:t>
              </a:r>
            </a:p>
          </p:txBody>
        </p:sp>
        <p:cxnSp>
          <p:nvCxnSpPr>
            <p:cNvPr id="226313" name="AutoShape 8"/>
            <p:cNvCxnSpPr>
              <a:cxnSpLocks noChangeAspect="1" noChangeShapeType="1"/>
              <a:stCxn id="246790" idx="7"/>
              <a:endCxn id="246792" idx="2"/>
            </p:cNvCxnSpPr>
            <p:nvPr/>
          </p:nvCxnSpPr>
          <p:spPr bwMode="auto">
            <a:xfrm flipV="1">
              <a:off x="1363" y="1774"/>
              <a:ext cx="1430" cy="427"/>
            </a:xfrm>
            <a:prstGeom prst="straightConnector1">
              <a:avLst/>
            </a:prstGeom>
            <a:noFill/>
            <a:ln w="57150">
              <a:solidFill>
                <a:srgbClr val="000000"/>
              </a:solidFill>
              <a:round/>
              <a:headEnd/>
              <a:tailEnd type="triangle" w="med" len="med"/>
            </a:ln>
          </p:spPr>
        </p:cxnSp>
        <p:cxnSp>
          <p:nvCxnSpPr>
            <p:cNvPr id="226314" name="AutoShape 9"/>
            <p:cNvCxnSpPr>
              <a:cxnSpLocks noChangeAspect="1" noChangeShapeType="1"/>
            </p:cNvCxnSpPr>
            <p:nvPr/>
          </p:nvCxnSpPr>
          <p:spPr bwMode="auto">
            <a:xfrm>
              <a:off x="1363" y="2862"/>
              <a:ext cx="3257" cy="606"/>
            </a:xfrm>
            <a:prstGeom prst="straightConnector1">
              <a:avLst/>
            </a:prstGeom>
            <a:noFill/>
            <a:ln w="57150">
              <a:solidFill>
                <a:srgbClr val="000000"/>
              </a:solidFill>
              <a:round/>
              <a:headEnd/>
              <a:tailEnd type="triangle" w="med" len="med"/>
            </a:ln>
          </p:spPr>
        </p:cxnSp>
        <p:cxnSp>
          <p:nvCxnSpPr>
            <p:cNvPr id="226315" name="AutoShape 10"/>
            <p:cNvCxnSpPr>
              <a:cxnSpLocks noChangeAspect="1" noChangeShapeType="1"/>
              <a:stCxn id="246792" idx="6"/>
              <a:endCxn id="246791" idx="0"/>
            </p:cNvCxnSpPr>
            <p:nvPr/>
          </p:nvCxnSpPr>
          <p:spPr bwMode="auto">
            <a:xfrm>
              <a:off x="3729" y="1774"/>
              <a:ext cx="1359" cy="1226"/>
            </a:xfrm>
            <a:prstGeom prst="straightConnector1">
              <a:avLst/>
            </a:prstGeom>
            <a:noFill/>
            <a:ln w="57150">
              <a:solidFill>
                <a:srgbClr val="000000"/>
              </a:solidFill>
              <a:round/>
              <a:headEnd/>
              <a:tailEnd type="triangle" w="med" len="med"/>
            </a:ln>
          </p:spPr>
        </p:cxnSp>
        <p:sp>
          <p:nvSpPr>
            <p:cNvPr id="246796" name="Rectangle 11"/>
            <p:cNvSpPr>
              <a:spLocks noChangeAspect="1" noChangeArrowheads="1"/>
            </p:cNvSpPr>
            <p:nvPr/>
          </p:nvSpPr>
          <p:spPr bwMode="auto">
            <a:xfrm>
              <a:off x="1672" y="1486"/>
              <a:ext cx="466" cy="348"/>
            </a:xfrm>
            <a:prstGeom prst="rect">
              <a:avLst/>
            </a:prstGeom>
            <a:solidFill>
              <a:srgbClr val="FC0128"/>
            </a:solidFill>
            <a:ln w="9525">
              <a:solidFill>
                <a:srgbClr val="000000"/>
              </a:solidFill>
              <a:miter lim="800000"/>
              <a:headEnd/>
              <a:tailEnd/>
            </a:ln>
          </p:spPr>
          <p:txBody>
            <a:bodyPr wrap="none" lIns="155911" tIns="73852" rIns="155911" bIns="73852" anchor="ctr">
              <a:prstTxWarp prst="textNoShape">
                <a:avLst/>
              </a:prstTxWarp>
              <a:spAutoFit/>
            </a:bodyPr>
            <a:lstStyle/>
            <a:p>
              <a:pPr algn="ctr" defTabSz="820738">
                <a:defRPr/>
              </a:pPr>
              <a:r>
                <a:rPr lang="en-US" sz="2200">
                  <a:latin typeface="+mn-lt"/>
                  <a:ea typeface="ＭＳ Ｐゴシック" charset="-128"/>
                </a:rPr>
                <a:t>A2</a:t>
              </a:r>
            </a:p>
          </p:txBody>
        </p:sp>
        <p:sp>
          <p:nvSpPr>
            <p:cNvPr id="246797" name="Rectangle 12"/>
            <p:cNvSpPr>
              <a:spLocks noChangeAspect="1" noChangeArrowheads="1"/>
            </p:cNvSpPr>
            <p:nvPr/>
          </p:nvSpPr>
          <p:spPr bwMode="auto">
            <a:xfrm>
              <a:off x="4173" y="1677"/>
              <a:ext cx="457" cy="349"/>
            </a:xfrm>
            <a:prstGeom prst="rect">
              <a:avLst/>
            </a:prstGeom>
            <a:solidFill>
              <a:srgbClr val="FC0128"/>
            </a:solidFill>
            <a:ln w="9525">
              <a:solidFill>
                <a:srgbClr val="000000"/>
              </a:solidFill>
              <a:miter lim="800000"/>
              <a:headEnd/>
              <a:tailEnd/>
            </a:ln>
          </p:spPr>
          <p:txBody>
            <a:bodyPr wrap="none" lIns="155911" tIns="73852" rIns="155911" bIns="73852" anchor="ctr">
              <a:prstTxWarp prst="textNoShape">
                <a:avLst/>
              </a:prstTxWarp>
              <a:spAutoFit/>
            </a:bodyPr>
            <a:lstStyle/>
            <a:p>
              <a:pPr algn="ctr" defTabSz="820738">
                <a:defRPr/>
              </a:pPr>
              <a:r>
                <a:rPr lang="en-US" sz="2200">
                  <a:latin typeface="+mn-lt"/>
                  <a:ea typeface="ＭＳ Ｐゴシック" charset="-128"/>
                </a:rPr>
                <a:t>B1</a:t>
              </a:r>
            </a:p>
          </p:txBody>
        </p:sp>
        <p:sp>
          <p:nvSpPr>
            <p:cNvPr id="246798" name="Rectangle 13"/>
            <p:cNvSpPr>
              <a:spLocks noChangeAspect="1" noChangeArrowheads="1"/>
            </p:cNvSpPr>
            <p:nvPr/>
          </p:nvSpPr>
          <p:spPr bwMode="auto">
            <a:xfrm>
              <a:off x="3459" y="2751"/>
              <a:ext cx="464" cy="348"/>
            </a:xfrm>
            <a:prstGeom prst="rect">
              <a:avLst/>
            </a:prstGeom>
            <a:solidFill>
              <a:srgbClr val="FC0128"/>
            </a:solidFill>
            <a:ln w="9525">
              <a:solidFill>
                <a:srgbClr val="000000"/>
              </a:solidFill>
              <a:miter lim="800000"/>
              <a:headEnd/>
              <a:tailEnd/>
            </a:ln>
          </p:spPr>
          <p:txBody>
            <a:bodyPr wrap="none" lIns="155911" tIns="73852" rIns="155911" bIns="73852" anchor="ctr">
              <a:prstTxWarp prst="textNoShape">
                <a:avLst/>
              </a:prstTxWarp>
              <a:spAutoFit/>
            </a:bodyPr>
            <a:lstStyle/>
            <a:p>
              <a:pPr algn="ctr" defTabSz="820738">
                <a:defRPr/>
              </a:pPr>
              <a:r>
                <a:rPr lang="en-US" sz="2200">
                  <a:latin typeface="+mn-lt"/>
                  <a:ea typeface="ＭＳ Ｐゴシック" charset="-128"/>
                </a:rPr>
                <a:t>A1</a:t>
              </a:r>
            </a:p>
          </p:txBody>
        </p:sp>
      </p:grpSp>
      <p:sp>
        <p:nvSpPr>
          <p:cNvPr id="246789" name="Text Box 14"/>
          <p:cNvSpPr txBox="1">
            <a:spLocks noChangeArrowheads="1"/>
          </p:cNvSpPr>
          <p:nvPr/>
        </p:nvSpPr>
        <p:spPr bwMode="auto">
          <a:xfrm>
            <a:off x="457200" y="5422900"/>
            <a:ext cx="7135813" cy="825500"/>
          </a:xfrm>
          <a:prstGeom prst="rect">
            <a:avLst/>
          </a:prstGeom>
          <a:noFill/>
          <a:ln w="9525">
            <a:noFill/>
            <a:miter lim="800000"/>
            <a:headEnd/>
            <a:tailEnd/>
          </a:ln>
        </p:spPr>
        <p:txBody>
          <a:bodyPr wrap="none" lIns="155911" tIns="73852" rIns="155911" bIns="73852">
            <a:prstTxWarp prst="textNoShape">
              <a:avLst/>
            </a:prstTxWarp>
            <a:spAutoFit/>
          </a:bodyPr>
          <a:lstStyle/>
          <a:p>
            <a:pPr defTabSz="820738">
              <a:defRPr/>
            </a:pPr>
            <a:r>
              <a:rPr lang="en-US" sz="2200" dirty="0">
                <a:latin typeface="+mn-lt"/>
                <a:ea typeface="ＭＳ Ｐゴシック" charset="-128"/>
              </a:rPr>
              <a:t>The order of arrival of A1 and B1 at C is indeterminate, </a:t>
            </a:r>
          </a:p>
          <a:p>
            <a:pPr defTabSz="820738">
              <a:defRPr/>
            </a:pPr>
            <a:r>
              <a:rPr lang="en-US" sz="2200" dirty="0">
                <a:latin typeface="+mn-lt"/>
                <a:ea typeface="ＭＳ Ｐゴシック" charset="-128"/>
              </a:rPr>
              <a:t>even if A1 was generated first.</a:t>
            </a:r>
          </a:p>
        </p:txBody>
      </p:sp>
    </p:spTree>
  </p:cSld>
  <p:clrMapOvr>
    <a:masterClrMapping/>
  </p:clrMapOvr>
  <p:transition/>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2" name="Rectangle 2"/>
          <p:cNvSpPr>
            <a:spLocks noGrp="1" noChangeArrowheads="1"/>
          </p:cNvSpPr>
          <p:nvPr>
            <p:ph type="title"/>
          </p:nvPr>
        </p:nvSpPr>
        <p:spPr/>
        <p:txBody>
          <a:bodyPr/>
          <a:lstStyle/>
          <a:p>
            <a:r>
              <a:rPr lang="en-US" dirty="0"/>
              <a:t>Time</a:t>
            </a:r>
          </a:p>
        </p:txBody>
      </p:sp>
      <p:sp>
        <p:nvSpPr>
          <p:cNvPr id="220163" name="Rectangle 3"/>
          <p:cNvSpPr>
            <a:spLocks noGrp="1" noChangeArrowheads="1"/>
          </p:cNvSpPr>
          <p:nvPr>
            <p:ph type="body" idx="1"/>
          </p:nvPr>
        </p:nvSpPr>
        <p:spPr>
          <a:xfrm>
            <a:off x="839788" y="1370013"/>
            <a:ext cx="7367587" cy="1006475"/>
          </a:xfrm>
          <a:noFill/>
        </p:spPr>
        <p:txBody>
          <a:bodyPr lIns="92075" tIns="46038" rIns="92075" bIns="46038"/>
          <a:lstStyle/>
          <a:p>
            <a:pPr lvl="1"/>
            <a:r>
              <a:rPr lang="en-US" dirty="0" smtClean="0"/>
              <a:t>Time </a:t>
            </a:r>
            <a:r>
              <a:rPr lang="en-US" dirty="0"/>
              <a:t>is relative to each </a:t>
            </a:r>
            <a:r>
              <a:rPr lang="en-US" dirty="0" smtClean="0"/>
              <a:t>observer</a:t>
            </a:r>
          </a:p>
        </p:txBody>
      </p:sp>
      <p:pic>
        <p:nvPicPr>
          <p:cNvPr id="220164" name="Picture 45" descr="clock35"/>
          <p:cNvPicPr>
            <a:picLocks noChangeAspect="1" noChangeArrowheads="1"/>
          </p:cNvPicPr>
          <p:nvPr/>
        </p:nvPicPr>
        <p:blipFill>
          <a:blip r:embed="rId3"/>
          <a:srcRect/>
          <a:stretch>
            <a:fillRect/>
          </a:stretch>
        </p:blipFill>
        <p:spPr bwMode="auto">
          <a:xfrm>
            <a:off x="4495800" y="3122613"/>
            <a:ext cx="754063" cy="992187"/>
          </a:xfrm>
          <a:prstGeom prst="rect">
            <a:avLst/>
          </a:prstGeom>
          <a:noFill/>
          <a:ln w="9525">
            <a:noFill/>
            <a:miter lim="800000"/>
            <a:headEnd/>
            <a:tailEnd/>
          </a:ln>
        </p:spPr>
      </p:pic>
      <p:pic>
        <p:nvPicPr>
          <p:cNvPr id="220165" name="Picture 46" descr="fd-clock"/>
          <p:cNvPicPr>
            <a:picLocks noChangeAspect="1" noChangeArrowheads="1" noCrop="1"/>
          </p:cNvPicPr>
          <p:nvPr/>
        </p:nvPicPr>
        <p:blipFill>
          <a:blip r:embed="rId4"/>
          <a:srcRect/>
          <a:stretch>
            <a:fillRect/>
          </a:stretch>
        </p:blipFill>
        <p:spPr bwMode="auto">
          <a:xfrm>
            <a:off x="685800" y="2971800"/>
            <a:ext cx="857250" cy="857250"/>
          </a:xfrm>
          <a:prstGeom prst="rect">
            <a:avLst/>
          </a:prstGeom>
          <a:noFill/>
          <a:ln w="9525">
            <a:noFill/>
            <a:miter lim="800000"/>
            <a:headEnd/>
            <a:tailEnd/>
          </a:ln>
        </p:spPr>
      </p:pic>
      <p:grpSp>
        <p:nvGrpSpPr>
          <p:cNvPr id="220166" name="Group 49"/>
          <p:cNvGrpSpPr>
            <a:grpSpLocks/>
          </p:cNvGrpSpPr>
          <p:nvPr/>
        </p:nvGrpSpPr>
        <p:grpSpPr bwMode="auto">
          <a:xfrm>
            <a:off x="762000" y="4038600"/>
            <a:ext cx="2849563" cy="2133600"/>
            <a:chOff x="288" y="480"/>
            <a:chExt cx="1795" cy="1344"/>
          </a:xfrm>
        </p:grpSpPr>
        <p:sp>
          <p:nvSpPr>
            <p:cNvPr id="220190" name="AutoShape 50"/>
            <p:cNvSpPr>
              <a:spLocks noChangeArrowheads="1"/>
            </p:cNvSpPr>
            <p:nvPr/>
          </p:nvSpPr>
          <p:spPr bwMode="auto">
            <a:xfrm>
              <a:off x="288" y="480"/>
              <a:ext cx="1795" cy="1344"/>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sp>
          <p:nvSpPr>
            <p:cNvPr id="220191" name="AutoShape 51"/>
            <p:cNvSpPr>
              <a:spLocks noChangeArrowheads="1"/>
            </p:cNvSpPr>
            <p:nvPr/>
          </p:nvSpPr>
          <p:spPr bwMode="auto">
            <a:xfrm>
              <a:off x="649" y="1547"/>
              <a:ext cx="813" cy="177"/>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20192" name="AutoShape 52"/>
            <p:cNvSpPr>
              <a:spLocks noChangeArrowheads="1"/>
            </p:cNvSpPr>
            <p:nvPr/>
          </p:nvSpPr>
          <p:spPr bwMode="auto">
            <a:xfrm>
              <a:off x="649" y="1127"/>
              <a:ext cx="813" cy="177"/>
            </a:xfrm>
            <a:prstGeom prst="roundRect">
              <a:avLst>
                <a:gd name="adj" fmla="val 16667"/>
              </a:avLst>
            </a:prstGeom>
            <a:solidFill>
              <a:srgbClr val="FF6600"/>
            </a:solidFill>
            <a:ln w="9525">
              <a:solidFill>
                <a:schemeClr val="tx1"/>
              </a:solidFill>
              <a:round/>
              <a:headEnd/>
              <a:tailEnd/>
            </a:ln>
          </p:spPr>
          <p:txBody>
            <a:bodyPr wrap="none" anchor="ctr">
              <a:prstTxWarp prst="textNoShape">
                <a:avLst/>
              </a:prstTxWarp>
            </a:bodyPr>
            <a:lstStyle/>
            <a:p>
              <a:endParaRPr lang="en-US"/>
            </a:p>
          </p:txBody>
        </p:sp>
        <p:sp>
          <p:nvSpPr>
            <p:cNvPr id="220193" name="AutoShape 53"/>
            <p:cNvSpPr>
              <a:spLocks noChangeArrowheads="1"/>
            </p:cNvSpPr>
            <p:nvPr/>
          </p:nvSpPr>
          <p:spPr bwMode="auto">
            <a:xfrm>
              <a:off x="649" y="705"/>
              <a:ext cx="813" cy="177"/>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20194" name="Line 54"/>
            <p:cNvSpPr>
              <a:spLocks noChangeShapeType="1"/>
            </p:cNvSpPr>
            <p:nvPr/>
          </p:nvSpPr>
          <p:spPr bwMode="auto">
            <a:xfrm>
              <a:off x="951" y="891"/>
              <a:ext cx="0" cy="215"/>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220195" name="Line 55"/>
            <p:cNvSpPr>
              <a:spLocks noChangeShapeType="1"/>
            </p:cNvSpPr>
            <p:nvPr/>
          </p:nvSpPr>
          <p:spPr bwMode="auto">
            <a:xfrm>
              <a:off x="953" y="1305"/>
              <a:ext cx="0" cy="214"/>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220196" name="Rectangle 56"/>
            <p:cNvSpPr>
              <a:spLocks noChangeArrowheads="1"/>
            </p:cNvSpPr>
            <p:nvPr/>
          </p:nvSpPr>
          <p:spPr bwMode="auto">
            <a:xfrm>
              <a:off x="965" y="892"/>
              <a:ext cx="321"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a:t>
              </a:r>
            </a:p>
          </p:txBody>
        </p:sp>
        <p:sp>
          <p:nvSpPr>
            <p:cNvPr id="220197" name="Rectangle 57"/>
            <p:cNvSpPr>
              <a:spLocks noChangeArrowheads="1"/>
            </p:cNvSpPr>
            <p:nvPr/>
          </p:nvSpPr>
          <p:spPr bwMode="auto">
            <a:xfrm>
              <a:off x="1012" y="1321"/>
              <a:ext cx="338"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cook</a:t>
              </a:r>
            </a:p>
          </p:txBody>
        </p:sp>
        <p:sp>
          <p:nvSpPr>
            <p:cNvPr id="220198" name="Rectangle 58"/>
            <p:cNvSpPr>
              <a:spLocks noChangeArrowheads="1"/>
            </p:cNvSpPr>
            <p:nvPr/>
          </p:nvSpPr>
          <p:spPr bwMode="auto">
            <a:xfrm>
              <a:off x="694" y="752"/>
              <a:ext cx="700" cy="127"/>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Not Cooking</a:t>
              </a:r>
            </a:p>
          </p:txBody>
        </p:sp>
        <p:sp>
          <p:nvSpPr>
            <p:cNvPr id="220199" name="Line 59"/>
            <p:cNvSpPr>
              <a:spLocks noChangeShapeType="1"/>
            </p:cNvSpPr>
            <p:nvPr/>
          </p:nvSpPr>
          <p:spPr bwMode="auto">
            <a:xfrm flipV="1">
              <a:off x="1733" y="985"/>
              <a:ext cx="0" cy="219"/>
            </a:xfrm>
            <a:prstGeom prst="line">
              <a:avLst/>
            </a:prstGeom>
            <a:noFill/>
            <a:ln w="9525">
              <a:solidFill>
                <a:schemeClr val="tx1"/>
              </a:solidFill>
              <a:round/>
              <a:headEnd/>
              <a:tailEnd/>
            </a:ln>
          </p:spPr>
          <p:txBody>
            <a:bodyPr>
              <a:prstTxWarp prst="textNoShape">
                <a:avLst/>
              </a:prstTxWarp>
            </a:bodyPr>
            <a:lstStyle/>
            <a:p>
              <a:endParaRPr lang="en-US"/>
            </a:p>
          </p:txBody>
        </p:sp>
        <p:sp>
          <p:nvSpPr>
            <p:cNvPr id="220200" name="Rectangle 60"/>
            <p:cNvSpPr>
              <a:spLocks noChangeArrowheads="1"/>
            </p:cNvSpPr>
            <p:nvPr/>
          </p:nvSpPr>
          <p:spPr bwMode="auto">
            <a:xfrm>
              <a:off x="1643" y="799"/>
              <a:ext cx="321"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a:t>
              </a:r>
            </a:p>
          </p:txBody>
        </p:sp>
        <p:sp>
          <p:nvSpPr>
            <p:cNvPr id="220201" name="Line 61"/>
            <p:cNvSpPr>
              <a:spLocks noChangeShapeType="1"/>
            </p:cNvSpPr>
            <p:nvPr/>
          </p:nvSpPr>
          <p:spPr bwMode="auto">
            <a:xfrm>
              <a:off x="378" y="799"/>
              <a:ext cx="0" cy="835"/>
            </a:xfrm>
            <a:prstGeom prst="line">
              <a:avLst/>
            </a:prstGeom>
            <a:noFill/>
            <a:ln w="9525">
              <a:solidFill>
                <a:schemeClr val="tx1"/>
              </a:solidFill>
              <a:round/>
              <a:headEnd/>
              <a:tailEnd/>
            </a:ln>
          </p:spPr>
          <p:txBody>
            <a:bodyPr>
              <a:prstTxWarp prst="textNoShape">
                <a:avLst/>
              </a:prstTxWarp>
            </a:bodyPr>
            <a:lstStyle/>
            <a:p>
              <a:endParaRPr lang="en-US"/>
            </a:p>
          </p:txBody>
        </p:sp>
        <p:sp>
          <p:nvSpPr>
            <p:cNvPr id="220202" name="Rectangle 62"/>
            <p:cNvSpPr>
              <a:spLocks noChangeArrowheads="1"/>
            </p:cNvSpPr>
            <p:nvPr/>
          </p:nvSpPr>
          <p:spPr bwMode="auto">
            <a:xfrm>
              <a:off x="423" y="1360"/>
              <a:ext cx="412" cy="171"/>
            </a:xfrm>
            <a:prstGeom prst="rect">
              <a:avLst/>
            </a:prstGeom>
            <a:noFill/>
            <a:ln w="12700">
              <a:noFill/>
              <a:miter lim="800000"/>
              <a:headEnd/>
              <a:tailEnd/>
            </a:ln>
          </p:spPr>
          <p:txBody>
            <a:bodyPr lIns="90478" tIns="44445" rIns="90478" bIns="44445">
              <a:prstTxWarp prst="textNoShape">
                <a:avLst/>
              </a:prstTxWarp>
              <a:spAutoFit/>
            </a:bodyPr>
            <a:lstStyle/>
            <a:p>
              <a:r>
                <a:rPr lang="en-US" sz="1200" b="1" dirty="0">
                  <a:latin typeface="Helvetica" charset="0"/>
                  <a:ea typeface="ＭＳ Ｐゴシック" charset="-128"/>
                  <a:cs typeface="ＭＳ Ｐゴシック" charset="-128"/>
                </a:rPr>
                <a:t>stop</a:t>
              </a:r>
            </a:p>
          </p:txBody>
        </p:sp>
        <p:sp>
          <p:nvSpPr>
            <p:cNvPr id="220203" name="Rectangle 63"/>
            <p:cNvSpPr>
              <a:spLocks noChangeArrowheads="1"/>
            </p:cNvSpPr>
            <p:nvPr/>
          </p:nvSpPr>
          <p:spPr bwMode="auto">
            <a:xfrm>
              <a:off x="720" y="1584"/>
              <a:ext cx="700" cy="127"/>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Cooking</a:t>
              </a:r>
            </a:p>
          </p:txBody>
        </p:sp>
        <p:sp>
          <p:nvSpPr>
            <p:cNvPr id="220204" name="Rectangle 64"/>
            <p:cNvSpPr>
              <a:spLocks noChangeArrowheads="1"/>
            </p:cNvSpPr>
            <p:nvPr/>
          </p:nvSpPr>
          <p:spPr bwMode="auto">
            <a:xfrm>
              <a:off x="649" y="1173"/>
              <a:ext cx="700" cy="126"/>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Checking</a:t>
              </a:r>
            </a:p>
          </p:txBody>
        </p:sp>
        <p:sp>
          <p:nvSpPr>
            <p:cNvPr id="220205" name="Line 65"/>
            <p:cNvSpPr>
              <a:spLocks noChangeShapeType="1"/>
            </p:cNvSpPr>
            <p:nvPr/>
          </p:nvSpPr>
          <p:spPr bwMode="auto">
            <a:xfrm>
              <a:off x="378" y="799"/>
              <a:ext cx="271"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20206" name="Line 66"/>
            <p:cNvSpPr>
              <a:spLocks noChangeShapeType="1"/>
            </p:cNvSpPr>
            <p:nvPr/>
          </p:nvSpPr>
          <p:spPr bwMode="auto">
            <a:xfrm>
              <a:off x="378" y="1640"/>
              <a:ext cx="27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20207" name="Line 67"/>
            <p:cNvSpPr>
              <a:spLocks noChangeShapeType="1"/>
            </p:cNvSpPr>
            <p:nvPr/>
          </p:nvSpPr>
          <p:spPr bwMode="auto">
            <a:xfrm>
              <a:off x="1462" y="1220"/>
              <a:ext cx="27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20208" name="Line 68"/>
            <p:cNvSpPr>
              <a:spLocks noChangeShapeType="1"/>
            </p:cNvSpPr>
            <p:nvPr/>
          </p:nvSpPr>
          <p:spPr bwMode="auto">
            <a:xfrm>
              <a:off x="1372" y="985"/>
              <a:ext cx="36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20209" name="Line 69"/>
            <p:cNvSpPr>
              <a:spLocks noChangeShapeType="1"/>
            </p:cNvSpPr>
            <p:nvPr/>
          </p:nvSpPr>
          <p:spPr bwMode="auto">
            <a:xfrm>
              <a:off x="1372" y="985"/>
              <a:ext cx="0" cy="142"/>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20210" name="Line 70"/>
            <p:cNvSpPr>
              <a:spLocks noChangeShapeType="1"/>
            </p:cNvSpPr>
            <p:nvPr/>
          </p:nvSpPr>
          <p:spPr bwMode="auto">
            <a:xfrm>
              <a:off x="1462" y="1634"/>
              <a:ext cx="271" cy="0"/>
            </a:xfrm>
            <a:prstGeom prst="line">
              <a:avLst/>
            </a:prstGeom>
            <a:noFill/>
            <a:ln w="9525">
              <a:solidFill>
                <a:schemeClr val="tx1"/>
              </a:solidFill>
              <a:round/>
              <a:headEnd/>
              <a:tailEnd/>
            </a:ln>
          </p:spPr>
          <p:txBody>
            <a:bodyPr>
              <a:prstTxWarp prst="textNoShape">
                <a:avLst/>
              </a:prstTxWarp>
              <a:spAutoFit/>
            </a:bodyPr>
            <a:lstStyle/>
            <a:p>
              <a:endParaRPr lang="en-US"/>
            </a:p>
          </p:txBody>
        </p:sp>
        <p:sp>
          <p:nvSpPr>
            <p:cNvPr id="220211" name="Line 71"/>
            <p:cNvSpPr>
              <a:spLocks noChangeShapeType="1"/>
            </p:cNvSpPr>
            <p:nvPr/>
          </p:nvSpPr>
          <p:spPr bwMode="auto">
            <a:xfrm flipV="1">
              <a:off x="1733" y="1405"/>
              <a:ext cx="0" cy="219"/>
            </a:xfrm>
            <a:prstGeom prst="line">
              <a:avLst/>
            </a:prstGeom>
            <a:noFill/>
            <a:ln w="9525">
              <a:solidFill>
                <a:schemeClr val="tx1"/>
              </a:solidFill>
              <a:round/>
              <a:headEnd/>
              <a:tailEnd/>
            </a:ln>
          </p:spPr>
          <p:txBody>
            <a:bodyPr>
              <a:prstTxWarp prst="textNoShape">
                <a:avLst/>
              </a:prstTxWarp>
            </a:bodyPr>
            <a:lstStyle/>
            <a:p>
              <a:endParaRPr lang="en-US"/>
            </a:p>
          </p:txBody>
        </p:sp>
        <p:sp>
          <p:nvSpPr>
            <p:cNvPr id="220212" name="Line 72"/>
            <p:cNvSpPr>
              <a:spLocks noChangeShapeType="1"/>
            </p:cNvSpPr>
            <p:nvPr/>
          </p:nvSpPr>
          <p:spPr bwMode="auto">
            <a:xfrm>
              <a:off x="1394" y="1405"/>
              <a:ext cx="36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20213" name="Line 73"/>
            <p:cNvSpPr>
              <a:spLocks noChangeShapeType="1"/>
            </p:cNvSpPr>
            <p:nvPr/>
          </p:nvSpPr>
          <p:spPr bwMode="auto">
            <a:xfrm>
              <a:off x="1404" y="1406"/>
              <a:ext cx="0" cy="141"/>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20214" name="Rectangle 74"/>
            <p:cNvSpPr>
              <a:spLocks noChangeArrowheads="1"/>
            </p:cNvSpPr>
            <p:nvPr/>
          </p:nvSpPr>
          <p:spPr bwMode="auto">
            <a:xfrm>
              <a:off x="1462" y="1283"/>
              <a:ext cx="621"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finish_step</a:t>
              </a:r>
            </a:p>
          </p:txBody>
        </p:sp>
      </p:grpSp>
      <p:grpSp>
        <p:nvGrpSpPr>
          <p:cNvPr id="220167" name="Group 97"/>
          <p:cNvGrpSpPr>
            <a:grpSpLocks/>
          </p:cNvGrpSpPr>
          <p:nvPr/>
        </p:nvGrpSpPr>
        <p:grpSpPr bwMode="auto">
          <a:xfrm>
            <a:off x="5257800" y="4038600"/>
            <a:ext cx="2895600" cy="2133600"/>
            <a:chOff x="528" y="2688"/>
            <a:chExt cx="1794" cy="1248"/>
          </a:xfrm>
        </p:grpSpPr>
        <p:sp>
          <p:nvSpPr>
            <p:cNvPr id="220170" name="AutoShape 75"/>
            <p:cNvSpPr>
              <a:spLocks noChangeArrowheads="1"/>
            </p:cNvSpPr>
            <p:nvPr/>
          </p:nvSpPr>
          <p:spPr bwMode="auto">
            <a:xfrm>
              <a:off x="528" y="2688"/>
              <a:ext cx="1794" cy="1248"/>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grpSp>
          <p:nvGrpSpPr>
            <p:cNvPr id="220171" name="Group 76"/>
            <p:cNvGrpSpPr>
              <a:grpSpLocks/>
            </p:cNvGrpSpPr>
            <p:nvPr/>
          </p:nvGrpSpPr>
          <p:grpSpPr bwMode="auto">
            <a:xfrm>
              <a:off x="728" y="2827"/>
              <a:ext cx="1472" cy="1013"/>
              <a:chOff x="632" y="2748"/>
              <a:chExt cx="1472" cy="1013"/>
            </a:xfrm>
          </p:grpSpPr>
          <p:sp>
            <p:nvSpPr>
              <p:cNvPr id="220172" name="AutoShape 77"/>
              <p:cNvSpPr>
                <a:spLocks noChangeArrowheads="1"/>
              </p:cNvSpPr>
              <p:nvPr/>
            </p:nvSpPr>
            <p:spPr bwMode="auto">
              <a:xfrm>
                <a:off x="632" y="3580"/>
                <a:ext cx="1054" cy="181"/>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20173" name="AutoShape 78"/>
              <p:cNvSpPr>
                <a:spLocks noChangeArrowheads="1"/>
              </p:cNvSpPr>
              <p:nvPr/>
            </p:nvSpPr>
            <p:spPr bwMode="auto">
              <a:xfrm>
                <a:off x="632" y="3163"/>
                <a:ext cx="1054" cy="182"/>
              </a:xfrm>
              <a:prstGeom prst="roundRect">
                <a:avLst>
                  <a:gd name="adj" fmla="val 16667"/>
                </a:avLst>
              </a:prstGeom>
              <a:solidFill>
                <a:srgbClr val="FF6600"/>
              </a:solidFill>
              <a:ln w="9525">
                <a:solidFill>
                  <a:schemeClr val="tx1"/>
                </a:solidFill>
                <a:round/>
                <a:headEnd/>
                <a:tailEnd/>
              </a:ln>
            </p:spPr>
            <p:txBody>
              <a:bodyPr wrap="none" anchor="ctr">
                <a:prstTxWarp prst="textNoShape">
                  <a:avLst/>
                </a:prstTxWarp>
              </a:bodyPr>
              <a:lstStyle/>
              <a:p>
                <a:endParaRPr lang="en-US"/>
              </a:p>
            </p:txBody>
          </p:sp>
          <p:sp>
            <p:nvSpPr>
              <p:cNvPr id="220174" name="AutoShape 79"/>
              <p:cNvSpPr>
                <a:spLocks noChangeArrowheads="1"/>
              </p:cNvSpPr>
              <p:nvPr/>
            </p:nvSpPr>
            <p:spPr bwMode="auto">
              <a:xfrm>
                <a:off x="632" y="2748"/>
                <a:ext cx="1054" cy="182"/>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20175" name="Line 80"/>
              <p:cNvSpPr>
                <a:spLocks noChangeShapeType="1"/>
              </p:cNvSpPr>
              <p:nvPr/>
            </p:nvSpPr>
            <p:spPr bwMode="auto">
              <a:xfrm>
                <a:off x="756" y="2927"/>
                <a:ext cx="0" cy="2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220176" name="Line 81"/>
              <p:cNvSpPr>
                <a:spLocks noChangeShapeType="1"/>
              </p:cNvSpPr>
              <p:nvPr/>
            </p:nvSpPr>
            <p:spPr bwMode="auto">
              <a:xfrm>
                <a:off x="758" y="3351"/>
                <a:ext cx="0" cy="2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220177" name="Rectangle 82"/>
              <p:cNvSpPr>
                <a:spLocks noChangeArrowheads="1"/>
              </p:cNvSpPr>
              <p:nvPr/>
            </p:nvSpPr>
            <p:spPr bwMode="auto">
              <a:xfrm>
                <a:off x="816" y="2976"/>
                <a:ext cx="520" cy="159"/>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startStep</a:t>
                </a:r>
              </a:p>
            </p:txBody>
          </p:sp>
          <p:sp>
            <p:nvSpPr>
              <p:cNvPr id="220178" name="Rectangle 83"/>
              <p:cNvSpPr>
                <a:spLocks noChangeArrowheads="1"/>
              </p:cNvSpPr>
              <p:nvPr/>
            </p:nvSpPr>
            <p:spPr bwMode="auto">
              <a:xfrm>
                <a:off x="818" y="3368"/>
                <a:ext cx="569" cy="159"/>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220179" name="Rectangle 84"/>
              <p:cNvSpPr>
                <a:spLocks noChangeArrowheads="1"/>
              </p:cNvSpPr>
              <p:nvPr/>
            </p:nvSpPr>
            <p:spPr bwMode="auto">
              <a:xfrm>
                <a:off x="818" y="2764"/>
                <a:ext cx="713"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Ready</a:t>
                </a:r>
              </a:p>
            </p:txBody>
          </p:sp>
          <p:sp>
            <p:nvSpPr>
              <p:cNvPr id="220180" name="Line 85"/>
              <p:cNvSpPr>
                <a:spLocks noChangeShapeType="1"/>
              </p:cNvSpPr>
              <p:nvPr/>
            </p:nvSpPr>
            <p:spPr bwMode="auto">
              <a:xfrm>
                <a:off x="1686" y="3265"/>
                <a:ext cx="31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20181" name="Line 86"/>
              <p:cNvSpPr>
                <a:spLocks noChangeShapeType="1"/>
              </p:cNvSpPr>
              <p:nvPr/>
            </p:nvSpPr>
            <p:spPr bwMode="auto">
              <a:xfrm flipV="1">
                <a:off x="1996" y="2849"/>
                <a:ext cx="0" cy="416"/>
              </a:xfrm>
              <a:prstGeom prst="line">
                <a:avLst/>
              </a:prstGeom>
              <a:noFill/>
              <a:ln w="9525">
                <a:solidFill>
                  <a:schemeClr val="tx1"/>
                </a:solidFill>
                <a:round/>
                <a:headEnd/>
                <a:tailEnd/>
              </a:ln>
            </p:spPr>
            <p:txBody>
              <a:bodyPr>
                <a:prstTxWarp prst="textNoShape">
                  <a:avLst/>
                </a:prstTxWarp>
              </a:bodyPr>
              <a:lstStyle/>
              <a:p>
                <a:endParaRPr lang="en-US"/>
              </a:p>
            </p:txBody>
          </p:sp>
          <p:sp>
            <p:nvSpPr>
              <p:cNvPr id="220182" name="Line 87"/>
              <p:cNvSpPr>
                <a:spLocks noChangeShapeType="1"/>
              </p:cNvSpPr>
              <p:nvPr/>
            </p:nvSpPr>
            <p:spPr bwMode="auto">
              <a:xfrm flipH="1">
                <a:off x="1686" y="2849"/>
                <a:ext cx="310"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20183" name="Rectangle 88"/>
              <p:cNvSpPr>
                <a:spLocks noChangeArrowheads="1"/>
              </p:cNvSpPr>
              <p:nvPr/>
            </p:nvSpPr>
            <p:spPr bwMode="auto">
              <a:xfrm>
                <a:off x="1531" y="3005"/>
                <a:ext cx="500" cy="159"/>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interrupt</a:t>
                </a:r>
              </a:p>
            </p:txBody>
          </p:sp>
          <p:sp>
            <p:nvSpPr>
              <p:cNvPr id="220184" name="Line 89"/>
              <p:cNvSpPr>
                <a:spLocks noChangeShapeType="1"/>
              </p:cNvSpPr>
              <p:nvPr/>
            </p:nvSpPr>
            <p:spPr bwMode="auto">
              <a:xfrm>
                <a:off x="1686" y="2797"/>
                <a:ext cx="372"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20185" name="Line 90"/>
              <p:cNvSpPr>
                <a:spLocks noChangeShapeType="1"/>
              </p:cNvSpPr>
              <p:nvPr/>
            </p:nvSpPr>
            <p:spPr bwMode="auto">
              <a:xfrm>
                <a:off x="2058" y="2797"/>
                <a:ext cx="0" cy="857"/>
              </a:xfrm>
              <a:prstGeom prst="line">
                <a:avLst/>
              </a:prstGeom>
              <a:noFill/>
              <a:ln w="9525">
                <a:solidFill>
                  <a:schemeClr val="tx1"/>
                </a:solidFill>
                <a:round/>
                <a:headEnd/>
                <a:tailEnd/>
              </a:ln>
            </p:spPr>
            <p:txBody>
              <a:bodyPr>
                <a:prstTxWarp prst="textNoShape">
                  <a:avLst/>
                </a:prstTxWarp>
              </a:bodyPr>
              <a:lstStyle/>
              <a:p>
                <a:endParaRPr lang="en-US"/>
              </a:p>
            </p:txBody>
          </p:sp>
          <p:sp>
            <p:nvSpPr>
              <p:cNvPr id="220186" name="Line 91"/>
              <p:cNvSpPr>
                <a:spLocks noChangeShapeType="1"/>
              </p:cNvSpPr>
              <p:nvPr/>
            </p:nvSpPr>
            <p:spPr bwMode="auto">
              <a:xfrm flipH="1">
                <a:off x="1686" y="3654"/>
                <a:ext cx="372"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20187" name="Rectangle 92"/>
              <p:cNvSpPr>
                <a:spLocks noChangeArrowheads="1"/>
              </p:cNvSpPr>
              <p:nvPr/>
            </p:nvSpPr>
            <p:spPr bwMode="auto">
              <a:xfrm>
                <a:off x="1500" y="3421"/>
                <a:ext cx="604" cy="159"/>
              </a:xfrm>
              <a:prstGeom prst="rect">
                <a:avLst/>
              </a:prstGeom>
              <a:noFill/>
              <a:ln w="12700">
                <a:noFill/>
                <a:miter lim="800000"/>
                <a:headEnd/>
                <a:tailEnd/>
              </a:ln>
            </p:spPr>
            <p:txBody>
              <a:bodyPr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220188" name="Rectangle 93"/>
              <p:cNvSpPr>
                <a:spLocks noChangeArrowheads="1"/>
              </p:cNvSpPr>
              <p:nvPr/>
            </p:nvSpPr>
            <p:spPr bwMode="auto">
              <a:xfrm>
                <a:off x="787" y="3602"/>
                <a:ext cx="713"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Complete</a:t>
                </a:r>
              </a:p>
            </p:txBody>
          </p:sp>
          <p:sp>
            <p:nvSpPr>
              <p:cNvPr id="220189" name="Rectangle 94"/>
              <p:cNvSpPr>
                <a:spLocks noChangeArrowheads="1"/>
              </p:cNvSpPr>
              <p:nvPr/>
            </p:nvSpPr>
            <p:spPr bwMode="auto">
              <a:xfrm>
                <a:off x="818" y="3205"/>
                <a:ext cx="713"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Executing</a:t>
                </a:r>
              </a:p>
            </p:txBody>
          </p:sp>
        </p:grpSp>
      </p:grpSp>
      <p:sp>
        <p:nvSpPr>
          <p:cNvPr id="220168" name="Text Box 95"/>
          <p:cNvSpPr txBox="1">
            <a:spLocks noChangeArrowheads="1"/>
          </p:cNvSpPr>
          <p:nvPr/>
        </p:nvSpPr>
        <p:spPr bwMode="auto">
          <a:xfrm>
            <a:off x="1981200" y="3352800"/>
            <a:ext cx="790575" cy="396875"/>
          </a:xfrm>
          <a:prstGeom prst="rect">
            <a:avLst/>
          </a:prstGeom>
          <a:noFill/>
          <a:ln w="9525">
            <a:noFill/>
            <a:miter lim="800000"/>
            <a:headEnd/>
            <a:tailEnd/>
          </a:ln>
        </p:spPr>
        <p:txBody>
          <a:bodyPr wrap="none">
            <a:prstTxWarp prst="textNoShape">
              <a:avLst/>
            </a:prstTxWarp>
            <a:spAutoFit/>
          </a:bodyPr>
          <a:lstStyle/>
          <a:p>
            <a:r>
              <a:rPr lang="en-US" sz="2000"/>
              <a:t>Oven</a:t>
            </a:r>
          </a:p>
        </p:txBody>
      </p:sp>
      <p:sp>
        <p:nvSpPr>
          <p:cNvPr id="220169" name="Text Box 96"/>
          <p:cNvSpPr txBox="1">
            <a:spLocks noChangeArrowheads="1"/>
          </p:cNvSpPr>
          <p:nvPr/>
        </p:nvSpPr>
        <p:spPr bwMode="auto">
          <a:xfrm>
            <a:off x="5715000" y="3352800"/>
            <a:ext cx="1920875" cy="396875"/>
          </a:xfrm>
          <a:prstGeom prst="rect">
            <a:avLst/>
          </a:prstGeom>
          <a:noFill/>
          <a:ln w="9525">
            <a:noFill/>
            <a:miter lim="800000"/>
            <a:headEnd/>
            <a:tailEnd/>
          </a:ln>
        </p:spPr>
        <p:txBody>
          <a:bodyPr wrap="none">
            <a:prstTxWarp prst="textNoShape">
              <a:avLst/>
            </a:prstTxWarp>
            <a:spAutoFit/>
          </a:bodyPr>
          <a:lstStyle/>
          <a:p>
            <a:r>
              <a:rPr lang="en-US" sz="2000"/>
              <a:t>Cooking Step 1</a:t>
            </a:r>
          </a:p>
        </p:txBody>
      </p:sp>
      <p:pic>
        <p:nvPicPr>
          <p:cNvPr id="2" name="Picture 1" descr="download.jpe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05600" y="1064050"/>
            <a:ext cx="1600200" cy="2136350"/>
          </a:xfrm>
          <a:prstGeom prst="rect">
            <a:avLst/>
          </a:prstGeom>
        </p:spPr>
      </p:pic>
    </p:spTree>
  </p:cSld>
  <p:clrMapOvr>
    <a:masterClrMapping/>
  </p:clrMapOvr>
  <p:transition/>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Timers</a:t>
            </a:r>
            <a:endParaRPr lang="en-US" dirty="0"/>
          </a:p>
        </p:txBody>
      </p:sp>
      <p:sp>
        <p:nvSpPr>
          <p:cNvPr id="3" name="Content Placeholder 2"/>
          <p:cNvSpPr>
            <a:spLocks noGrp="1"/>
          </p:cNvSpPr>
          <p:nvPr>
            <p:ph idx="1"/>
          </p:nvPr>
        </p:nvSpPr>
        <p:spPr/>
        <p:txBody>
          <a:bodyPr/>
          <a:lstStyle/>
          <a:p>
            <a:r>
              <a:rPr lang="en-US" dirty="0" smtClean="0"/>
              <a:t>A </a:t>
            </a:r>
            <a:r>
              <a:rPr lang="en-US" i="1" dirty="0" smtClean="0"/>
              <a:t>timer</a:t>
            </a:r>
            <a:r>
              <a:rPr lang="en-US" dirty="0" smtClean="0"/>
              <a:t> can generate an event.</a:t>
            </a:r>
          </a:p>
          <a:p>
            <a:pPr lvl="1"/>
            <a:r>
              <a:rPr lang="en-US" dirty="0" smtClean="0"/>
              <a:t>With a delay (e.g. in 10 seconds)</a:t>
            </a:r>
          </a:p>
          <a:p>
            <a:pPr lvl="2"/>
            <a:r>
              <a:rPr lang="en-US" dirty="0" smtClean="0"/>
              <a:t>The delay specified is a minimum</a:t>
            </a:r>
          </a:p>
          <a:p>
            <a:pPr lvl="1"/>
            <a:r>
              <a:rPr lang="en-US" dirty="0" smtClean="0"/>
              <a:t>You may cancel a timer</a:t>
            </a:r>
          </a:p>
          <a:p>
            <a:pPr lvl="2"/>
            <a:r>
              <a:rPr lang="en-US" dirty="0" smtClean="0"/>
              <a:t>But the event may already be “in flight”</a:t>
            </a:r>
          </a:p>
          <a:p>
            <a:pPr lvl="2"/>
            <a:r>
              <a:rPr lang="en-US" dirty="0" smtClean="0"/>
              <a:t>You have to account for that case.</a:t>
            </a:r>
          </a:p>
          <a:p>
            <a:pPr lvl="1"/>
            <a:endParaRPr lang="en-US" dirty="0" smtClean="0"/>
          </a:p>
          <a:p>
            <a:endParaRPr lang="en-US" dirty="0"/>
          </a:p>
        </p:txBody>
      </p:sp>
      <p:pic>
        <p:nvPicPr>
          <p:cNvPr id="4" name="Picture 46" descr="fd-clock"/>
          <p:cNvPicPr>
            <a:picLocks noChangeAspect="1" noChangeArrowheads="1" noCrop="1"/>
          </p:cNvPicPr>
          <p:nvPr/>
        </p:nvPicPr>
        <p:blipFill>
          <a:blip r:embed="rId2"/>
          <a:srcRect/>
          <a:stretch>
            <a:fillRect/>
          </a:stretch>
        </p:blipFill>
        <p:spPr bwMode="auto">
          <a:xfrm>
            <a:off x="6305550" y="4267200"/>
            <a:ext cx="1466850" cy="1466850"/>
          </a:xfrm>
          <a:prstGeom prst="rect">
            <a:avLst/>
          </a:prstGeom>
          <a:noFill/>
          <a:ln w="9525">
            <a:noFill/>
            <a:miter lim="800000"/>
            <a:headEnd/>
            <a:tailEnd/>
          </a:ln>
        </p:spPr>
      </p:pic>
    </p:spTree>
    <p:extLst>
      <p:ext uri="{BB962C8B-B14F-4D97-AF65-F5344CB8AC3E}">
        <p14:creationId xmlns:p14="http://schemas.microsoft.com/office/powerpoint/2010/main" val="1759835944"/>
      </p:ext>
    </p:extLst>
  </p:cSld>
  <p:clrMapOvr>
    <a:masterClrMapping/>
  </p:clrMapOvr>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6" name="Rectangle 2"/>
          <p:cNvSpPr>
            <a:spLocks noGrp="1" noChangeArrowheads="1"/>
          </p:cNvSpPr>
          <p:nvPr>
            <p:ph type="title"/>
          </p:nvPr>
        </p:nvSpPr>
        <p:spPr/>
        <p:txBody>
          <a:bodyPr/>
          <a:lstStyle/>
          <a:p>
            <a:r>
              <a:rPr lang="en-US" smtClean="0"/>
              <a:t>Summary</a:t>
            </a:r>
            <a:endParaRPr lang="en-US"/>
          </a:p>
        </p:txBody>
      </p:sp>
      <p:sp>
        <p:nvSpPr>
          <p:cNvPr id="251907" name="Rectangle 3"/>
          <p:cNvSpPr>
            <a:spLocks noGrp="1" noChangeArrowheads="1"/>
          </p:cNvSpPr>
          <p:nvPr>
            <p:ph type="body" idx="1"/>
          </p:nvPr>
        </p:nvSpPr>
        <p:spPr/>
        <p:txBody>
          <a:bodyPr/>
          <a:lstStyle/>
          <a:p>
            <a:pPr lvl="1"/>
            <a:r>
              <a:rPr lang="en-US" dirty="0"/>
              <a:t>Build models relying only on the execution rules of </a:t>
            </a:r>
            <a:r>
              <a:rPr lang="en-US" dirty="0" err="1"/>
              <a:t>xtUML</a:t>
            </a:r>
            <a:endParaRPr lang="en-US" dirty="0"/>
          </a:p>
          <a:p>
            <a:pPr lvl="1"/>
            <a:r>
              <a:rPr lang="en-US" dirty="0"/>
              <a:t>Build (or buy) a model compiler that implements these rules for your target</a:t>
            </a:r>
          </a:p>
          <a:p>
            <a:pPr lvl="1"/>
            <a:r>
              <a:rPr lang="en-US" dirty="0"/>
              <a:t>Understand the trade-off between model portability and exploitation of platform-specific characteristics</a:t>
            </a:r>
          </a:p>
          <a:p>
            <a:pPr lvl="2"/>
            <a:r>
              <a:rPr lang="en-US" dirty="0"/>
              <a:t>Make deliberate, explicit decisions and document them clearly </a:t>
            </a:r>
          </a:p>
        </p:txBody>
      </p:sp>
    </p:spTree>
  </p:cSld>
  <p:clrMapOvr>
    <a:masterClrMapping/>
  </p:clrMapOvr>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Title 1"/>
          <p:cNvSpPr>
            <a:spLocks noGrp="1"/>
          </p:cNvSpPr>
          <p:nvPr>
            <p:ph type="title"/>
          </p:nvPr>
        </p:nvSpPr>
        <p:spPr/>
        <p:txBody>
          <a:bodyPr/>
          <a:lstStyle/>
          <a:p>
            <a:r>
              <a:rPr lang="en-US" dirty="0" smtClean="0"/>
              <a:t>Workshop</a:t>
            </a:r>
          </a:p>
        </p:txBody>
      </p:sp>
      <p:sp>
        <p:nvSpPr>
          <p:cNvPr id="228355" name="Content Placeholder 2"/>
          <p:cNvSpPr>
            <a:spLocks noGrp="1"/>
          </p:cNvSpPr>
          <p:nvPr>
            <p:ph idx="1"/>
          </p:nvPr>
        </p:nvSpPr>
        <p:spPr/>
        <p:txBody>
          <a:bodyPr/>
          <a:lstStyle/>
          <a:p>
            <a:r>
              <a:rPr lang="en-US" dirty="0" smtClean="0"/>
              <a:t>Get Pub state machines from your instructors.</a:t>
            </a:r>
          </a:p>
          <a:p>
            <a:r>
              <a:rPr lang="en-US" dirty="0" smtClean="0"/>
              <a:t>Label instances of Patron, “Hugo”, “Debbie”, “Tiny”, “Zoltan”.</a:t>
            </a:r>
          </a:p>
          <a:p>
            <a:endParaRPr lang="en-US" dirty="0"/>
          </a:p>
          <a:p>
            <a:r>
              <a:rPr lang="en-US" dirty="0"/>
              <a:t>Place coins on the initial states of each state </a:t>
            </a:r>
            <a:r>
              <a:rPr lang="en-US" dirty="0" smtClean="0"/>
              <a:t>machine:</a:t>
            </a:r>
          </a:p>
          <a:p>
            <a:pPr marL="342900" indent="-342900">
              <a:buFont typeface="Arial"/>
              <a:buChar char="•"/>
            </a:pPr>
            <a:r>
              <a:rPr lang="en-US" sz="2000" dirty="0" smtClean="0"/>
              <a:t>Patron Hugo: Outside</a:t>
            </a:r>
          </a:p>
          <a:p>
            <a:pPr marL="342900" indent="-342900">
              <a:buFont typeface="Arial"/>
              <a:buChar char="•"/>
            </a:pPr>
            <a:r>
              <a:rPr lang="en-US" sz="2000" dirty="0" smtClean="0"/>
              <a:t>Patron Debbie: Drinking</a:t>
            </a:r>
          </a:p>
          <a:p>
            <a:pPr marL="342900" indent="-342900">
              <a:buFont typeface="Arial"/>
              <a:buChar char="•"/>
            </a:pPr>
            <a:r>
              <a:rPr lang="en-US" sz="2000" dirty="0"/>
              <a:t>Patron </a:t>
            </a:r>
            <a:r>
              <a:rPr lang="en-US" sz="2000" dirty="0" smtClean="0"/>
              <a:t>Tiny: </a:t>
            </a:r>
            <a:r>
              <a:rPr lang="en-US" sz="2000" dirty="0"/>
              <a:t>Drinking</a:t>
            </a:r>
          </a:p>
          <a:p>
            <a:pPr marL="342900" indent="-342900">
              <a:buFont typeface="Arial"/>
              <a:buChar char="•"/>
            </a:pPr>
            <a:r>
              <a:rPr lang="en-US" sz="2000" dirty="0"/>
              <a:t>Patron </a:t>
            </a:r>
            <a:r>
              <a:rPr lang="en-US" sz="2000" dirty="0" err="1" smtClean="0"/>
              <a:t>Zoltan</a:t>
            </a:r>
            <a:r>
              <a:rPr lang="en-US" sz="2000" dirty="0" smtClean="0"/>
              <a:t>: Needs Drink</a:t>
            </a:r>
          </a:p>
          <a:p>
            <a:endParaRPr lang="en-US" sz="2000" dirty="0" smtClean="0"/>
          </a:p>
          <a:p>
            <a:pPr marL="342900" indent="-342900">
              <a:buFont typeface="Arial"/>
              <a:buChar char="•"/>
            </a:pPr>
            <a:r>
              <a:rPr lang="en-US" sz="2000" dirty="0" smtClean="0"/>
              <a:t>Snooker Table 1: Available</a:t>
            </a:r>
            <a:endParaRPr lang="en-US" dirty="0"/>
          </a:p>
          <a:p>
            <a:pPr marL="342900" indent="-342900">
              <a:buFont typeface="Arial"/>
              <a:buChar char="•"/>
            </a:pPr>
            <a:endParaRPr lang="en-US" dirty="0" smtClean="0"/>
          </a:p>
          <a:p>
            <a:endParaRPr lang="en-US" dirty="0" smtClean="0"/>
          </a:p>
          <a:p>
            <a:r>
              <a:rPr lang="en-US" dirty="0" smtClean="0"/>
              <a:t> </a:t>
            </a:r>
            <a:r>
              <a:rPr lang="en-US" dirty="0"/>
              <a:t>and walk through their </a:t>
            </a:r>
            <a:r>
              <a:rPr lang="en-US" dirty="0" smtClean="0"/>
              <a:t>lifecycles as shown on the next page.</a:t>
            </a:r>
            <a:endParaRPr lang="en-US" dirty="0"/>
          </a:p>
          <a:p>
            <a:endParaRPr lang="en-US" dirty="0" smtClean="0"/>
          </a:p>
        </p:txBody>
      </p:sp>
    </p:spTree>
    <p:extLst>
      <p:ext uri="{BB962C8B-B14F-4D97-AF65-F5344CB8AC3E}">
        <p14:creationId xmlns:p14="http://schemas.microsoft.com/office/powerpoint/2010/main" val="140993109"/>
      </p:ext>
    </p:extLst>
  </p:cSld>
  <p:clrMapOvr>
    <a:masterClrMapping/>
  </p:clrMapOvr>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Title 1"/>
          <p:cNvSpPr>
            <a:spLocks noGrp="1"/>
          </p:cNvSpPr>
          <p:nvPr>
            <p:ph type="title"/>
          </p:nvPr>
        </p:nvSpPr>
        <p:spPr/>
        <p:txBody>
          <a:bodyPr/>
          <a:lstStyle/>
          <a:p>
            <a:r>
              <a:rPr lang="en-US" dirty="0" smtClean="0"/>
              <a:t>Workshop</a:t>
            </a:r>
          </a:p>
        </p:txBody>
      </p:sp>
      <p:sp>
        <p:nvSpPr>
          <p:cNvPr id="228355" name="Content Placeholder 2"/>
          <p:cNvSpPr>
            <a:spLocks noGrp="1"/>
          </p:cNvSpPr>
          <p:nvPr>
            <p:ph idx="1"/>
          </p:nvPr>
        </p:nvSpPr>
        <p:spPr>
          <a:xfrm>
            <a:off x="762000" y="1143000"/>
            <a:ext cx="8077200" cy="6934200"/>
          </a:xfrm>
        </p:spPr>
        <p:txBody>
          <a:bodyPr/>
          <a:lstStyle/>
          <a:p>
            <a:r>
              <a:rPr lang="en-US" dirty="0" smtClean="0"/>
              <a:t>Inject the following events and change states appropriately:</a:t>
            </a:r>
          </a:p>
          <a:p>
            <a:pPr lvl="0"/>
            <a:r>
              <a:rPr lang="en-US" sz="1400" dirty="0"/>
              <a:t>Patron 1: Thirsty to Patron Tiny</a:t>
            </a:r>
          </a:p>
          <a:p>
            <a:pPr lvl="0"/>
            <a:r>
              <a:rPr lang="en-US" sz="1400" dirty="0"/>
              <a:t>Patron 1: Thirsty to Patron Hugo</a:t>
            </a:r>
          </a:p>
          <a:p>
            <a:pPr lvl="0"/>
            <a:r>
              <a:rPr lang="en-US" sz="1400" dirty="0"/>
              <a:t>Patron 2: Served to Patron </a:t>
            </a:r>
            <a:r>
              <a:rPr lang="en-US" sz="1400" dirty="0" err="1"/>
              <a:t>Zoltan</a:t>
            </a:r>
            <a:endParaRPr lang="en-US" sz="1400" dirty="0"/>
          </a:p>
          <a:p>
            <a:pPr lvl="0"/>
            <a:r>
              <a:rPr lang="en-US" sz="1400" dirty="0"/>
              <a:t>Patron 3: Bored to Patron </a:t>
            </a:r>
            <a:r>
              <a:rPr lang="en-US" sz="1400" dirty="0" err="1"/>
              <a:t>Zoltan</a:t>
            </a:r>
            <a:endParaRPr lang="en-US" sz="1400" dirty="0"/>
          </a:p>
          <a:p>
            <a:pPr lvl="0"/>
            <a:r>
              <a:rPr lang="en-US" sz="1400" dirty="0"/>
              <a:t>Patron 2: Served to Patron Tiny</a:t>
            </a:r>
          </a:p>
          <a:p>
            <a:pPr lvl="0"/>
            <a:r>
              <a:rPr lang="en-US" sz="1400" dirty="0"/>
              <a:t>Player 1: Look for Table to Player </a:t>
            </a:r>
            <a:r>
              <a:rPr lang="en-US" sz="1400" dirty="0" err="1"/>
              <a:t>Zoltan</a:t>
            </a:r>
            <a:endParaRPr lang="en-US" sz="1400" dirty="0"/>
          </a:p>
          <a:p>
            <a:pPr lvl="0"/>
            <a:r>
              <a:rPr lang="en-US" sz="1400" dirty="0"/>
              <a:t>Patron 2: Served to Patron Hugo</a:t>
            </a:r>
          </a:p>
          <a:p>
            <a:pPr lvl="0"/>
            <a:r>
              <a:rPr lang="en-US" sz="1400" dirty="0"/>
              <a:t>Patron 3: Bored to Patron Debbie</a:t>
            </a:r>
          </a:p>
          <a:p>
            <a:pPr lvl="0"/>
            <a:r>
              <a:rPr lang="en-US" sz="1400" dirty="0"/>
              <a:t>Patron 1: Thirsty to Patron Tiny</a:t>
            </a:r>
          </a:p>
          <a:p>
            <a:pPr lvl="0"/>
            <a:r>
              <a:rPr lang="en-US" sz="1400" dirty="0"/>
              <a:t>Player 1: Look for Table to Patron Debbie</a:t>
            </a:r>
          </a:p>
          <a:p>
            <a:pPr lvl="0"/>
            <a:r>
              <a:rPr lang="en-US" sz="1400" dirty="0"/>
              <a:t>Player 2: Found Table to Patron </a:t>
            </a:r>
            <a:r>
              <a:rPr lang="en-US" sz="1400" dirty="0" err="1"/>
              <a:t>Zoltan</a:t>
            </a:r>
            <a:endParaRPr lang="en-US" sz="1400" dirty="0"/>
          </a:p>
          <a:p>
            <a:pPr lvl="0"/>
            <a:r>
              <a:rPr lang="en-US" sz="1400" dirty="0"/>
              <a:t>Player 2: Found Table to Patron Debbie</a:t>
            </a:r>
          </a:p>
          <a:p>
            <a:pPr lvl="0"/>
            <a:r>
              <a:rPr lang="en-US" sz="1400" dirty="0"/>
              <a:t>Patron 2: Served to Patron Tiny</a:t>
            </a:r>
          </a:p>
          <a:p>
            <a:pPr lvl="0"/>
            <a:r>
              <a:rPr lang="en-US" sz="1400" dirty="0"/>
              <a:t>Patron 1: Thirsty to Patron Tiny</a:t>
            </a:r>
          </a:p>
          <a:p>
            <a:pPr lvl="0"/>
            <a:r>
              <a:rPr lang="en-US" sz="1400" dirty="0"/>
              <a:t>Patron 2: Served to Patron Tiny</a:t>
            </a:r>
          </a:p>
          <a:p>
            <a:pPr lvl="0"/>
            <a:r>
              <a:rPr lang="en-US" sz="1400" dirty="0"/>
              <a:t>SnookerTable2:LastBallPlayed to Table 1</a:t>
            </a:r>
          </a:p>
          <a:p>
            <a:pPr lvl="0"/>
            <a:r>
              <a:rPr lang="en-US" sz="1400" dirty="0"/>
              <a:t>Patron 1: Thirsty to Patron </a:t>
            </a:r>
            <a:r>
              <a:rPr lang="en-US" sz="1400" dirty="0" err="1"/>
              <a:t>Zoltan</a:t>
            </a:r>
            <a:endParaRPr lang="en-US" sz="1400" dirty="0"/>
          </a:p>
          <a:p>
            <a:pPr lvl="0"/>
            <a:r>
              <a:rPr lang="en-US" sz="1400" dirty="0"/>
              <a:t>Patron 5: Sated to Patron Debbie</a:t>
            </a:r>
          </a:p>
          <a:p>
            <a:r>
              <a:rPr lang="en-US" sz="1400" dirty="0"/>
              <a:t>Patron 1: Thirsty to Patron Tiny </a:t>
            </a:r>
            <a:endParaRPr lang="en-US" sz="1600" dirty="0"/>
          </a:p>
          <a:p>
            <a:pPr marL="342900" indent="-342900">
              <a:buFont typeface="Arial"/>
              <a:buChar char="•"/>
            </a:pPr>
            <a:endParaRPr lang="en-US" sz="1600" dirty="0" smtClean="0"/>
          </a:p>
          <a:p>
            <a:pPr marL="342900" indent="-342900">
              <a:buFont typeface="Arial"/>
              <a:buChar char="•"/>
            </a:pPr>
            <a:endParaRPr lang="en-US" sz="2000" dirty="0"/>
          </a:p>
          <a:p>
            <a:pPr marL="342900" indent="-342900">
              <a:buFont typeface="Arial"/>
              <a:buChar char="•"/>
            </a:pPr>
            <a:endParaRPr lang="en-US" sz="2000" dirty="0"/>
          </a:p>
          <a:p>
            <a:pPr marL="342900" indent="-342900">
              <a:buFont typeface="Arial"/>
              <a:buChar char="•"/>
            </a:pPr>
            <a:endParaRPr lang="en-US" sz="2000" dirty="0"/>
          </a:p>
          <a:p>
            <a:pPr marL="342900" indent="-342900">
              <a:buFont typeface="Arial"/>
              <a:buChar char="•"/>
            </a:pPr>
            <a:endParaRPr lang="en-US" sz="2000" dirty="0"/>
          </a:p>
          <a:p>
            <a:pPr marL="342900" indent="-342900">
              <a:buFont typeface="Arial"/>
              <a:buChar char="•"/>
            </a:pPr>
            <a:endParaRPr lang="en-US" sz="2000" dirty="0"/>
          </a:p>
          <a:p>
            <a:pPr marL="342900" indent="-342900">
              <a:buFont typeface="Arial"/>
              <a:buChar char="•"/>
            </a:pPr>
            <a:endParaRPr lang="en-US" sz="2000" dirty="0" smtClean="0"/>
          </a:p>
          <a:p>
            <a:pPr marL="342900" indent="-342900">
              <a:buFont typeface="Arial"/>
              <a:buChar char="•"/>
            </a:pPr>
            <a:endParaRPr lang="en-US" sz="2000" dirty="0"/>
          </a:p>
          <a:p>
            <a:pPr marL="342900" indent="-342900">
              <a:buFont typeface="Arial"/>
              <a:buChar char="•"/>
            </a:pPr>
            <a:endParaRPr lang="en-US" sz="2000" dirty="0" smtClean="0"/>
          </a:p>
          <a:p>
            <a:pPr marL="342900" indent="-342900">
              <a:buFont typeface="Arial"/>
              <a:buChar char="•"/>
            </a:pPr>
            <a:endParaRPr lang="en-US" sz="2000" dirty="0"/>
          </a:p>
          <a:p>
            <a:pPr marL="342900" indent="-342900">
              <a:buFont typeface="Arial"/>
              <a:buChar char="•"/>
            </a:pPr>
            <a:endParaRPr lang="en-US" sz="2000" dirty="0"/>
          </a:p>
          <a:p>
            <a:pPr marL="342900" indent="-342900">
              <a:buFont typeface="Arial"/>
              <a:buChar char="•"/>
            </a:pPr>
            <a:endParaRPr lang="en-US" sz="2000" dirty="0" smtClean="0"/>
          </a:p>
          <a:p>
            <a:pPr marL="342900" indent="-342900">
              <a:buFont typeface="Arial"/>
              <a:buChar char="•"/>
            </a:pPr>
            <a:endParaRPr lang="en-US" sz="2000" dirty="0" smtClean="0"/>
          </a:p>
          <a:p>
            <a:pPr marL="342900" indent="-342900">
              <a:buFont typeface="Arial"/>
              <a:buChar char="•"/>
            </a:pPr>
            <a:endParaRPr lang="en-US" dirty="0"/>
          </a:p>
          <a:p>
            <a:pPr marL="342900" indent="-342900">
              <a:buFont typeface="Arial"/>
              <a:buChar char="•"/>
            </a:pPr>
            <a:endParaRPr lang="en-US" dirty="0"/>
          </a:p>
          <a:p>
            <a:endParaRPr lang="en-US" dirty="0"/>
          </a:p>
          <a:p>
            <a:endParaRPr lang="en-US" dirty="0" smtClean="0"/>
          </a:p>
          <a:p>
            <a:r>
              <a:rPr lang="en-US" dirty="0" smtClean="0"/>
              <a:t> and walk through their lifecycles.</a:t>
            </a:r>
            <a:endParaRPr lang="en-US" dirty="0"/>
          </a:p>
          <a:p>
            <a:endParaRPr lang="en-US" dirty="0" smtClean="0"/>
          </a:p>
        </p:txBody>
      </p:sp>
    </p:spTree>
    <p:extLst>
      <p:ext uri="{BB962C8B-B14F-4D97-AF65-F5344CB8AC3E}">
        <p14:creationId xmlns:p14="http://schemas.microsoft.com/office/powerpoint/2010/main" val="387674841"/>
      </p:ext>
    </p:extLst>
  </p:cSld>
  <p:clrMapOvr>
    <a:masterClrMapping/>
  </p:clrMapOvr>
  <p:timing>
    <p:tnLst>
      <p:par>
        <p:cT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Workshop</a:t>
            </a:r>
            <a:endParaRPr lang="en-US" dirty="0"/>
          </a:p>
        </p:txBody>
      </p:sp>
      <p:sp>
        <p:nvSpPr>
          <p:cNvPr id="3" name="Content Placeholder 2"/>
          <p:cNvSpPr>
            <a:spLocks noGrp="1"/>
          </p:cNvSpPr>
          <p:nvPr>
            <p:ph idx="1"/>
          </p:nvPr>
        </p:nvSpPr>
        <p:spPr/>
        <p:txBody>
          <a:bodyPr/>
          <a:lstStyle/>
          <a:p>
            <a:r>
              <a:rPr lang="en-US" dirty="0" smtClean="0"/>
              <a:t>Expected Post-conditions</a:t>
            </a:r>
            <a:r>
              <a:rPr lang="en-US" dirty="0"/>
              <a:t>:</a:t>
            </a:r>
          </a:p>
          <a:p>
            <a:pPr lvl="1"/>
            <a:r>
              <a:rPr lang="en-US" dirty="0"/>
              <a:t>Patron Hugo: Drinking</a:t>
            </a:r>
          </a:p>
          <a:p>
            <a:pPr lvl="1"/>
            <a:r>
              <a:rPr lang="en-US" dirty="0"/>
              <a:t>Patron Debbie: Outside</a:t>
            </a:r>
          </a:p>
          <a:p>
            <a:pPr lvl="1"/>
            <a:r>
              <a:rPr lang="en-US" dirty="0"/>
              <a:t>Patron Tiny: </a:t>
            </a:r>
            <a:r>
              <a:rPr lang="en-US" dirty="0" err="1"/>
              <a:t>NeedsDrink</a:t>
            </a:r>
            <a:endParaRPr lang="en-US" dirty="0"/>
          </a:p>
          <a:p>
            <a:pPr lvl="1"/>
            <a:r>
              <a:rPr lang="en-US" dirty="0"/>
              <a:t>Patron </a:t>
            </a:r>
            <a:r>
              <a:rPr lang="en-US" dirty="0" err="1"/>
              <a:t>Zoltan</a:t>
            </a:r>
            <a:r>
              <a:rPr lang="en-US" dirty="0"/>
              <a:t>: </a:t>
            </a:r>
            <a:r>
              <a:rPr lang="en-US" dirty="0" err="1"/>
              <a:t>NeedsDrink</a:t>
            </a:r>
            <a:endParaRPr lang="en-US" dirty="0"/>
          </a:p>
          <a:p>
            <a:pPr lvl="1"/>
            <a:r>
              <a:rPr lang="en-US" dirty="0"/>
              <a:t>Snooker Table 1: Available</a:t>
            </a:r>
          </a:p>
          <a:p>
            <a:pPr lvl="1"/>
            <a:endParaRPr lang="en-US" dirty="0"/>
          </a:p>
        </p:txBody>
      </p:sp>
    </p:spTree>
    <p:extLst>
      <p:ext uri="{BB962C8B-B14F-4D97-AF65-F5344CB8AC3E}">
        <p14:creationId xmlns:p14="http://schemas.microsoft.com/office/powerpoint/2010/main" val="3650954378"/>
      </p:ext>
    </p:extLst>
  </p:cSld>
  <p:clrMapOvr>
    <a:masterClrMapping/>
  </p:clrMapOvr>
  <p:timing>
    <p:tnLst>
      <p:par>
        <p:cT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10360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p:txBody>
          <a:bodyPr/>
          <a:lstStyle/>
          <a:p>
            <a:r>
              <a:rPr lang="en-US" smtClean="0"/>
              <a:t>Class</a:t>
            </a:r>
          </a:p>
        </p:txBody>
      </p:sp>
      <p:sp>
        <p:nvSpPr>
          <p:cNvPr id="21507" name="Content Placeholder 2"/>
          <p:cNvSpPr>
            <a:spLocks noGrp="1"/>
          </p:cNvSpPr>
          <p:nvPr>
            <p:ph idx="1"/>
          </p:nvPr>
        </p:nvSpPr>
        <p:spPr/>
        <p:txBody>
          <a:bodyPr/>
          <a:lstStyle/>
          <a:p>
            <a:pPr marL="0" indent="0"/>
            <a:r>
              <a:rPr lang="en-US" dirty="0" smtClean="0"/>
              <a:t>A </a:t>
            </a:r>
            <a:r>
              <a:rPr lang="en-US" i="1" dirty="0" smtClean="0"/>
              <a:t>class </a:t>
            </a:r>
            <a:r>
              <a:rPr lang="en-US" dirty="0" smtClean="0"/>
              <a:t>is a </a:t>
            </a:r>
            <a:r>
              <a:rPr lang="en-US" i="1" dirty="0" smtClean="0"/>
              <a:t>conceptual entity </a:t>
            </a:r>
            <a:r>
              <a:rPr lang="en-US" dirty="0" smtClean="0"/>
              <a:t>within the </a:t>
            </a:r>
            <a:r>
              <a:rPr lang="en-US" i="1" dirty="0" smtClean="0"/>
              <a:t>subject matter </a:t>
            </a:r>
            <a:r>
              <a:rPr lang="en-US" dirty="0" smtClean="0"/>
              <a:t>at hand.</a:t>
            </a:r>
          </a:p>
          <a:p>
            <a:pPr marL="0" indent="0"/>
            <a:endParaRPr lang="en-US" dirty="0" smtClean="0"/>
          </a:p>
          <a:p>
            <a:pPr marL="0" indent="0"/>
            <a:endParaRPr lang="en-US" dirty="0" smtClean="0"/>
          </a:p>
        </p:txBody>
      </p:sp>
      <p:sp>
        <p:nvSpPr>
          <p:cNvPr id="21508" name="Rectangle 3"/>
          <p:cNvSpPr>
            <a:spLocks noChangeArrowheads="1"/>
          </p:cNvSpPr>
          <p:nvPr/>
        </p:nvSpPr>
        <p:spPr bwMode="auto">
          <a:xfrm>
            <a:off x="914400" y="1944688"/>
            <a:ext cx="4876800" cy="922337"/>
          </a:xfrm>
          <a:prstGeom prst="rect">
            <a:avLst/>
          </a:prstGeom>
          <a:solidFill>
            <a:schemeClr val="tx1">
              <a:alpha val="14902"/>
            </a:schemeClr>
          </a:solidFill>
          <a:ln w="12700">
            <a:solidFill>
              <a:schemeClr val="tx1"/>
            </a:solidFill>
            <a:round/>
            <a:headEnd/>
            <a:tailEnd/>
          </a:ln>
        </p:spPr>
        <p:txBody>
          <a:bodyPr>
            <a:prstTxWarp prst="textNoShape">
              <a:avLst/>
            </a:prstTxWarp>
            <a:spAutoFit/>
          </a:bodyPr>
          <a:lstStyle/>
          <a:p>
            <a:r>
              <a:rPr lang="en-US"/>
              <a:t>conceptual |kənˈsep ch oōəl|</a:t>
            </a:r>
          </a:p>
          <a:p>
            <a:r>
              <a:rPr lang="en-US"/>
              <a:t>adjective</a:t>
            </a:r>
          </a:p>
          <a:p>
            <a:r>
              <a:rPr lang="en-US"/>
              <a:t>of, relating to, or based on mental concepts</a:t>
            </a:r>
          </a:p>
        </p:txBody>
      </p:sp>
      <p:sp>
        <p:nvSpPr>
          <p:cNvPr id="21509" name="Rectangle 4"/>
          <p:cNvSpPr>
            <a:spLocks noChangeArrowheads="1"/>
          </p:cNvSpPr>
          <p:nvPr/>
        </p:nvSpPr>
        <p:spPr bwMode="auto">
          <a:xfrm>
            <a:off x="914400" y="3582988"/>
            <a:ext cx="4953000" cy="923330"/>
          </a:xfrm>
          <a:prstGeom prst="rect">
            <a:avLst/>
          </a:prstGeom>
          <a:solidFill>
            <a:schemeClr val="tx1">
              <a:alpha val="14902"/>
            </a:schemeClr>
          </a:solidFill>
          <a:ln w="12700">
            <a:solidFill>
              <a:schemeClr val="tx1"/>
            </a:solidFill>
            <a:round/>
            <a:headEnd/>
            <a:tailEnd/>
          </a:ln>
        </p:spPr>
        <p:txBody>
          <a:bodyPr>
            <a:prstTxWarp prst="textNoShape">
              <a:avLst/>
            </a:prstTxWarp>
            <a:spAutoFit/>
          </a:bodyPr>
          <a:lstStyle/>
          <a:p>
            <a:r>
              <a:rPr lang="en-US" dirty="0"/>
              <a:t>entity |</a:t>
            </a:r>
            <a:r>
              <a:rPr lang="en-US" dirty="0" err="1"/>
              <a:t>ˈentitē</a:t>
            </a:r>
            <a:r>
              <a:rPr lang="en-US" dirty="0"/>
              <a:t>|</a:t>
            </a:r>
          </a:p>
          <a:p>
            <a:r>
              <a:rPr lang="en-US" dirty="0"/>
              <a:t>noun ( pl. </a:t>
            </a:r>
            <a:r>
              <a:rPr lang="en-US" b="1" dirty="0"/>
              <a:t>-ties)</a:t>
            </a:r>
          </a:p>
          <a:p>
            <a:r>
              <a:rPr lang="en-US" dirty="0"/>
              <a:t>a thing with distinct and independent existence</a:t>
            </a:r>
          </a:p>
        </p:txBody>
      </p:sp>
      <p:sp>
        <p:nvSpPr>
          <p:cNvPr id="21510" name="Rectangle 5"/>
          <p:cNvSpPr>
            <a:spLocks noChangeArrowheads="1"/>
          </p:cNvSpPr>
          <p:nvPr/>
        </p:nvSpPr>
        <p:spPr bwMode="auto">
          <a:xfrm>
            <a:off x="914400" y="5221288"/>
            <a:ext cx="4953000" cy="646112"/>
          </a:xfrm>
          <a:prstGeom prst="rect">
            <a:avLst/>
          </a:prstGeom>
          <a:solidFill>
            <a:schemeClr val="tx1">
              <a:alpha val="14902"/>
            </a:schemeClr>
          </a:solidFill>
          <a:ln w="12700">
            <a:solidFill>
              <a:schemeClr val="tx1"/>
            </a:solidFill>
            <a:round/>
            <a:headEnd/>
            <a:tailEnd/>
          </a:ln>
        </p:spPr>
        <p:txBody>
          <a:bodyPr>
            <a:prstTxWarp prst="textNoShape">
              <a:avLst/>
            </a:prstTxWarp>
            <a:spAutoFit/>
          </a:bodyPr>
          <a:lstStyle/>
          <a:p>
            <a:r>
              <a:rPr lang="en-US" dirty="0"/>
              <a:t>subject matter |ˈ</a:t>
            </a:r>
            <a:r>
              <a:rPr lang="en-US" dirty="0" err="1"/>
              <a:t>səbjəkt</a:t>
            </a:r>
            <a:r>
              <a:rPr lang="en-US" dirty="0"/>
              <a:t> ˈ</a:t>
            </a:r>
            <a:r>
              <a:rPr lang="en-US" dirty="0" err="1"/>
              <a:t>matər</a:t>
            </a:r>
            <a:r>
              <a:rPr lang="en-US" dirty="0"/>
              <a:t>|</a:t>
            </a:r>
          </a:p>
          <a:p>
            <a:r>
              <a:rPr lang="en-US" dirty="0"/>
              <a:t>topic under consideration</a:t>
            </a:r>
          </a:p>
        </p:txBody>
      </p:sp>
    </p:spTree>
  </p:cSld>
  <p:clrMapOvr>
    <a:masterClrMapping/>
  </p:clrMapOvr>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5" name="Rectangle 2"/>
          <p:cNvSpPr>
            <a:spLocks noGrp="1" noChangeArrowheads="1"/>
          </p:cNvSpPr>
          <p:nvPr>
            <p:ph type="title"/>
          </p:nvPr>
        </p:nvSpPr>
        <p:spPr/>
        <p:txBody>
          <a:bodyPr/>
          <a:lstStyle/>
          <a:p>
            <a:r>
              <a:rPr lang="en-US" dirty="0" smtClean="0"/>
              <a:t>11. Components and Interfaces</a:t>
            </a:r>
          </a:p>
        </p:txBody>
      </p:sp>
      <p:sp>
        <p:nvSpPr>
          <p:cNvPr id="5" name="Rectangle 4"/>
          <p:cNvSpPr>
            <a:spLocks noChangeArrowheads="1"/>
          </p:cNvSpPr>
          <p:nvPr/>
        </p:nvSpPr>
        <p:spPr bwMode="auto">
          <a:xfrm>
            <a:off x="3908998" y="2895600"/>
            <a:ext cx="1249829" cy="1323439"/>
          </a:xfrm>
          <a:prstGeom prst="rect">
            <a:avLst/>
          </a:prstGeom>
          <a:noFill/>
          <a:ln w="9525">
            <a:noFill/>
            <a:miter lim="800000"/>
            <a:headEnd/>
            <a:tailEnd/>
          </a:ln>
        </p:spPr>
        <p:txBody>
          <a:bodyPr wrap="none">
            <a:prstTxWarp prst="textNoShape">
              <a:avLst/>
            </a:prstTxWarp>
            <a:spAutoFit/>
          </a:bodyPr>
          <a:lstStyle/>
          <a:p>
            <a:r>
              <a:rPr lang="en-US" sz="8000" dirty="0" smtClean="0">
                <a:solidFill>
                  <a:srgbClr val="FF0000"/>
                </a:solidFill>
              </a:rPr>
              <a:t>11</a:t>
            </a:r>
            <a:endParaRPr lang="en-US" sz="8000" dirty="0">
              <a:solidFill>
                <a:srgbClr val="FF0000"/>
              </a:solidFill>
            </a:endParaRPr>
          </a:p>
        </p:txBody>
      </p:sp>
    </p:spTree>
  </p:cSld>
  <p:clrMapOvr>
    <a:masterClrMapping/>
  </p:clrMapOvr>
  <p:timing>
    <p:tnLst>
      <p:par>
        <p:cT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50" name="Rectangle 4"/>
          <p:cNvSpPr>
            <a:spLocks noGrp="1" noChangeArrowheads="1"/>
          </p:cNvSpPr>
          <p:nvPr>
            <p:ph type="title"/>
          </p:nvPr>
        </p:nvSpPr>
        <p:spPr/>
        <p:txBody>
          <a:bodyPr/>
          <a:lstStyle/>
          <a:p>
            <a:r>
              <a:rPr lang="en-US" dirty="0" smtClean="0"/>
              <a:t>Components</a:t>
            </a:r>
            <a:endParaRPr lang="en-US" dirty="0"/>
          </a:p>
        </p:txBody>
      </p:sp>
      <p:sp>
        <p:nvSpPr>
          <p:cNvPr id="258051" name="Rectangle 5"/>
          <p:cNvSpPr>
            <a:spLocks noGrp="1" noChangeArrowheads="1"/>
          </p:cNvSpPr>
          <p:nvPr>
            <p:ph type="body" idx="1"/>
          </p:nvPr>
        </p:nvSpPr>
        <p:spPr>
          <a:xfrm>
            <a:off x="762000" y="1219200"/>
            <a:ext cx="8077200" cy="5105400"/>
          </a:xfrm>
        </p:spPr>
        <p:txBody>
          <a:bodyPr/>
          <a:lstStyle/>
          <a:p>
            <a:r>
              <a:rPr lang="en-US" dirty="0" smtClean="0"/>
              <a:t>A </a:t>
            </a:r>
            <a:r>
              <a:rPr lang="en-US" i="1" dirty="0" smtClean="0"/>
              <a:t>component</a:t>
            </a:r>
            <a:r>
              <a:rPr lang="en-US" dirty="0" smtClean="0"/>
              <a:t> is a part of a system that hides its implementation behind </a:t>
            </a:r>
            <a:r>
              <a:rPr lang="en-US" dirty="0"/>
              <a:t>ports. </a:t>
            </a:r>
            <a:endParaRPr lang="en-US" dirty="0" smtClean="0"/>
          </a:p>
          <a:p>
            <a:endParaRPr lang="en-US" sz="1200" dirty="0"/>
          </a:p>
          <a:p>
            <a:r>
              <a:rPr lang="en-US" dirty="0" smtClean="0"/>
              <a:t>The </a:t>
            </a:r>
            <a:r>
              <a:rPr lang="en-US" dirty="0"/>
              <a:t>inside of a component can “see” the outside </a:t>
            </a:r>
            <a:r>
              <a:rPr lang="en-US" dirty="0" smtClean="0"/>
              <a:t>only through </a:t>
            </a:r>
            <a:r>
              <a:rPr lang="en-US" dirty="0"/>
              <a:t>its ports.</a:t>
            </a:r>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sz="1200" dirty="0"/>
          </a:p>
          <a:p>
            <a:r>
              <a:rPr lang="en-US" dirty="0" smtClean="0"/>
              <a:t>Components and ports </a:t>
            </a:r>
            <a:r>
              <a:rPr lang="en-US" dirty="0"/>
              <a:t>are named. </a:t>
            </a:r>
          </a:p>
          <a:p>
            <a:endParaRPr lang="en-US" dirty="0"/>
          </a:p>
          <a:p>
            <a:endParaRPr lang="en-US" dirty="0" smtClean="0"/>
          </a:p>
          <a:p>
            <a:endParaRPr lang="en-US" dirty="0"/>
          </a:p>
        </p:txBody>
      </p:sp>
      <p:pic>
        <p:nvPicPr>
          <p:cNvPr id="258052" name="Picture 11"/>
          <p:cNvPicPr>
            <a:picLocks noChangeAspect="1" noChangeArrowheads="1"/>
          </p:cNvPicPr>
          <p:nvPr/>
        </p:nvPicPr>
        <p:blipFill>
          <a:blip r:embed="rId3"/>
          <a:srcRect l="34500" t="25333" r="29500" b="47334"/>
          <a:stretch>
            <a:fillRect/>
          </a:stretch>
        </p:blipFill>
        <p:spPr bwMode="auto">
          <a:xfrm>
            <a:off x="1825083" y="3183728"/>
            <a:ext cx="4683513" cy="2667000"/>
          </a:xfrm>
          <a:prstGeom prst="rect">
            <a:avLst/>
          </a:prstGeom>
          <a:noFill/>
          <a:ln w="12700">
            <a:noFill/>
            <a:miter lim="800000"/>
            <a:headEnd/>
            <a:tailEnd/>
          </a:ln>
        </p:spPr>
      </p:pic>
      <p:sp>
        <p:nvSpPr>
          <p:cNvPr id="3" name="Right Arrow 2"/>
          <p:cNvSpPr/>
          <p:nvPr/>
        </p:nvSpPr>
        <p:spPr bwMode="auto">
          <a:xfrm rot="9274147" flipV="1">
            <a:off x="5187792" y="2916896"/>
            <a:ext cx="1676400" cy="762000"/>
          </a:xfrm>
          <a:prstGeom prst="rightArrow">
            <a:avLst/>
          </a:prstGeom>
          <a:solidFill>
            <a:schemeClr val="accent2">
              <a:lumMod val="60000"/>
              <a:lumOff val="4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en-US" dirty="0">
                <a:latin typeface="Comic Sans MS"/>
                <a:cs typeface="Comic Sans MS"/>
              </a:rPr>
              <a:t>Component</a:t>
            </a:r>
            <a:endParaRPr kumimoji="0" lang="en-US" sz="1800" b="0" i="0" u="none" strike="noStrike" cap="none" normalizeH="0" baseline="0" dirty="0" smtClean="0">
              <a:ln>
                <a:noFill/>
              </a:ln>
              <a:solidFill>
                <a:schemeClr val="tx1"/>
              </a:solidFill>
              <a:effectLst/>
              <a:latin typeface="Arial" charset="0"/>
            </a:endParaRPr>
          </a:p>
        </p:txBody>
      </p:sp>
      <p:sp>
        <p:nvSpPr>
          <p:cNvPr id="8" name="Right Arrow 7"/>
          <p:cNvSpPr/>
          <p:nvPr/>
        </p:nvSpPr>
        <p:spPr bwMode="auto">
          <a:xfrm rot="10800000">
            <a:off x="5687571" y="4648200"/>
            <a:ext cx="1676400" cy="762000"/>
          </a:xfrm>
          <a:prstGeom prst="rightArrow">
            <a:avLst>
              <a:gd name="adj1" fmla="val 53708"/>
              <a:gd name="adj2" fmla="val 55167"/>
            </a:avLst>
          </a:prstGeom>
          <a:solidFill>
            <a:schemeClr val="accent2">
              <a:lumMod val="60000"/>
              <a:lumOff val="4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4" name="Oval 3"/>
          <p:cNvSpPr/>
          <p:nvPr/>
        </p:nvSpPr>
        <p:spPr bwMode="auto">
          <a:xfrm>
            <a:off x="5181600" y="4783928"/>
            <a:ext cx="533400" cy="533400"/>
          </a:xfrm>
          <a:prstGeom prst="ellips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7" name="TextBox 6"/>
          <p:cNvSpPr txBox="1"/>
          <p:nvPr/>
        </p:nvSpPr>
        <p:spPr>
          <a:xfrm>
            <a:off x="6398201" y="4800600"/>
            <a:ext cx="1297999" cy="369332"/>
          </a:xfrm>
          <a:prstGeom prst="rect">
            <a:avLst/>
          </a:prstGeom>
          <a:noFill/>
        </p:spPr>
        <p:txBody>
          <a:bodyPr wrap="square" rtlCol="0">
            <a:spAutoFit/>
          </a:bodyPr>
          <a:lstStyle/>
          <a:p>
            <a:r>
              <a:rPr lang="en-US" dirty="0" smtClean="0">
                <a:latin typeface="Comic Sans MS"/>
                <a:cs typeface="Comic Sans MS"/>
              </a:rPr>
              <a:t>Port</a:t>
            </a:r>
            <a:endParaRPr lang="en-US" dirty="0">
              <a:latin typeface="Comic Sans MS"/>
              <a:cs typeface="Comic Sans MS"/>
            </a:endParaRPr>
          </a:p>
        </p:txBody>
      </p:sp>
    </p:spTree>
  </p:cSld>
  <p:clrMapOvr>
    <a:masterClrMapping/>
  </p:clrMapOvr>
  <p:timing>
    <p:tnLst>
      <p:par>
        <p:cT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descr="C:\Users\jwolfe\Desktop\Port.png"/>
          <p:cNvPicPr>
            <a:picLocks noChangeAspect="1"/>
          </p:cNvPicPr>
          <p:nvPr/>
        </p:nvPicPr>
        <p:blipFill rotWithShape="1">
          <a:blip r:embed="rId3">
            <a:extLst>
              <a:ext uri="{28A0092B-C50C-407E-A947-70E740481C1C}">
                <a14:useLocalDpi xmlns:a14="http://schemas.microsoft.com/office/drawing/2010/main" val="0"/>
              </a:ext>
            </a:extLst>
          </a:blip>
          <a:srcRect t="-7" b="38743"/>
          <a:stretch/>
        </p:blipFill>
        <p:spPr bwMode="auto">
          <a:xfrm>
            <a:off x="5181600" y="2638800"/>
            <a:ext cx="3679825" cy="2847600"/>
          </a:xfrm>
          <a:prstGeom prst="rect">
            <a:avLst/>
          </a:prstGeom>
          <a:noFill/>
          <a:ln>
            <a:noFill/>
          </a:ln>
        </p:spPr>
      </p:pic>
      <p:sp>
        <p:nvSpPr>
          <p:cNvPr id="266242" name="Rectangle 2"/>
          <p:cNvSpPr>
            <a:spLocks noGrp="1" noChangeArrowheads="1"/>
          </p:cNvSpPr>
          <p:nvPr>
            <p:ph type="title"/>
          </p:nvPr>
        </p:nvSpPr>
        <p:spPr/>
        <p:txBody>
          <a:bodyPr/>
          <a:lstStyle/>
          <a:p>
            <a:r>
              <a:rPr lang="en-US" dirty="0" smtClean="0"/>
              <a:t>Ports</a:t>
            </a:r>
            <a:endParaRPr lang="en-US" dirty="0"/>
          </a:p>
        </p:txBody>
      </p:sp>
      <p:sp>
        <p:nvSpPr>
          <p:cNvPr id="266243" name="Rectangle 3"/>
          <p:cNvSpPr>
            <a:spLocks noGrp="1" noChangeArrowheads="1"/>
          </p:cNvSpPr>
          <p:nvPr>
            <p:ph type="body" idx="1"/>
          </p:nvPr>
        </p:nvSpPr>
        <p:spPr>
          <a:xfrm>
            <a:off x="762000" y="1219200"/>
            <a:ext cx="8382000" cy="5105400"/>
          </a:xfrm>
        </p:spPr>
        <p:txBody>
          <a:bodyPr/>
          <a:lstStyle/>
          <a:p>
            <a:r>
              <a:rPr lang="en-US" dirty="0" smtClean="0"/>
              <a:t>Each port …</a:t>
            </a:r>
          </a:p>
          <a:p>
            <a:r>
              <a:rPr lang="en-US" dirty="0" smtClean="0"/>
              <a:t>… surfaces </a:t>
            </a:r>
            <a:r>
              <a:rPr lang="en-US" dirty="0"/>
              <a:t>an </a:t>
            </a:r>
            <a:r>
              <a:rPr lang="en-US" dirty="0" smtClean="0"/>
              <a:t>interface …</a:t>
            </a:r>
          </a:p>
          <a:p>
            <a:r>
              <a:rPr lang="en-US" dirty="0" smtClean="0"/>
              <a:t>… by referencing an interface definition.</a:t>
            </a:r>
          </a:p>
          <a:p>
            <a:endParaRPr lang="en-US" dirty="0"/>
          </a:p>
          <a:p>
            <a:endParaRPr lang="en-US" dirty="0" smtClean="0"/>
          </a:p>
          <a:p>
            <a:endParaRPr lang="en-US" dirty="0"/>
          </a:p>
          <a:p>
            <a:endParaRPr lang="en-US" dirty="0" smtClean="0"/>
          </a:p>
          <a:p>
            <a:endParaRPr lang="en-US" dirty="0"/>
          </a:p>
          <a:p>
            <a:endParaRPr lang="en-US" dirty="0" smtClean="0"/>
          </a:p>
          <a:p>
            <a:endParaRPr lang="en-US" dirty="0" smtClean="0"/>
          </a:p>
          <a:p>
            <a:endParaRPr lang="en-US" dirty="0"/>
          </a:p>
          <a:p>
            <a:r>
              <a:rPr lang="en-US" dirty="0" smtClean="0"/>
              <a:t>Actions </a:t>
            </a:r>
            <a:r>
              <a:rPr lang="en-US" dirty="0"/>
              <a:t>within a component </a:t>
            </a:r>
            <a:r>
              <a:rPr lang="en-US" dirty="0" smtClean="0"/>
              <a:t>specify </a:t>
            </a:r>
            <a:r>
              <a:rPr lang="en-US" dirty="0"/>
              <a:t>through which port </a:t>
            </a:r>
            <a:r>
              <a:rPr lang="en-US" dirty="0" smtClean="0"/>
              <a:t>any </a:t>
            </a:r>
            <a:r>
              <a:rPr lang="en-US" dirty="0"/>
              <a:t>outgoing </a:t>
            </a:r>
            <a:r>
              <a:rPr lang="en-US" dirty="0" smtClean="0"/>
              <a:t>messages </a:t>
            </a:r>
            <a:r>
              <a:rPr lang="en-US" dirty="0"/>
              <a:t>should be sent. </a:t>
            </a:r>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sz="1000" dirty="0" smtClean="0"/>
          </a:p>
          <a:p>
            <a:endParaRPr lang="en-US" dirty="0" smtClean="0"/>
          </a:p>
          <a:p>
            <a:endParaRPr lang="en-US" dirty="0"/>
          </a:p>
          <a:p>
            <a:endParaRPr lang="en-US" dirty="0" smtClean="0"/>
          </a:p>
          <a:p>
            <a:endParaRPr lang="en-US" dirty="0"/>
          </a:p>
        </p:txBody>
      </p:sp>
      <p:grpSp>
        <p:nvGrpSpPr>
          <p:cNvPr id="4" name="Group 11"/>
          <p:cNvGrpSpPr>
            <a:grpSpLocks/>
          </p:cNvGrpSpPr>
          <p:nvPr/>
        </p:nvGrpSpPr>
        <p:grpSpPr bwMode="auto">
          <a:xfrm>
            <a:off x="11187113" y="2890838"/>
            <a:ext cx="422275" cy="574675"/>
            <a:chOff x="4307" y="1023"/>
            <a:chExt cx="266" cy="362"/>
          </a:xfrm>
        </p:grpSpPr>
        <p:grpSp>
          <p:nvGrpSpPr>
            <p:cNvPr id="5" name="Group 12"/>
            <p:cNvGrpSpPr>
              <a:grpSpLocks/>
            </p:cNvGrpSpPr>
            <p:nvPr/>
          </p:nvGrpSpPr>
          <p:grpSpPr bwMode="auto">
            <a:xfrm>
              <a:off x="4307" y="1023"/>
              <a:ext cx="266" cy="362"/>
              <a:chOff x="4840" y="1096"/>
              <a:chExt cx="266" cy="362"/>
            </a:xfrm>
          </p:grpSpPr>
          <p:sp>
            <p:nvSpPr>
              <p:cNvPr id="266263" name="Oval 13"/>
              <p:cNvSpPr>
                <a:spLocks noChangeAspect="1" noChangeArrowheads="1"/>
              </p:cNvSpPr>
              <p:nvPr/>
            </p:nvSpPr>
            <p:spPr bwMode="auto">
              <a:xfrm>
                <a:off x="4864" y="1168"/>
                <a:ext cx="242" cy="242"/>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266264" name="Rectangle 14"/>
              <p:cNvSpPr>
                <a:spLocks noChangeArrowheads="1"/>
              </p:cNvSpPr>
              <p:nvPr/>
            </p:nvSpPr>
            <p:spPr bwMode="auto">
              <a:xfrm>
                <a:off x="4840" y="1096"/>
                <a:ext cx="145" cy="362"/>
              </a:xfrm>
              <a:prstGeom prst="rect">
                <a:avLst/>
              </a:prstGeom>
              <a:solidFill>
                <a:schemeClr val="bg1"/>
              </a:solidFill>
              <a:ln w="9525">
                <a:noFill/>
                <a:miter lim="800000"/>
                <a:headEnd/>
                <a:tailEnd/>
              </a:ln>
            </p:spPr>
            <p:txBody>
              <a:bodyPr wrap="none" anchor="ctr">
                <a:prstTxWarp prst="textNoShape">
                  <a:avLst/>
                </a:prstTxWarp>
              </a:bodyPr>
              <a:lstStyle/>
              <a:p>
                <a:endParaRPr lang="en-US"/>
              </a:p>
            </p:txBody>
          </p:sp>
        </p:grpSp>
        <p:sp>
          <p:nvSpPr>
            <p:cNvPr id="266262" name="Oval 15"/>
            <p:cNvSpPr>
              <a:spLocks noChangeArrowheads="1"/>
            </p:cNvSpPr>
            <p:nvPr/>
          </p:nvSpPr>
          <p:spPr bwMode="auto">
            <a:xfrm>
              <a:off x="4332" y="1120"/>
              <a:ext cx="193" cy="193"/>
            </a:xfrm>
            <a:prstGeom prst="ellipse">
              <a:avLst/>
            </a:prstGeom>
            <a:noFill/>
            <a:ln w="9525">
              <a:solidFill>
                <a:schemeClr val="tx1"/>
              </a:solidFill>
              <a:round/>
              <a:headEnd/>
              <a:tailEnd/>
            </a:ln>
          </p:spPr>
          <p:txBody>
            <a:bodyPr wrap="none" anchor="ctr">
              <a:prstTxWarp prst="textNoShape">
                <a:avLst/>
              </a:prstTxWarp>
            </a:bodyPr>
            <a:lstStyle/>
            <a:p>
              <a:endParaRPr lang="en-US"/>
            </a:p>
          </p:txBody>
        </p:sp>
      </p:grpSp>
      <p:grpSp>
        <p:nvGrpSpPr>
          <p:cNvPr id="6" name="Group 16"/>
          <p:cNvGrpSpPr>
            <a:grpSpLocks/>
          </p:cNvGrpSpPr>
          <p:nvPr/>
        </p:nvGrpSpPr>
        <p:grpSpPr bwMode="auto">
          <a:xfrm>
            <a:off x="10515600" y="2909888"/>
            <a:ext cx="152400" cy="538162"/>
            <a:chOff x="3993" y="1047"/>
            <a:chExt cx="96" cy="339"/>
          </a:xfrm>
        </p:grpSpPr>
        <p:sp>
          <p:nvSpPr>
            <p:cNvPr id="266258"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266259"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266260"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7" name="Group 20"/>
          <p:cNvGrpSpPr>
            <a:grpSpLocks/>
          </p:cNvGrpSpPr>
          <p:nvPr/>
        </p:nvGrpSpPr>
        <p:grpSpPr bwMode="auto">
          <a:xfrm>
            <a:off x="12128500" y="2909888"/>
            <a:ext cx="152400" cy="538162"/>
            <a:chOff x="3993" y="1047"/>
            <a:chExt cx="96" cy="339"/>
          </a:xfrm>
        </p:grpSpPr>
        <p:sp>
          <p:nvSpPr>
            <p:cNvPr id="266255" name="Rectangle 21"/>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266256" name="Line 22"/>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266257" name="Line 23"/>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sp>
        <p:nvSpPr>
          <p:cNvPr id="266251" name="Line 24"/>
          <p:cNvSpPr>
            <a:spLocks noChangeShapeType="1"/>
          </p:cNvSpPr>
          <p:nvPr/>
        </p:nvSpPr>
        <p:spPr bwMode="auto">
          <a:xfrm flipH="1">
            <a:off x="10669588" y="3197225"/>
            <a:ext cx="555625"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66252" name="Line 25"/>
          <p:cNvSpPr>
            <a:spLocks noChangeShapeType="1"/>
          </p:cNvSpPr>
          <p:nvPr/>
        </p:nvSpPr>
        <p:spPr bwMode="auto">
          <a:xfrm flipH="1">
            <a:off x="11609388" y="3189288"/>
            <a:ext cx="512763"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66253" name="Text Box 26"/>
          <p:cNvSpPr txBox="1">
            <a:spLocks noChangeArrowheads="1"/>
          </p:cNvSpPr>
          <p:nvPr/>
        </p:nvSpPr>
        <p:spPr bwMode="auto">
          <a:xfrm>
            <a:off x="10587038" y="2767013"/>
            <a:ext cx="847725" cy="274637"/>
          </a:xfrm>
          <a:prstGeom prst="rect">
            <a:avLst/>
          </a:prstGeom>
          <a:noFill/>
          <a:ln w="9525">
            <a:noFill/>
            <a:miter lim="800000"/>
            <a:headEnd/>
            <a:tailEnd/>
          </a:ln>
        </p:spPr>
        <p:txBody>
          <a:bodyPr>
            <a:prstTxWarp prst="textNoShape">
              <a:avLst/>
            </a:prstTxWarp>
            <a:spAutoFit/>
          </a:bodyPr>
          <a:lstStyle/>
          <a:p>
            <a:pPr eaLnBrk="1" hangingPunct="1">
              <a:spcBef>
                <a:spcPct val="50000"/>
              </a:spcBef>
            </a:pPr>
            <a:r>
              <a:rPr lang="en-US" sz="1200" dirty="0">
                <a:latin typeface="Tahoma" charset="0"/>
                <a:ea typeface="MS PGothic" pitchFamily="34" charset="-128"/>
                <a:cs typeface="MS PGothic" pitchFamily="34" charset="-128"/>
              </a:rPr>
              <a:t>Provided</a:t>
            </a:r>
          </a:p>
        </p:txBody>
      </p:sp>
      <p:sp>
        <p:nvSpPr>
          <p:cNvPr id="266254" name="Text Box 27"/>
          <p:cNvSpPr txBox="1">
            <a:spLocks noChangeArrowheads="1"/>
          </p:cNvSpPr>
          <p:nvPr/>
        </p:nvSpPr>
        <p:spPr bwMode="auto">
          <a:xfrm>
            <a:off x="11445875" y="3402013"/>
            <a:ext cx="847725" cy="274637"/>
          </a:xfrm>
          <a:prstGeom prst="rect">
            <a:avLst/>
          </a:prstGeom>
          <a:noFill/>
          <a:ln w="9525">
            <a:noFill/>
            <a:miter lim="800000"/>
            <a:headEnd/>
            <a:tailEnd/>
          </a:ln>
        </p:spPr>
        <p:txBody>
          <a:bodyPr>
            <a:prstTxWarp prst="textNoShape">
              <a:avLst/>
            </a:prstTxWarp>
            <a:spAutoFit/>
          </a:bodyPr>
          <a:lstStyle/>
          <a:p>
            <a:pPr eaLnBrk="1" hangingPunct="1">
              <a:spcBef>
                <a:spcPct val="50000"/>
              </a:spcBef>
            </a:pPr>
            <a:r>
              <a:rPr lang="en-US" sz="1200">
                <a:latin typeface="Tahoma" charset="0"/>
                <a:ea typeface="MS PGothic" pitchFamily="34" charset="-128"/>
                <a:cs typeface="MS PGothic" pitchFamily="34" charset="-128"/>
              </a:rPr>
              <a:t>Required</a:t>
            </a:r>
          </a:p>
        </p:txBody>
      </p:sp>
      <p:sp>
        <p:nvSpPr>
          <p:cNvPr id="8" name="Right Arrow 7"/>
          <p:cNvSpPr/>
          <p:nvPr/>
        </p:nvSpPr>
        <p:spPr bwMode="auto">
          <a:xfrm>
            <a:off x="2895600" y="2562600"/>
            <a:ext cx="2286000" cy="533400"/>
          </a:xfrm>
          <a:prstGeom prst="rightArrow">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Port name</a:t>
            </a:r>
          </a:p>
        </p:txBody>
      </p:sp>
      <p:sp>
        <p:nvSpPr>
          <p:cNvPr id="36" name="Right Arrow 35"/>
          <p:cNvSpPr/>
          <p:nvPr/>
        </p:nvSpPr>
        <p:spPr bwMode="auto">
          <a:xfrm>
            <a:off x="2895600" y="3172200"/>
            <a:ext cx="2286000" cy="609600"/>
          </a:xfrm>
          <a:prstGeom prst="rightArrow">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Interface Definition</a:t>
            </a:r>
          </a:p>
        </p:txBody>
      </p:sp>
      <p:sp>
        <p:nvSpPr>
          <p:cNvPr id="37" name="Right Arrow 36"/>
          <p:cNvSpPr/>
          <p:nvPr/>
        </p:nvSpPr>
        <p:spPr bwMode="auto">
          <a:xfrm>
            <a:off x="2895600" y="4010400"/>
            <a:ext cx="2286000" cy="533400"/>
          </a:xfrm>
          <a:prstGeom prst="rightArrow">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Messages</a:t>
            </a:r>
          </a:p>
        </p:txBody>
      </p:sp>
      <p:sp>
        <p:nvSpPr>
          <p:cNvPr id="9" name="TextBox 8"/>
          <p:cNvSpPr txBox="1"/>
          <p:nvPr/>
        </p:nvSpPr>
        <p:spPr>
          <a:xfrm>
            <a:off x="5334000" y="3172200"/>
            <a:ext cx="698629" cy="1938992"/>
          </a:xfrm>
          <a:prstGeom prst="rect">
            <a:avLst/>
          </a:prstGeom>
          <a:noFill/>
        </p:spPr>
        <p:txBody>
          <a:bodyPr wrap="none" rtlCol="0">
            <a:spAutoFit/>
          </a:bodyPr>
          <a:lstStyle/>
          <a:p>
            <a:r>
              <a:rPr lang="en-US" sz="12000" dirty="0" smtClean="0"/>
              <a:t>{</a:t>
            </a:r>
            <a:endParaRPr lang="en-US" sz="12000" dirty="0"/>
          </a:p>
        </p:txBody>
      </p:sp>
    </p:spTree>
    <p:extLst>
      <p:ext uri="{BB962C8B-B14F-4D97-AF65-F5344CB8AC3E}">
        <p14:creationId xmlns:p14="http://schemas.microsoft.com/office/powerpoint/2010/main" val="2937301280"/>
      </p:ext>
    </p:extLst>
  </p:cSld>
  <p:clrMapOvr>
    <a:masterClrMapping/>
  </p:clrMapOvr>
  <p:timing>
    <p:tnLst>
      <p:par>
        <p:cT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194" name="Rectangle 8"/>
          <p:cNvSpPr>
            <a:spLocks noGrp="1" noChangeArrowheads="1"/>
          </p:cNvSpPr>
          <p:nvPr>
            <p:ph type="title"/>
          </p:nvPr>
        </p:nvSpPr>
        <p:spPr/>
        <p:txBody>
          <a:bodyPr/>
          <a:lstStyle/>
          <a:p>
            <a:r>
              <a:rPr lang="en-US" dirty="0" smtClean="0"/>
              <a:t>Interfaces</a:t>
            </a:r>
            <a:endParaRPr lang="en-US" dirty="0"/>
          </a:p>
        </p:txBody>
      </p:sp>
      <p:sp>
        <p:nvSpPr>
          <p:cNvPr id="264195" name="Rectangle 11"/>
          <p:cNvSpPr>
            <a:spLocks noGrp="1" noChangeArrowheads="1"/>
          </p:cNvSpPr>
          <p:nvPr>
            <p:ph type="body" idx="1"/>
          </p:nvPr>
        </p:nvSpPr>
        <p:spPr/>
        <p:txBody>
          <a:bodyPr/>
          <a:lstStyle/>
          <a:p>
            <a:r>
              <a:rPr lang="en-US" dirty="0" smtClean="0"/>
              <a:t>An </a:t>
            </a:r>
            <a:r>
              <a:rPr lang="en-US" dirty="0"/>
              <a:t>interface defines of collection of messages, similar to a declaration in a programming language.</a:t>
            </a:r>
          </a:p>
          <a:p>
            <a:endParaRPr lang="en-US" dirty="0"/>
          </a:p>
          <a:p>
            <a:r>
              <a:rPr lang="en-US" dirty="0"/>
              <a:t>Each interface is defined once, </a:t>
            </a:r>
            <a:r>
              <a:rPr lang="en-US" dirty="0" smtClean="0"/>
              <a:t/>
            </a:r>
            <a:br>
              <a:rPr lang="en-US" dirty="0" smtClean="0"/>
            </a:br>
            <a:r>
              <a:rPr lang="en-US" dirty="0" smtClean="0"/>
              <a:t>and </a:t>
            </a:r>
            <a:r>
              <a:rPr lang="en-US" dirty="0"/>
              <a:t>may be used multiple times</a:t>
            </a:r>
            <a:r>
              <a:rPr lang="en-US" dirty="0" smtClean="0"/>
              <a:t>.</a:t>
            </a:r>
          </a:p>
          <a:p>
            <a:endParaRPr lang="en-US" dirty="0"/>
          </a:p>
          <a:p>
            <a:r>
              <a:rPr lang="en-US" dirty="0"/>
              <a:t>Each message can carry </a:t>
            </a:r>
            <a:br>
              <a:rPr lang="en-US" dirty="0"/>
            </a:br>
            <a:r>
              <a:rPr lang="en-US" dirty="0"/>
              <a:t>typed parameters.</a:t>
            </a:r>
          </a:p>
          <a:p>
            <a:endParaRPr lang="en-US" dirty="0" smtClean="0"/>
          </a:p>
          <a:p>
            <a:endParaRPr lang="en-US" dirty="0"/>
          </a:p>
          <a:p>
            <a:endParaRPr lang="en-US" dirty="0"/>
          </a:p>
          <a:p>
            <a:endParaRPr lang="en-US" dirty="0" smtClean="0"/>
          </a:p>
          <a:p>
            <a:endParaRPr lang="en-US" dirty="0">
              <a:latin typeface="Times New Roman" charset="0"/>
            </a:endParaRPr>
          </a:p>
        </p:txBody>
      </p:sp>
      <p:pic>
        <p:nvPicPr>
          <p:cNvPr id="4" name="Picture 3" descr="InterfaceDefiniti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48511" y="2184280"/>
            <a:ext cx="4043089" cy="4597520"/>
          </a:xfrm>
          <a:prstGeom prst="rect">
            <a:avLst/>
          </a:prstGeom>
        </p:spPr>
      </p:pic>
    </p:spTree>
    <p:extLst>
      <p:ext uri="{BB962C8B-B14F-4D97-AF65-F5344CB8AC3E}">
        <p14:creationId xmlns:p14="http://schemas.microsoft.com/office/powerpoint/2010/main" val="1853571753"/>
      </p:ext>
    </p:extLst>
  </p:cSld>
  <p:clrMapOvr>
    <a:masterClrMapping/>
  </p:clrMapOvr>
  <p:timing>
    <p:tnLst>
      <p:par>
        <p:cT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194" name="Rectangle 8"/>
          <p:cNvSpPr>
            <a:spLocks noGrp="1" noChangeArrowheads="1"/>
          </p:cNvSpPr>
          <p:nvPr>
            <p:ph type="title"/>
          </p:nvPr>
        </p:nvSpPr>
        <p:spPr/>
        <p:txBody>
          <a:bodyPr/>
          <a:lstStyle/>
          <a:p>
            <a:r>
              <a:rPr lang="en-US" dirty="0" smtClean="0"/>
              <a:t>Messages</a:t>
            </a:r>
            <a:endParaRPr lang="en-US" dirty="0"/>
          </a:p>
        </p:txBody>
      </p:sp>
      <p:sp>
        <p:nvSpPr>
          <p:cNvPr id="264195" name="Rectangle 11"/>
          <p:cNvSpPr>
            <a:spLocks noGrp="1" noChangeArrowheads="1"/>
          </p:cNvSpPr>
          <p:nvPr>
            <p:ph type="body" idx="1"/>
          </p:nvPr>
        </p:nvSpPr>
        <p:spPr/>
        <p:txBody>
          <a:bodyPr/>
          <a:lstStyle/>
          <a:p>
            <a:r>
              <a:rPr lang="en-US" dirty="0" smtClean="0"/>
              <a:t>Messages have a direction </a:t>
            </a:r>
          </a:p>
          <a:p>
            <a:r>
              <a:rPr lang="en-US" dirty="0" smtClean="0"/>
              <a:t>(relative to/from the provider).</a:t>
            </a:r>
          </a:p>
          <a:p>
            <a:endParaRPr lang="en-US" dirty="0"/>
          </a:p>
          <a:p>
            <a:r>
              <a:rPr lang="en-US" dirty="0" smtClean="0"/>
              <a:t>The ball indicates the provider.</a:t>
            </a:r>
          </a:p>
          <a:p>
            <a:endParaRPr lang="en-US" dirty="0"/>
          </a:p>
          <a:p>
            <a:pPr lvl="0"/>
            <a:r>
              <a:rPr lang="en-US" dirty="0" smtClean="0"/>
              <a:t>The arrow indicates </a:t>
            </a:r>
            <a:r>
              <a:rPr lang="en-US" dirty="0"/>
              <a:t>the direction </a:t>
            </a:r>
            <a:r>
              <a:rPr lang="en-US" dirty="0" smtClean="0"/>
              <a:t/>
            </a:r>
            <a:br>
              <a:rPr lang="en-US" dirty="0" smtClean="0"/>
            </a:br>
            <a:r>
              <a:rPr lang="en-US" dirty="0" smtClean="0"/>
              <a:t>of </a:t>
            </a:r>
            <a:r>
              <a:rPr lang="en-US" dirty="0"/>
              <a:t>the message in an </a:t>
            </a:r>
            <a:r>
              <a:rPr lang="en-US" dirty="0" smtClean="0"/>
              <a:t/>
            </a:r>
            <a:br>
              <a:rPr lang="en-US" dirty="0" smtClean="0"/>
            </a:br>
            <a:r>
              <a:rPr lang="en-US" dirty="0" smtClean="0"/>
              <a:t>interface </a:t>
            </a:r>
            <a:r>
              <a:rPr lang="en-US" dirty="0"/>
              <a:t>definition.</a:t>
            </a:r>
          </a:p>
          <a:p>
            <a:endParaRPr lang="en-US" dirty="0" smtClean="0"/>
          </a:p>
          <a:p>
            <a:endParaRPr lang="en-US" dirty="0">
              <a:latin typeface="Times New Roman" charset="0"/>
            </a:endParaRPr>
          </a:p>
        </p:txBody>
      </p:sp>
      <p:pic>
        <p:nvPicPr>
          <p:cNvPr id="6" name="Picture 5" descr="C:\Users\jwolfe\Desktop\InterfaceDefinition.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181600" y="1524000"/>
            <a:ext cx="3286125" cy="4501541"/>
          </a:xfrm>
          <a:prstGeom prst="rect">
            <a:avLst/>
          </a:prstGeom>
          <a:noFill/>
          <a:ln>
            <a:noFill/>
          </a:ln>
        </p:spPr>
      </p:pic>
    </p:spTree>
    <p:extLst>
      <p:ext uri="{BB962C8B-B14F-4D97-AF65-F5344CB8AC3E}">
        <p14:creationId xmlns:p14="http://schemas.microsoft.com/office/powerpoint/2010/main" val="730024197"/>
      </p:ext>
    </p:extLst>
  </p:cSld>
  <p:clrMapOvr>
    <a:masterClrMapping/>
  </p:clrMapOvr>
  <p:timing>
    <p:tnLst>
      <p:par>
        <p:cT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42" name="Rectangle 2"/>
          <p:cNvSpPr>
            <a:spLocks noGrp="1" noChangeArrowheads="1"/>
          </p:cNvSpPr>
          <p:nvPr>
            <p:ph type="title"/>
          </p:nvPr>
        </p:nvSpPr>
        <p:spPr/>
        <p:txBody>
          <a:bodyPr/>
          <a:lstStyle/>
          <a:p>
            <a:r>
              <a:rPr lang="en-US" dirty="0" smtClean="0"/>
              <a:t>Port Activity</a:t>
            </a:r>
            <a:endParaRPr lang="en-US" dirty="0"/>
          </a:p>
        </p:txBody>
      </p:sp>
      <p:sp>
        <p:nvSpPr>
          <p:cNvPr id="266243" name="Rectangle 3"/>
          <p:cNvSpPr>
            <a:spLocks noGrp="1" noChangeArrowheads="1"/>
          </p:cNvSpPr>
          <p:nvPr>
            <p:ph type="body" idx="1"/>
          </p:nvPr>
        </p:nvSpPr>
        <p:spPr/>
        <p:txBody>
          <a:bodyPr/>
          <a:lstStyle/>
          <a:p>
            <a:r>
              <a:rPr lang="en-US" dirty="0"/>
              <a:t>Each message (in the interface, connected to a port) may have a </a:t>
            </a:r>
            <a:r>
              <a:rPr lang="en-US" i="1" dirty="0"/>
              <a:t>port activity </a:t>
            </a:r>
            <a:r>
              <a:rPr lang="en-US" dirty="0"/>
              <a:t>executed when the message is received.  </a:t>
            </a:r>
          </a:p>
          <a:p>
            <a:endParaRPr lang="en-US" dirty="0"/>
          </a:p>
          <a:p>
            <a:r>
              <a:rPr lang="en-US" dirty="0" smtClean="0"/>
              <a:t>It may contain any actions valid within the context of the receiving component.  Best to keep port activities simple:</a:t>
            </a:r>
          </a:p>
          <a:p>
            <a:pPr lvl="1"/>
            <a:r>
              <a:rPr lang="en-US" dirty="0"/>
              <a:t>i</a:t>
            </a:r>
            <a:r>
              <a:rPr lang="en-US" dirty="0" smtClean="0"/>
              <a:t>nvoke an operation</a:t>
            </a:r>
          </a:p>
          <a:p>
            <a:pPr lvl="1"/>
            <a:r>
              <a:rPr lang="en-US" dirty="0" smtClean="0"/>
              <a:t>generate an event to an instance</a:t>
            </a:r>
          </a:p>
          <a:p>
            <a:endParaRPr lang="en-US" dirty="0"/>
          </a:p>
          <a:p>
            <a:endParaRPr lang="en-US" dirty="0" smtClean="0"/>
          </a:p>
          <a:p>
            <a:endParaRPr lang="en-US" dirty="0"/>
          </a:p>
        </p:txBody>
      </p:sp>
      <p:grpSp>
        <p:nvGrpSpPr>
          <p:cNvPr id="4" name="Group 11"/>
          <p:cNvGrpSpPr>
            <a:grpSpLocks/>
          </p:cNvGrpSpPr>
          <p:nvPr/>
        </p:nvGrpSpPr>
        <p:grpSpPr bwMode="auto">
          <a:xfrm>
            <a:off x="11187113" y="2890838"/>
            <a:ext cx="422275" cy="574675"/>
            <a:chOff x="4307" y="1023"/>
            <a:chExt cx="266" cy="362"/>
          </a:xfrm>
        </p:grpSpPr>
        <p:grpSp>
          <p:nvGrpSpPr>
            <p:cNvPr id="5" name="Group 12"/>
            <p:cNvGrpSpPr>
              <a:grpSpLocks/>
            </p:cNvGrpSpPr>
            <p:nvPr/>
          </p:nvGrpSpPr>
          <p:grpSpPr bwMode="auto">
            <a:xfrm>
              <a:off x="4307" y="1023"/>
              <a:ext cx="266" cy="362"/>
              <a:chOff x="4840" y="1096"/>
              <a:chExt cx="266" cy="362"/>
            </a:xfrm>
          </p:grpSpPr>
          <p:sp>
            <p:nvSpPr>
              <p:cNvPr id="266263" name="Oval 13"/>
              <p:cNvSpPr>
                <a:spLocks noChangeAspect="1" noChangeArrowheads="1"/>
              </p:cNvSpPr>
              <p:nvPr/>
            </p:nvSpPr>
            <p:spPr bwMode="auto">
              <a:xfrm>
                <a:off x="4864" y="1168"/>
                <a:ext cx="242" cy="242"/>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266264" name="Rectangle 14"/>
              <p:cNvSpPr>
                <a:spLocks noChangeArrowheads="1"/>
              </p:cNvSpPr>
              <p:nvPr/>
            </p:nvSpPr>
            <p:spPr bwMode="auto">
              <a:xfrm>
                <a:off x="4840" y="1096"/>
                <a:ext cx="145" cy="362"/>
              </a:xfrm>
              <a:prstGeom prst="rect">
                <a:avLst/>
              </a:prstGeom>
              <a:solidFill>
                <a:schemeClr val="bg1"/>
              </a:solidFill>
              <a:ln w="9525">
                <a:noFill/>
                <a:miter lim="800000"/>
                <a:headEnd/>
                <a:tailEnd/>
              </a:ln>
            </p:spPr>
            <p:txBody>
              <a:bodyPr wrap="none" anchor="ctr">
                <a:prstTxWarp prst="textNoShape">
                  <a:avLst/>
                </a:prstTxWarp>
              </a:bodyPr>
              <a:lstStyle/>
              <a:p>
                <a:endParaRPr lang="en-US"/>
              </a:p>
            </p:txBody>
          </p:sp>
        </p:grpSp>
        <p:sp>
          <p:nvSpPr>
            <p:cNvPr id="266262" name="Oval 15"/>
            <p:cNvSpPr>
              <a:spLocks noChangeArrowheads="1"/>
            </p:cNvSpPr>
            <p:nvPr/>
          </p:nvSpPr>
          <p:spPr bwMode="auto">
            <a:xfrm>
              <a:off x="4332" y="1120"/>
              <a:ext cx="193" cy="193"/>
            </a:xfrm>
            <a:prstGeom prst="ellipse">
              <a:avLst/>
            </a:prstGeom>
            <a:noFill/>
            <a:ln w="9525">
              <a:solidFill>
                <a:schemeClr val="tx1"/>
              </a:solidFill>
              <a:round/>
              <a:headEnd/>
              <a:tailEnd/>
            </a:ln>
          </p:spPr>
          <p:txBody>
            <a:bodyPr wrap="none" anchor="ctr">
              <a:prstTxWarp prst="textNoShape">
                <a:avLst/>
              </a:prstTxWarp>
            </a:bodyPr>
            <a:lstStyle/>
            <a:p>
              <a:endParaRPr lang="en-US"/>
            </a:p>
          </p:txBody>
        </p:sp>
      </p:grpSp>
      <p:grpSp>
        <p:nvGrpSpPr>
          <p:cNvPr id="6" name="Group 16"/>
          <p:cNvGrpSpPr>
            <a:grpSpLocks/>
          </p:cNvGrpSpPr>
          <p:nvPr/>
        </p:nvGrpSpPr>
        <p:grpSpPr bwMode="auto">
          <a:xfrm>
            <a:off x="10515600" y="2909888"/>
            <a:ext cx="152400" cy="538162"/>
            <a:chOff x="3993" y="1047"/>
            <a:chExt cx="96" cy="339"/>
          </a:xfrm>
        </p:grpSpPr>
        <p:sp>
          <p:nvSpPr>
            <p:cNvPr id="266258"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266259"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266260"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7" name="Group 20"/>
          <p:cNvGrpSpPr>
            <a:grpSpLocks/>
          </p:cNvGrpSpPr>
          <p:nvPr/>
        </p:nvGrpSpPr>
        <p:grpSpPr bwMode="auto">
          <a:xfrm>
            <a:off x="12128500" y="2909888"/>
            <a:ext cx="152400" cy="538162"/>
            <a:chOff x="3993" y="1047"/>
            <a:chExt cx="96" cy="339"/>
          </a:xfrm>
        </p:grpSpPr>
        <p:sp>
          <p:nvSpPr>
            <p:cNvPr id="266255" name="Rectangle 21"/>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266256" name="Line 22"/>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266257" name="Line 23"/>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sp>
        <p:nvSpPr>
          <p:cNvPr id="266251" name="Line 24"/>
          <p:cNvSpPr>
            <a:spLocks noChangeShapeType="1"/>
          </p:cNvSpPr>
          <p:nvPr/>
        </p:nvSpPr>
        <p:spPr bwMode="auto">
          <a:xfrm flipH="1">
            <a:off x="10669588" y="3197225"/>
            <a:ext cx="555625"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66252" name="Line 25"/>
          <p:cNvSpPr>
            <a:spLocks noChangeShapeType="1"/>
          </p:cNvSpPr>
          <p:nvPr/>
        </p:nvSpPr>
        <p:spPr bwMode="auto">
          <a:xfrm flipH="1">
            <a:off x="11609388" y="3189288"/>
            <a:ext cx="512763"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66253" name="Text Box 26"/>
          <p:cNvSpPr txBox="1">
            <a:spLocks noChangeArrowheads="1"/>
          </p:cNvSpPr>
          <p:nvPr/>
        </p:nvSpPr>
        <p:spPr bwMode="auto">
          <a:xfrm>
            <a:off x="10587038" y="2767013"/>
            <a:ext cx="847725" cy="274637"/>
          </a:xfrm>
          <a:prstGeom prst="rect">
            <a:avLst/>
          </a:prstGeom>
          <a:noFill/>
          <a:ln w="9525">
            <a:noFill/>
            <a:miter lim="800000"/>
            <a:headEnd/>
            <a:tailEnd/>
          </a:ln>
        </p:spPr>
        <p:txBody>
          <a:bodyPr>
            <a:prstTxWarp prst="textNoShape">
              <a:avLst/>
            </a:prstTxWarp>
            <a:spAutoFit/>
          </a:bodyPr>
          <a:lstStyle/>
          <a:p>
            <a:pPr eaLnBrk="1" hangingPunct="1">
              <a:spcBef>
                <a:spcPct val="50000"/>
              </a:spcBef>
            </a:pPr>
            <a:r>
              <a:rPr lang="en-US" sz="1200" dirty="0">
                <a:latin typeface="Tahoma" charset="0"/>
                <a:ea typeface="MS PGothic" pitchFamily="34" charset="-128"/>
                <a:cs typeface="MS PGothic" pitchFamily="34" charset="-128"/>
              </a:rPr>
              <a:t>Provided</a:t>
            </a:r>
          </a:p>
        </p:txBody>
      </p:sp>
      <p:sp>
        <p:nvSpPr>
          <p:cNvPr id="266254" name="Text Box 27"/>
          <p:cNvSpPr txBox="1">
            <a:spLocks noChangeArrowheads="1"/>
          </p:cNvSpPr>
          <p:nvPr/>
        </p:nvSpPr>
        <p:spPr bwMode="auto">
          <a:xfrm>
            <a:off x="11445875" y="3402013"/>
            <a:ext cx="847725" cy="274637"/>
          </a:xfrm>
          <a:prstGeom prst="rect">
            <a:avLst/>
          </a:prstGeom>
          <a:noFill/>
          <a:ln w="9525">
            <a:noFill/>
            <a:miter lim="800000"/>
            <a:headEnd/>
            <a:tailEnd/>
          </a:ln>
        </p:spPr>
        <p:txBody>
          <a:bodyPr>
            <a:prstTxWarp prst="textNoShape">
              <a:avLst/>
            </a:prstTxWarp>
            <a:spAutoFit/>
          </a:bodyPr>
          <a:lstStyle/>
          <a:p>
            <a:pPr eaLnBrk="1" hangingPunct="1">
              <a:spcBef>
                <a:spcPct val="50000"/>
              </a:spcBef>
            </a:pPr>
            <a:r>
              <a:rPr lang="en-US" sz="1200">
                <a:latin typeface="Tahoma" charset="0"/>
                <a:ea typeface="MS PGothic" pitchFamily="34" charset="-128"/>
                <a:cs typeface="MS PGothic" pitchFamily="34" charset="-128"/>
              </a:rPr>
              <a:t>Required</a:t>
            </a:r>
          </a:p>
        </p:txBody>
      </p:sp>
      <p:pic>
        <p:nvPicPr>
          <p:cNvPr id="60" name="Picture 59" descr="C:\Users\jwolfe\Desktop\PortActivity.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836" y="4114800"/>
            <a:ext cx="9287564" cy="2209800"/>
          </a:xfrm>
          <a:prstGeom prst="rect">
            <a:avLst/>
          </a:prstGeom>
          <a:noFill/>
          <a:ln>
            <a:noFill/>
          </a:ln>
        </p:spPr>
      </p:pic>
    </p:spTree>
    <p:extLst>
      <p:ext uri="{BB962C8B-B14F-4D97-AF65-F5344CB8AC3E}">
        <p14:creationId xmlns:p14="http://schemas.microsoft.com/office/powerpoint/2010/main" val="2676518948"/>
      </p:ext>
    </p:extLst>
  </p:cSld>
  <p:clrMapOvr>
    <a:masterClrMapping/>
  </p:clrMapOvr>
  <p:timing>
    <p:tnLst>
      <p:par>
        <p:cT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42" name="Rectangle 2"/>
          <p:cNvSpPr>
            <a:spLocks noGrp="1" noChangeArrowheads="1"/>
          </p:cNvSpPr>
          <p:nvPr>
            <p:ph type="title"/>
          </p:nvPr>
        </p:nvSpPr>
        <p:spPr/>
        <p:txBody>
          <a:bodyPr/>
          <a:lstStyle/>
          <a:p>
            <a:r>
              <a:rPr lang="en-US" smtClean="0"/>
              <a:t>Provided vs. Required Interfaces</a:t>
            </a:r>
            <a:endParaRPr lang="en-US"/>
          </a:p>
        </p:txBody>
      </p:sp>
      <p:sp>
        <p:nvSpPr>
          <p:cNvPr id="266243" name="Rectangle 3"/>
          <p:cNvSpPr>
            <a:spLocks noGrp="1" noChangeArrowheads="1"/>
          </p:cNvSpPr>
          <p:nvPr>
            <p:ph type="body" idx="1"/>
          </p:nvPr>
        </p:nvSpPr>
        <p:spPr>
          <a:xfrm>
            <a:off x="762000" y="1524000"/>
            <a:ext cx="6248400" cy="5105400"/>
          </a:xfrm>
        </p:spPr>
        <p:txBody>
          <a:bodyPr/>
          <a:lstStyle/>
          <a:p>
            <a:r>
              <a:rPr lang="en-US" dirty="0" smtClean="0"/>
              <a:t>A </a:t>
            </a:r>
            <a:r>
              <a:rPr lang="en-US" dirty="0"/>
              <a:t>p</a:t>
            </a:r>
            <a:r>
              <a:rPr lang="en-US" dirty="0" smtClean="0"/>
              <a:t>rovided Interface allows a component </a:t>
            </a:r>
            <a:br>
              <a:rPr lang="en-US" dirty="0" smtClean="0"/>
            </a:br>
            <a:r>
              <a:rPr lang="en-US" dirty="0" smtClean="0"/>
              <a:t>to provide services to other components. </a:t>
            </a:r>
          </a:p>
          <a:p>
            <a:pPr lvl="1"/>
            <a:endParaRPr lang="en-US" dirty="0" smtClean="0"/>
          </a:p>
          <a:p>
            <a:pPr lvl="1"/>
            <a:endParaRPr lang="en-US" dirty="0" smtClean="0"/>
          </a:p>
          <a:p>
            <a:r>
              <a:rPr lang="en-US" dirty="0" smtClean="0"/>
              <a:t>A required Interface allows a component to demand services from another component.</a:t>
            </a:r>
          </a:p>
          <a:p>
            <a:endParaRPr lang="en-US" dirty="0" smtClean="0"/>
          </a:p>
          <a:p>
            <a:endParaRPr lang="en-US" dirty="0"/>
          </a:p>
        </p:txBody>
      </p:sp>
      <p:grpSp>
        <p:nvGrpSpPr>
          <p:cNvPr id="54" name="Group 7"/>
          <p:cNvGrpSpPr>
            <a:grpSpLocks/>
          </p:cNvGrpSpPr>
          <p:nvPr/>
        </p:nvGrpSpPr>
        <p:grpSpPr bwMode="auto">
          <a:xfrm>
            <a:off x="9982200" y="25400"/>
            <a:ext cx="2143125" cy="1100137"/>
            <a:chOff x="4080" y="1359"/>
            <a:chExt cx="1350" cy="693"/>
          </a:xfrm>
        </p:grpSpPr>
        <p:sp>
          <p:nvSpPr>
            <p:cNvPr id="55" name="Rectangle 8"/>
            <p:cNvSpPr>
              <a:spLocks noChangeArrowheads="1"/>
            </p:cNvSpPr>
            <p:nvPr/>
          </p:nvSpPr>
          <p:spPr bwMode="auto">
            <a:xfrm>
              <a:off x="4116" y="1410"/>
              <a:ext cx="1314" cy="642"/>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endParaRPr lang="en-US"/>
            </a:p>
          </p:txBody>
        </p:sp>
        <p:sp>
          <p:nvSpPr>
            <p:cNvPr id="56" name="Rectangle 9"/>
            <p:cNvSpPr>
              <a:spLocks noChangeArrowheads="1"/>
            </p:cNvSpPr>
            <p:nvPr/>
          </p:nvSpPr>
          <p:spPr bwMode="auto">
            <a:xfrm>
              <a:off x="4080" y="1359"/>
              <a:ext cx="1314" cy="645"/>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grpSp>
          <p:nvGrpSpPr>
            <p:cNvPr id="57" name="Group 10"/>
            <p:cNvGrpSpPr>
              <a:grpSpLocks/>
            </p:cNvGrpSpPr>
            <p:nvPr/>
          </p:nvGrpSpPr>
          <p:grpSpPr bwMode="auto">
            <a:xfrm>
              <a:off x="4177" y="1395"/>
              <a:ext cx="1120" cy="573"/>
              <a:chOff x="3993" y="945"/>
              <a:chExt cx="1120" cy="573"/>
            </a:xfrm>
          </p:grpSpPr>
          <p:grpSp>
            <p:nvGrpSpPr>
              <p:cNvPr id="58" name="Group 11"/>
              <p:cNvGrpSpPr>
                <a:grpSpLocks/>
              </p:cNvGrpSpPr>
              <p:nvPr/>
            </p:nvGrpSpPr>
            <p:grpSpPr bwMode="auto">
              <a:xfrm>
                <a:off x="4416" y="1023"/>
                <a:ext cx="266" cy="362"/>
                <a:chOff x="4307" y="1023"/>
                <a:chExt cx="266" cy="362"/>
              </a:xfrm>
            </p:grpSpPr>
            <p:grpSp>
              <p:nvGrpSpPr>
                <p:cNvPr id="71" name="Group 12"/>
                <p:cNvGrpSpPr>
                  <a:grpSpLocks/>
                </p:cNvGrpSpPr>
                <p:nvPr/>
              </p:nvGrpSpPr>
              <p:grpSpPr bwMode="auto">
                <a:xfrm>
                  <a:off x="4307" y="1023"/>
                  <a:ext cx="266" cy="362"/>
                  <a:chOff x="4840" y="1096"/>
                  <a:chExt cx="266" cy="362"/>
                </a:xfrm>
              </p:grpSpPr>
              <p:sp>
                <p:nvSpPr>
                  <p:cNvPr id="73" name="Oval 13"/>
                  <p:cNvSpPr>
                    <a:spLocks noChangeAspect="1" noChangeArrowheads="1"/>
                  </p:cNvSpPr>
                  <p:nvPr/>
                </p:nvSpPr>
                <p:spPr bwMode="auto">
                  <a:xfrm>
                    <a:off x="4864" y="1168"/>
                    <a:ext cx="242" cy="242"/>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74" name="Rectangle 14"/>
                  <p:cNvSpPr>
                    <a:spLocks noChangeArrowheads="1"/>
                  </p:cNvSpPr>
                  <p:nvPr/>
                </p:nvSpPr>
                <p:spPr bwMode="auto">
                  <a:xfrm>
                    <a:off x="4840" y="1096"/>
                    <a:ext cx="145" cy="362"/>
                  </a:xfrm>
                  <a:prstGeom prst="rect">
                    <a:avLst/>
                  </a:prstGeom>
                  <a:solidFill>
                    <a:schemeClr val="bg1"/>
                  </a:solidFill>
                  <a:ln w="9525">
                    <a:noFill/>
                    <a:miter lim="800000"/>
                    <a:headEnd/>
                    <a:tailEnd/>
                  </a:ln>
                </p:spPr>
                <p:txBody>
                  <a:bodyPr wrap="none" anchor="ctr">
                    <a:prstTxWarp prst="textNoShape">
                      <a:avLst/>
                    </a:prstTxWarp>
                  </a:bodyPr>
                  <a:lstStyle/>
                  <a:p>
                    <a:endParaRPr lang="en-US"/>
                  </a:p>
                </p:txBody>
              </p:sp>
            </p:grpSp>
            <p:sp>
              <p:nvSpPr>
                <p:cNvPr id="72" name="Oval 15"/>
                <p:cNvSpPr>
                  <a:spLocks noChangeArrowheads="1"/>
                </p:cNvSpPr>
                <p:nvPr/>
              </p:nvSpPr>
              <p:spPr bwMode="auto">
                <a:xfrm>
                  <a:off x="4332" y="1120"/>
                  <a:ext cx="193" cy="193"/>
                </a:xfrm>
                <a:prstGeom prst="ellipse">
                  <a:avLst/>
                </a:prstGeom>
                <a:noFill/>
                <a:ln w="9525">
                  <a:solidFill>
                    <a:schemeClr val="tx1"/>
                  </a:solidFill>
                  <a:round/>
                  <a:headEnd/>
                  <a:tailEnd/>
                </a:ln>
              </p:spPr>
              <p:txBody>
                <a:bodyPr wrap="none" anchor="ctr">
                  <a:prstTxWarp prst="textNoShape">
                    <a:avLst/>
                  </a:prstTxWarp>
                </a:bodyPr>
                <a:lstStyle/>
                <a:p>
                  <a:endParaRPr lang="en-US"/>
                </a:p>
              </p:txBody>
            </p:sp>
          </p:grpSp>
          <p:grpSp>
            <p:nvGrpSpPr>
              <p:cNvPr id="59" name="Group 16"/>
              <p:cNvGrpSpPr>
                <a:grpSpLocks/>
              </p:cNvGrpSpPr>
              <p:nvPr/>
            </p:nvGrpSpPr>
            <p:grpSpPr bwMode="auto">
              <a:xfrm>
                <a:off x="3993" y="1035"/>
                <a:ext cx="96" cy="339"/>
                <a:chOff x="3993" y="1047"/>
                <a:chExt cx="96" cy="339"/>
              </a:xfrm>
            </p:grpSpPr>
            <p:sp>
              <p:nvSpPr>
                <p:cNvPr id="68"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69"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70"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60" name="Group 20"/>
              <p:cNvGrpSpPr>
                <a:grpSpLocks/>
              </p:cNvGrpSpPr>
              <p:nvPr/>
            </p:nvGrpSpPr>
            <p:grpSpPr bwMode="auto">
              <a:xfrm>
                <a:off x="5009" y="1035"/>
                <a:ext cx="96" cy="339"/>
                <a:chOff x="3993" y="1047"/>
                <a:chExt cx="96" cy="339"/>
              </a:xfrm>
            </p:grpSpPr>
            <p:sp>
              <p:nvSpPr>
                <p:cNvPr id="65" name="Rectangle 21"/>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66" name="Line 22"/>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67" name="Line 23"/>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sp>
            <p:nvSpPr>
              <p:cNvPr id="61" name="Line 24"/>
              <p:cNvSpPr>
                <a:spLocks noChangeShapeType="1"/>
              </p:cNvSpPr>
              <p:nvPr/>
            </p:nvSpPr>
            <p:spPr bwMode="auto">
              <a:xfrm flipH="1">
                <a:off x="4090" y="1216"/>
                <a:ext cx="35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62" name="Line 25"/>
              <p:cNvSpPr>
                <a:spLocks noChangeShapeType="1"/>
              </p:cNvSpPr>
              <p:nvPr/>
            </p:nvSpPr>
            <p:spPr bwMode="auto">
              <a:xfrm flipH="1">
                <a:off x="4682" y="1211"/>
                <a:ext cx="323"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63" name="Text Box 26"/>
              <p:cNvSpPr txBox="1">
                <a:spLocks noChangeArrowheads="1"/>
              </p:cNvSpPr>
              <p:nvPr/>
            </p:nvSpPr>
            <p:spPr bwMode="auto">
              <a:xfrm>
                <a:off x="4038" y="945"/>
                <a:ext cx="534" cy="173"/>
              </a:xfrm>
              <a:prstGeom prst="rect">
                <a:avLst/>
              </a:prstGeom>
              <a:noFill/>
              <a:ln w="9525">
                <a:noFill/>
                <a:miter lim="800000"/>
                <a:headEnd/>
                <a:tailEnd/>
              </a:ln>
            </p:spPr>
            <p:txBody>
              <a:bodyPr>
                <a:prstTxWarp prst="textNoShape">
                  <a:avLst/>
                </a:prstTxWarp>
                <a:spAutoFit/>
              </a:bodyPr>
              <a:lstStyle/>
              <a:p>
                <a:pPr eaLnBrk="1" hangingPunct="1">
                  <a:spcBef>
                    <a:spcPct val="50000"/>
                  </a:spcBef>
                </a:pPr>
                <a:r>
                  <a:rPr lang="en-US" sz="1200">
                    <a:latin typeface="Tahoma" charset="0"/>
                    <a:ea typeface="MS PGothic" pitchFamily="34" charset="-128"/>
                    <a:cs typeface="MS PGothic" pitchFamily="34" charset="-128"/>
                  </a:rPr>
                  <a:t>Provided</a:t>
                </a:r>
              </a:p>
            </p:txBody>
          </p:sp>
          <p:sp>
            <p:nvSpPr>
              <p:cNvPr id="64" name="Text Box 27"/>
              <p:cNvSpPr txBox="1">
                <a:spLocks noChangeArrowheads="1"/>
              </p:cNvSpPr>
              <p:nvPr/>
            </p:nvSpPr>
            <p:spPr bwMode="auto">
              <a:xfrm>
                <a:off x="4579" y="1345"/>
                <a:ext cx="534" cy="173"/>
              </a:xfrm>
              <a:prstGeom prst="rect">
                <a:avLst/>
              </a:prstGeom>
              <a:noFill/>
              <a:ln w="9525">
                <a:noFill/>
                <a:miter lim="800000"/>
                <a:headEnd/>
                <a:tailEnd/>
              </a:ln>
            </p:spPr>
            <p:txBody>
              <a:bodyPr>
                <a:prstTxWarp prst="textNoShape">
                  <a:avLst/>
                </a:prstTxWarp>
                <a:spAutoFit/>
              </a:bodyPr>
              <a:lstStyle/>
              <a:p>
                <a:pPr eaLnBrk="1" hangingPunct="1">
                  <a:spcBef>
                    <a:spcPct val="50000"/>
                  </a:spcBef>
                </a:pPr>
                <a:r>
                  <a:rPr lang="en-US" sz="1200">
                    <a:latin typeface="Tahoma" charset="0"/>
                    <a:ea typeface="MS PGothic" pitchFamily="34" charset="-128"/>
                    <a:cs typeface="MS PGothic" pitchFamily="34" charset="-128"/>
                  </a:rPr>
                  <a:t>Required</a:t>
                </a:r>
              </a:p>
            </p:txBody>
          </p:sp>
        </p:grpSp>
      </p:grpSp>
      <p:pic>
        <p:nvPicPr>
          <p:cNvPr id="92" name="Picture 91"/>
          <p:cNvPicPr>
            <a:picLocks noChangeAspect="1"/>
          </p:cNvPicPr>
          <p:nvPr/>
        </p:nvPicPr>
        <p:blipFill rotWithShape="1">
          <a:blip r:embed="rId3"/>
          <a:srcRect l="39704" t="7021" r="38491" b="5348"/>
          <a:stretch/>
        </p:blipFill>
        <p:spPr>
          <a:xfrm>
            <a:off x="6326400" y="1219200"/>
            <a:ext cx="2512800" cy="5090400"/>
          </a:xfrm>
          <a:prstGeom prst="rect">
            <a:avLst/>
          </a:prstGeom>
        </p:spPr>
      </p:pic>
      <p:sp>
        <p:nvSpPr>
          <p:cNvPr id="94" name="Text Box 26"/>
          <p:cNvSpPr txBox="1">
            <a:spLocks noChangeArrowheads="1"/>
          </p:cNvSpPr>
          <p:nvPr/>
        </p:nvSpPr>
        <p:spPr bwMode="auto">
          <a:xfrm>
            <a:off x="7772400" y="3276600"/>
            <a:ext cx="1371600" cy="400110"/>
          </a:xfrm>
          <a:prstGeom prst="rect">
            <a:avLst/>
          </a:prstGeom>
          <a:noFill/>
          <a:ln w="9525">
            <a:noFill/>
            <a:miter lim="800000"/>
            <a:headEnd/>
            <a:tailEnd/>
          </a:ln>
        </p:spPr>
        <p:txBody>
          <a:bodyPr wrap="square">
            <a:prstTxWarp prst="textNoShape">
              <a:avLst/>
            </a:prstTxWarp>
            <a:spAutoFit/>
          </a:bodyPr>
          <a:lstStyle/>
          <a:p>
            <a:pPr eaLnBrk="1" hangingPunct="1">
              <a:spcBef>
                <a:spcPct val="50000"/>
              </a:spcBef>
            </a:pPr>
            <a:r>
              <a:rPr lang="en-US" sz="2000" dirty="0">
                <a:latin typeface="Comic Sans MS"/>
                <a:ea typeface="MS PGothic" pitchFamily="34" charset="-128"/>
                <a:cs typeface="Comic Sans MS"/>
              </a:rPr>
              <a:t>Provided</a:t>
            </a:r>
          </a:p>
        </p:txBody>
      </p:sp>
      <p:sp>
        <p:nvSpPr>
          <p:cNvPr id="104" name="Text Box 27"/>
          <p:cNvSpPr txBox="1">
            <a:spLocks noChangeArrowheads="1"/>
          </p:cNvSpPr>
          <p:nvPr/>
        </p:nvSpPr>
        <p:spPr bwMode="auto">
          <a:xfrm>
            <a:off x="7772400" y="3886200"/>
            <a:ext cx="1371600" cy="400110"/>
          </a:xfrm>
          <a:prstGeom prst="rect">
            <a:avLst/>
          </a:prstGeom>
          <a:noFill/>
          <a:ln w="9525">
            <a:noFill/>
            <a:miter lim="800000"/>
            <a:headEnd/>
            <a:tailEnd/>
          </a:ln>
        </p:spPr>
        <p:txBody>
          <a:bodyPr wrap="square">
            <a:prstTxWarp prst="textNoShape">
              <a:avLst/>
            </a:prstTxWarp>
            <a:spAutoFit/>
          </a:bodyPr>
          <a:lstStyle/>
          <a:p>
            <a:pPr eaLnBrk="1" hangingPunct="1">
              <a:spcBef>
                <a:spcPct val="50000"/>
              </a:spcBef>
            </a:pPr>
            <a:r>
              <a:rPr lang="en-US" sz="2000" dirty="0">
                <a:latin typeface="Comic Sans MS"/>
                <a:ea typeface="MS PGothic" pitchFamily="34" charset="-128"/>
                <a:cs typeface="Comic Sans MS"/>
              </a:rPr>
              <a:t>Required</a:t>
            </a:r>
          </a:p>
        </p:txBody>
      </p:sp>
    </p:spTree>
    <p:extLst>
      <p:ext uri="{BB962C8B-B14F-4D97-AF65-F5344CB8AC3E}">
        <p14:creationId xmlns:p14="http://schemas.microsoft.com/office/powerpoint/2010/main" val="2468846771"/>
      </p:ext>
    </p:extLst>
  </p:cSld>
  <p:clrMapOvr>
    <a:masterClrMapping/>
  </p:clrMapOvr>
  <p:timing>
    <p:tnLst>
      <p:par>
        <p:cT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Workshop</a:t>
            </a:r>
            <a:endParaRPr lang="en-US" dirty="0"/>
          </a:p>
        </p:txBody>
      </p:sp>
      <p:sp>
        <p:nvSpPr>
          <p:cNvPr id="3" name="Content Placeholder 2"/>
          <p:cNvSpPr>
            <a:spLocks noGrp="1"/>
          </p:cNvSpPr>
          <p:nvPr>
            <p:ph idx="1"/>
          </p:nvPr>
        </p:nvSpPr>
        <p:spPr/>
        <p:txBody>
          <a:bodyPr/>
          <a:lstStyle/>
          <a:p>
            <a:r>
              <a:rPr lang="en-US" dirty="0" smtClean="0"/>
              <a:t>Draw the Component Diagram for this system.</a:t>
            </a:r>
          </a:p>
          <a:p>
            <a:endParaRPr lang="en-US" dirty="0"/>
          </a:p>
          <a:p>
            <a:r>
              <a:rPr lang="en-US" dirty="0" smtClean="0"/>
              <a:t>Define all the interfaces.</a:t>
            </a:r>
          </a:p>
          <a:p>
            <a:endParaRPr lang="en-US" dirty="0"/>
          </a:p>
          <a:p>
            <a:r>
              <a:rPr lang="en-US" dirty="0" smtClean="0"/>
              <a:t>Write at least one port activity.</a:t>
            </a:r>
            <a:endParaRPr lang="en-US" dirty="0"/>
          </a:p>
        </p:txBody>
      </p:sp>
    </p:spTree>
    <p:extLst>
      <p:ext uri="{BB962C8B-B14F-4D97-AF65-F5344CB8AC3E}">
        <p14:creationId xmlns:p14="http://schemas.microsoft.com/office/powerpoint/2010/main" val="1566456142"/>
      </p:ext>
    </p:extLst>
  </p:cSld>
  <p:clrMapOvr>
    <a:masterClrMapping/>
  </p:clrMapOvr>
  <p:timing>
    <p:tnLst>
      <p:par>
        <p:cT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8" name="Rectangle 2"/>
          <p:cNvSpPr>
            <a:spLocks noGrp="1" noChangeArrowheads="1"/>
          </p:cNvSpPr>
          <p:nvPr>
            <p:ph type="title"/>
          </p:nvPr>
        </p:nvSpPr>
        <p:spPr/>
        <p:txBody>
          <a:bodyPr/>
          <a:lstStyle/>
          <a:p>
            <a:r>
              <a:rPr lang="en-US" smtClean="0"/>
              <a:t>Bridges</a:t>
            </a:r>
            <a:endParaRPr lang="en-US"/>
          </a:p>
        </p:txBody>
      </p:sp>
      <p:sp>
        <p:nvSpPr>
          <p:cNvPr id="249859" name="Rectangle 3"/>
          <p:cNvSpPr>
            <a:spLocks noGrp="1" noChangeArrowheads="1"/>
          </p:cNvSpPr>
          <p:nvPr>
            <p:ph type="body" idx="1"/>
          </p:nvPr>
        </p:nvSpPr>
        <p:spPr/>
        <p:txBody>
          <a:bodyPr/>
          <a:lstStyle/>
          <a:p>
            <a:r>
              <a:rPr lang="en-US" dirty="0" smtClean="0"/>
              <a:t>Another form of synchronous operation is a </a:t>
            </a:r>
            <a:r>
              <a:rPr lang="en-US" i="1" dirty="0" smtClean="0"/>
              <a:t>bridge</a:t>
            </a:r>
            <a:r>
              <a:rPr lang="en-US" dirty="0" smtClean="0"/>
              <a:t>.  It:</a:t>
            </a:r>
          </a:p>
          <a:p>
            <a:pPr lvl="1"/>
            <a:r>
              <a:rPr lang="en-US" dirty="0" smtClean="0"/>
              <a:t>Takes parameters</a:t>
            </a:r>
          </a:p>
          <a:p>
            <a:pPr lvl="1"/>
            <a:r>
              <a:rPr lang="en-US" dirty="0" smtClean="0"/>
              <a:t>Can be wired to external code or defined with OAL</a:t>
            </a:r>
          </a:p>
          <a:p>
            <a:endParaRPr lang="en-US" dirty="0" smtClean="0"/>
          </a:p>
          <a:p>
            <a:r>
              <a:rPr lang="en-US" dirty="0" smtClean="0"/>
              <a:t>It is used for library functions</a:t>
            </a:r>
          </a:p>
          <a:p>
            <a:pPr lvl="1"/>
            <a:r>
              <a:rPr lang="en-US" dirty="0" smtClean="0"/>
              <a:t>Time</a:t>
            </a:r>
          </a:p>
          <a:p>
            <a:pPr lvl="1"/>
            <a:r>
              <a:rPr lang="en-US" dirty="0" smtClean="0"/>
              <a:t>Logging</a:t>
            </a:r>
          </a:p>
          <a:p>
            <a:pPr lvl="1"/>
            <a:r>
              <a:rPr lang="en-US" dirty="0" smtClean="0"/>
              <a:t>Math</a:t>
            </a:r>
          </a:p>
          <a:p>
            <a:endParaRPr lang="en-US" dirty="0" smtClean="0"/>
          </a:p>
          <a:p>
            <a:r>
              <a:rPr lang="en-US" dirty="0" smtClean="0"/>
              <a:t>And for scaffolding</a:t>
            </a:r>
          </a:p>
          <a:p>
            <a:pPr lvl="1"/>
            <a:r>
              <a:rPr lang="en-US" dirty="0" smtClean="0"/>
              <a:t>OAL or Java for Verifier</a:t>
            </a:r>
          </a:p>
          <a:p>
            <a:pPr lvl="1"/>
            <a:r>
              <a:rPr lang="en-US" dirty="0" smtClean="0"/>
              <a:t>Hand-written code for target</a:t>
            </a:r>
            <a:endParaRPr lang="en-US" dirty="0"/>
          </a:p>
        </p:txBody>
      </p:sp>
      <p:pic>
        <p:nvPicPr>
          <p:cNvPr id="249860" name="Picture 4" descr="EE"/>
          <p:cNvPicPr>
            <a:picLocks noChangeAspect="1" noChangeArrowheads="1"/>
          </p:cNvPicPr>
          <p:nvPr/>
        </p:nvPicPr>
        <p:blipFill>
          <a:blip r:embed="rId3"/>
          <a:srcRect/>
          <a:stretch>
            <a:fillRect/>
          </a:stretch>
        </p:blipFill>
        <p:spPr bwMode="auto">
          <a:xfrm>
            <a:off x="5257800" y="2743200"/>
            <a:ext cx="3656013" cy="30099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Ports </a:t>
            </a:r>
            <a:r>
              <a:rPr lang="en-US" dirty="0" err="1" smtClean="0"/>
              <a:t>vs</a:t>
            </a:r>
            <a:r>
              <a:rPr lang="en-US" dirty="0" smtClean="0"/>
              <a:t> Bridges</a:t>
            </a:r>
            <a:endParaRPr lang="en-US" dirty="0"/>
          </a:p>
        </p:txBody>
      </p:sp>
      <p:sp>
        <p:nvSpPr>
          <p:cNvPr id="3" name="Content Placeholder 2"/>
          <p:cNvSpPr>
            <a:spLocks noGrp="1"/>
          </p:cNvSpPr>
          <p:nvPr>
            <p:ph idx="1"/>
          </p:nvPr>
        </p:nvSpPr>
        <p:spPr/>
        <p:txBody>
          <a:bodyPr/>
          <a:lstStyle/>
          <a:p>
            <a:r>
              <a:rPr lang="en-US" sz="2400" dirty="0"/>
              <a:t>Favor Components and ports except…</a:t>
            </a:r>
          </a:p>
          <a:p>
            <a:pPr lvl="1"/>
            <a:r>
              <a:rPr lang="en-US" sz="2400" dirty="0"/>
              <a:t>When surfacing connections between elements is unnecessary or unhelpful</a:t>
            </a:r>
          </a:p>
          <a:p>
            <a:endParaRPr lang="en-US" dirty="0"/>
          </a:p>
        </p:txBody>
      </p:sp>
      <p:pic>
        <p:nvPicPr>
          <p:cNvPr id="4" name="Picture 3"/>
          <p:cNvPicPr>
            <a:picLocks noChangeAspect="1"/>
          </p:cNvPicPr>
          <p:nvPr/>
        </p:nvPicPr>
        <p:blipFill>
          <a:blip r:embed="rId2"/>
          <a:stretch>
            <a:fillRect/>
          </a:stretch>
        </p:blipFill>
        <p:spPr>
          <a:xfrm>
            <a:off x="914400" y="2667000"/>
            <a:ext cx="7256281" cy="3657600"/>
          </a:xfrm>
          <a:prstGeom prst="rect">
            <a:avLst/>
          </a:prstGeom>
        </p:spPr>
      </p:pic>
      <p:pic>
        <p:nvPicPr>
          <p:cNvPr id="7" name="Picture 6" descr="Screen Shot 2014-09-03 at 7.45.56.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29400" y="2819400"/>
            <a:ext cx="2082800" cy="1219200"/>
          </a:xfrm>
          <a:prstGeom prst="rect">
            <a:avLst/>
          </a:prstGeom>
        </p:spPr>
      </p:pic>
      <p:cxnSp>
        <p:nvCxnSpPr>
          <p:cNvPr id="9" name="Straight Connector 8"/>
          <p:cNvCxnSpPr/>
          <p:nvPr/>
        </p:nvCxnSpPr>
        <p:spPr bwMode="auto">
          <a:xfrm flipH="1">
            <a:off x="4724400" y="3352800"/>
            <a:ext cx="1905000" cy="533400"/>
          </a:xfrm>
          <a:prstGeom prst="line">
            <a:avLst/>
          </a:prstGeom>
          <a:solidFill>
            <a:schemeClr val="accent1"/>
          </a:solidFill>
          <a:ln w="38100" cap="flat" cmpd="sng" algn="ctr">
            <a:solidFill>
              <a:schemeClr val="tx1"/>
            </a:solidFill>
            <a:prstDash val="solid"/>
            <a:round/>
            <a:headEnd type="none" w="med" len="med"/>
            <a:tailEnd type="none" w="med" len="med"/>
          </a:ln>
          <a:effectLst/>
        </p:spPr>
      </p:cxnSp>
      <p:cxnSp>
        <p:nvCxnSpPr>
          <p:cNvPr id="11" name="Straight Connector 10"/>
          <p:cNvCxnSpPr/>
          <p:nvPr/>
        </p:nvCxnSpPr>
        <p:spPr bwMode="auto">
          <a:xfrm flipH="1">
            <a:off x="4876800" y="3733800"/>
            <a:ext cx="1981200" cy="1295400"/>
          </a:xfrm>
          <a:prstGeom prst="line">
            <a:avLst/>
          </a:prstGeom>
          <a:solidFill>
            <a:schemeClr val="accent1"/>
          </a:solidFill>
          <a:ln w="38100" cap="flat" cmpd="sng" algn="ctr">
            <a:solidFill>
              <a:schemeClr val="tx1"/>
            </a:solidFill>
            <a:prstDash val="solid"/>
            <a:round/>
            <a:headEnd type="none" w="med" len="med"/>
            <a:tailEnd type="none" w="med" len="med"/>
          </a:ln>
          <a:effectLst/>
        </p:spPr>
      </p:cxnSp>
      <p:cxnSp>
        <p:nvCxnSpPr>
          <p:cNvPr id="13" name="Straight Connector 12"/>
          <p:cNvCxnSpPr/>
          <p:nvPr/>
        </p:nvCxnSpPr>
        <p:spPr bwMode="auto">
          <a:xfrm flipH="1">
            <a:off x="6934200" y="3886200"/>
            <a:ext cx="1371600" cy="1600200"/>
          </a:xfrm>
          <a:prstGeom prst="line">
            <a:avLst/>
          </a:prstGeom>
          <a:solidFill>
            <a:schemeClr val="accent1"/>
          </a:solidFill>
          <a:ln w="38100" cap="flat" cmpd="sng" algn="ctr">
            <a:solidFill>
              <a:schemeClr val="tx1"/>
            </a:solidFill>
            <a:prstDash val="solid"/>
            <a:round/>
            <a:headEnd type="none" w="med" len="med"/>
            <a:tailEnd type="none" w="med" len="med"/>
          </a:ln>
          <a:effectLst/>
        </p:spPr>
      </p:cxnSp>
      <p:cxnSp>
        <p:nvCxnSpPr>
          <p:cNvPr id="15" name="Straight Connector 14"/>
          <p:cNvCxnSpPr/>
          <p:nvPr/>
        </p:nvCxnSpPr>
        <p:spPr bwMode="auto">
          <a:xfrm flipH="1">
            <a:off x="2438400" y="3352800"/>
            <a:ext cx="5105400" cy="1752600"/>
          </a:xfrm>
          <a:prstGeom prst="line">
            <a:avLst/>
          </a:prstGeom>
          <a:solidFill>
            <a:schemeClr val="accent1"/>
          </a:solidFill>
          <a:ln w="38100" cap="flat" cmpd="sng" algn="ctr">
            <a:solidFill>
              <a:schemeClr val="tx1"/>
            </a:solidFill>
            <a:prstDash val="solid"/>
            <a:round/>
            <a:headEnd type="none" w="med" len="med"/>
            <a:tailEnd type="none" w="med" len="med"/>
          </a:ln>
          <a:effectLst/>
        </p:spPr>
      </p:cxnSp>
    </p:spTree>
    <p:extLst>
      <p:ext uri="{BB962C8B-B14F-4D97-AF65-F5344CB8AC3E}">
        <p14:creationId xmlns:p14="http://schemas.microsoft.com/office/powerpoint/2010/main" val="2247109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3000"/>
                                  </p:stCondLst>
                                  <p:childTnLst>
                                    <p:set>
                                      <p:cBhvr>
                                        <p:cTn id="9" dur="1" fill="hold">
                                          <p:stCondLst>
                                            <p:cond delay="0"/>
                                          </p:stCondLst>
                                        </p:cTn>
                                        <p:tgtEl>
                                          <p:spTgt spid="9"/>
                                        </p:tgtEl>
                                        <p:attrNameLst>
                                          <p:attrName>style.visibility</p:attrName>
                                        </p:attrNameLst>
                                      </p:cBhvr>
                                      <p:to>
                                        <p:strVal val="visible"/>
                                      </p:to>
                                    </p:set>
                                  </p:childTnLst>
                                </p:cTn>
                              </p:par>
                            </p:childTnLst>
                          </p:cTn>
                        </p:par>
                        <p:par>
                          <p:cTn id="10" fill="hold">
                            <p:stCondLst>
                              <p:cond delay="3000"/>
                            </p:stCondLst>
                            <p:childTnLst>
                              <p:par>
                                <p:cTn id="11" presetID="1" presetClass="entr" presetSubtype="0" fill="hold" nodeType="afterEffect">
                                  <p:stCondLst>
                                    <p:cond delay="1000"/>
                                  </p:stCondLst>
                                  <p:childTnLst>
                                    <p:set>
                                      <p:cBhvr>
                                        <p:cTn id="12" dur="1" fill="hold">
                                          <p:stCondLst>
                                            <p:cond delay="0"/>
                                          </p:stCondLst>
                                        </p:cTn>
                                        <p:tgtEl>
                                          <p:spTgt spid="11"/>
                                        </p:tgtEl>
                                        <p:attrNameLst>
                                          <p:attrName>style.visibility</p:attrName>
                                        </p:attrNameLst>
                                      </p:cBhvr>
                                      <p:to>
                                        <p:strVal val="visible"/>
                                      </p:to>
                                    </p:set>
                                  </p:childTnLst>
                                </p:cTn>
                              </p:par>
                            </p:childTnLst>
                          </p:cTn>
                        </p:par>
                        <p:par>
                          <p:cTn id="13" fill="hold">
                            <p:stCondLst>
                              <p:cond delay="4000"/>
                            </p:stCondLst>
                            <p:childTnLst>
                              <p:par>
                                <p:cTn id="14" presetID="1" presetClass="entr" presetSubtype="0" fill="hold" nodeType="afterEffect">
                                  <p:stCondLst>
                                    <p:cond delay="1000"/>
                                  </p:stCondLst>
                                  <p:childTnLst>
                                    <p:set>
                                      <p:cBhvr>
                                        <p:cTn id="15" dur="1" fill="hold">
                                          <p:stCondLst>
                                            <p:cond delay="0"/>
                                          </p:stCondLst>
                                        </p:cTn>
                                        <p:tgtEl>
                                          <p:spTgt spid="13"/>
                                        </p:tgtEl>
                                        <p:attrNameLst>
                                          <p:attrName>style.visibility</p:attrName>
                                        </p:attrNameLst>
                                      </p:cBhvr>
                                      <p:to>
                                        <p:strVal val="visible"/>
                                      </p:to>
                                    </p:set>
                                  </p:childTnLst>
                                </p:cTn>
                              </p:par>
                            </p:childTnLst>
                          </p:cTn>
                        </p:par>
                        <p:par>
                          <p:cTn id="16" fill="hold">
                            <p:stCondLst>
                              <p:cond delay="5000"/>
                            </p:stCondLst>
                            <p:childTnLst>
                              <p:par>
                                <p:cTn id="17" presetID="1" presetClass="entr" presetSubtype="0" fill="hold" nodeType="afterEffect">
                                  <p:stCondLst>
                                    <p:cond delay="100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p:txBody>
          <a:bodyPr/>
          <a:lstStyle/>
          <a:p>
            <a:r>
              <a:rPr lang="en-US" smtClean="0"/>
              <a:t>Class</a:t>
            </a:r>
          </a:p>
        </p:txBody>
      </p:sp>
      <p:sp>
        <p:nvSpPr>
          <p:cNvPr id="22531" name="Content Placeholder 2"/>
          <p:cNvSpPr>
            <a:spLocks noGrp="1"/>
          </p:cNvSpPr>
          <p:nvPr>
            <p:ph idx="1"/>
          </p:nvPr>
        </p:nvSpPr>
        <p:spPr/>
        <p:txBody>
          <a:bodyPr/>
          <a:lstStyle/>
          <a:p>
            <a:pPr marL="0" indent="0"/>
            <a:r>
              <a:rPr lang="en-US" dirty="0" smtClean="0"/>
              <a:t>A </a:t>
            </a:r>
            <a:r>
              <a:rPr lang="en-US" i="1" dirty="0" smtClean="0"/>
              <a:t>class </a:t>
            </a:r>
            <a:r>
              <a:rPr lang="en-US" dirty="0" smtClean="0"/>
              <a:t>represents a </a:t>
            </a:r>
            <a:r>
              <a:rPr lang="en-US" i="1" dirty="0" smtClean="0"/>
              <a:t>set</a:t>
            </a:r>
            <a:r>
              <a:rPr lang="en-US" dirty="0" smtClean="0"/>
              <a:t> of instances that all:</a:t>
            </a:r>
          </a:p>
          <a:p>
            <a:pPr lvl="1"/>
            <a:r>
              <a:rPr lang="en-US" dirty="0" smtClean="0"/>
              <a:t>have the same behavior</a:t>
            </a:r>
          </a:p>
          <a:p>
            <a:pPr lvl="1"/>
            <a:r>
              <a:rPr lang="en-US" dirty="0" smtClean="0"/>
              <a:t>are described in the same way</a:t>
            </a:r>
          </a:p>
          <a:p>
            <a:pPr lvl="1">
              <a:buFont typeface="Monotype Sorts" charset="2"/>
              <a:buNone/>
            </a:pPr>
            <a:endParaRPr lang="en-US" dirty="0" smtClean="0"/>
          </a:p>
          <a:p>
            <a:pPr lvl="1"/>
            <a:endParaRPr lang="en-US" dirty="0" smtClean="0"/>
          </a:p>
        </p:txBody>
      </p:sp>
      <p:sp>
        <p:nvSpPr>
          <p:cNvPr id="22532" name="Rectangle 6"/>
          <p:cNvSpPr>
            <a:spLocks noChangeArrowheads="1"/>
          </p:cNvSpPr>
          <p:nvPr/>
        </p:nvSpPr>
        <p:spPr bwMode="auto">
          <a:xfrm>
            <a:off x="838200" y="2743200"/>
            <a:ext cx="7199313" cy="430213"/>
          </a:xfrm>
          <a:prstGeom prst="rect">
            <a:avLst/>
          </a:prstGeom>
          <a:solidFill>
            <a:schemeClr val="tx1">
              <a:alpha val="14902"/>
            </a:schemeClr>
          </a:solidFill>
          <a:ln w="12700">
            <a:solidFill>
              <a:schemeClr val="tx1"/>
            </a:solidFill>
            <a:round/>
            <a:headEnd/>
            <a:tailEnd/>
          </a:ln>
        </p:spPr>
        <p:txBody>
          <a:bodyPr>
            <a:prstTxWarp prst="textNoShape">
              <a:avLst/>
            </a:prstTxWarp>
            <a:spAutoFit/>
          </a:bodyPr>
          <a:lstStyle/>
          <a:p>
            <a:r>
              <a:rPr lang="en-US" sz="2200"/>
              <a:t>“Set” means that each instance is unique.</a:t>
            </a:r>
          </a:p>
        </p:txBody>
      </p:sp>
      <p:sp>
        <p:nvSpPr>
          <p:cNvPr id="22533" name="Rectangle 7"/>
          <p:cNvSpPr>
            <a:spLocks noChangeArrowheads="1"/>
          </p:cNvSpPr>
          <p:nvPr/>
        </p:nvSpPr>
        <p:spPr bwMode="auto">
          <a:xfrm>
            <a:off x="838200" y="3751263"/>
            <a:ext cx="7199313" cy="769937"/>
          </a:xfrm>
          <a:prstGeom prst="rect">
            <a:avLst/>
          </a:prstGeom>
          <a:solidFill>
            <a:schemeClr val="tx1">
              <a:alpha val="14902"/>
            </a:schemeClr>
          </a:solidFill>
          <a:ln w="12700">
            <a:solidFill>
              <a:schemeClr val="tx1"/>
            </a:solidFill>
            <a:round/>
            <a:headEnd/>
            <a:tailEnd/>
          </a:ln>
        </p:spPr>
        <p:txBody>
          <a:bodyPr>
            <a:prstTxWarp prst="textNoShape">
              <a:avLst/>
            </a:prstTxWarp>
            <a:spAutoFit/>
          </a:bodyPr>
          <a:lstStyle/>
          <a:p>
            <a:r>
              <a:rPr lang="en-US" sz="2200"/>
              <a:t>“Same behavior” means that each instance behaves in the same way as the other instances. </a:t>
            </a:r>
          </a:p>
        </p:txBody>
      </p:sp>
      <p:sp>
        <p:nvSpPr>
          <p:cNvPr id="22534" name="Rectangle 8"/>
          <p:cNvSpPr>
            <a:spLocks noChangeArrowheads="1"/>
          </p:cNvSpPr>
          <p:nvPr/>
        </p:nvSpPr>
        <p:spPr bwMode="auto">
          <a:xfrm>
            <a:off x="838200" y="5097463"/>
            <a:ext cx="7199313" cy="769937"/>
          </a:xfrm>
          <a:prstGeom prst="rect">
            <a:avLst/>
          </a:prstGeom>
          <a:solidFill>
            <a:schemeClr val="tx1">
              <a:alpha val="14902"/>
            </a:schemeClr>
          </a:solidFill>
          <a:ln w="12700">
            <a:solidFill>
              <a:schemeClr val="tx1"/>
            </a:solidFill>
            <a:round/>
            <a:headEnd/>
            <a:tailEnd/>
          </a:ln>
        </p:spPr>
        <p:txBody>
          <a:bodyPr>
            <a:prstTxWarp prst="textNoShape">
              <a:avLst/>
            </a:prstTxWarp>
            <a:spAutoFit/>
          </a:bodyPr>
          <a:lstStyle/>
          <a:p>
            <a:r>
              <a:rPr lang="en-US" sz="2200"/>
              <a:t>“Described in the same way” means that any data describing the instance applies uniformly to each one. </a:t>
            </a:r>
          </a:p>
        </p:txBody>
      </p:sp>
    </p:spTree>
  </p:cSld>
  <p:clrMapOvr>
    <a:masterClrMapping/>
  </p:clrMapOvr>
  <p:timing>
    <p:tnLst>
      <p:par>
        <p:cT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9" name="Rectangle 2"/>
          <p:cNvSpPr>
            <a:spLocks noGrp="1" noChangeArrowheads="1"/>
          </p:cNvSpPr>
          <p:nvPr>
            <p:ph type="title"/>
          </p:nvPr>
        </p:nvSpPr>
        <p:spPr/>
        <p:txBody>
          <a:bodyPr/>
          <a:lstStyle/>
          <a:p>
            <a:r>
              <a:rPr lang="en-US" dirty="0" smtClean="0"/>
              <a:t>12. Model-Driven Testing</a:t>
            </a:r>
          </a:p>
        </p:txBody>
      </p:sp>
      <p:sp>
        <p:nvSpPr>
          <p:cNvPr id="5" name="Rectangle 4"/>
          <p:cNvSpPr>
            <a:spLocks noChangeArrowheads="1"/>
          </p:cNvSpPr>
          <p:nvPr/>
        </p:nvSpPr>
        <p:spPr bwMode="auto">
          <a:xfrm>
            <a:off x="3908998" y="2895600"/>
            <a:ext cx="1326004" cy="1323439"/>
          </a:xfrm>
          <a:prstGeom prst="rect">
            <a:avLst/>
          </a:prstGeom>
          <a:noFill/>
          <a:ln w="9525">
            <a:noFill/>
            <a:miter lim="800000"/>
            <a:headEnd/>
            <a:tailEnd/>
          </a:ln>
        </p:spPr>
        <p:txBody>
          <a:bodyPr wrap="none">
            <a:prstTxWarp prst="textNoShape">
              <a:avLst/>
            </a:prstTxWarp>
            <a:spAutoFit/>
          </a:bodyPr>
          <a:lstStyle/>
          <a:p>
            <a:r>
              <a:rPr lang="en-US" sz="8000" dirty="0" smtClean="0">
                <a:solidFill>
                  <a:srgbClr val="FF0000"/>
                </a:solidFill>
              </a:rPr>
              <a:t>12</a:t>
            </a:r>
            <a:endParaRPr lang="en-US" sz="8000" dirty="0">
              <a:solidFill>
                <a:srgbClr val="FF0000"/>
              </a:solidFill>
            </a:endParaRPr>
          </a:p>
        </p:txBody>
      </p:sp>
    </p:spTree>
    <p:extLst>
      <p:ext uri="{BB962C8B-B14F-4D97-AF65-F5344CB8AC3E}">
        <p14:creationId xmlns:p14="http://schemas.microsoft.com/office/powerpoint/2010/main" val="373810077"/>
      </p:ext>
    </p:extLst>
  </p:cSld>
  <p:clrMapOvr>
    <a:masterClrMapping/>
  </p:clrMapOvr>
  <p:timing>
    <p:tnLst>
      <p:par>
        <p:cT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bwMode="auto">
          <a:xfrm>
            <a:off x="624840" y="2590800"/>
            <a:ext cx="8061960" cy="3505200"/>
          </a:xfrm>
          <a:prstGeom prst="rect">
            <a:avLst/>
          </a:prstGeom>
          <a:solidFill>
            <a:schemeClr val="accent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Test case</a:t>
            </a:r>
          </a:p>
        </p:txBody>
      </p:sp>
      <p:sp>
        <p:nvSpPr>
          <p:cNvPr id="12" name="Rectangle 11"/>
          <p:cNvSpPr/>
          <p:nvPr/>
        </p:nvSpPr>
        <p:spPr bwMode="auto">
          <a:xfrm>
            <a:off x="3200400" y="3420979"/>
            <a:ext cx="5486400" cy="2675021"/>
          </a:xfrm>
          <a:prstGeom prst="rect">
            <a:avLst/>
          </a:prstGeom>
          <a:solidFill>
            <a:schemeClr val="bg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231426" name="Title 1"/>
          <p:cNvSpPr>
            <a:spLocks noGrp="1"/>
          </p:cNvSpPr>
          <p:nvPr>
            <p:ph type="title"/>
          </p:nvPr>
        </p:nvSpPr>
        <p:spPr/>
        <p:txBody>
          <a:bodyPr/>
          <a:lstStyle/>
          <a:p>
            <a:r>
              <a:rPr lang="en-US" smtClean="0"/>
              <a:t>Model-Driven Testing</a:t>
            </a:r>
          </a:p>
        </p:txBody>
      </p:sp>
      <p:sp>
        <p:nvSpPr>
          <p:cNvPr id="231427" name="Content Placeholder 2"/>
          <p:cNvSpPr>
            <a:spLocks noGrp="1"/>
          </p:cNvSpPr>
          <p:nvPr>
            <p:ph idx="1"/>
          </p:nvPr>
        </p:nvSpPr>
        <p:spPr>
          <a:xfrm>
            <a:off x="762000" y="1219200"/>
            <a:ext cx="8153400" cy="5105400"/>
          </a:xfrm>
        </p:spPr>
        <p:txBody>
          <a:bodyPr/>
          <a:lstStyle/>
          <a:p>
            <a:r>
              <a:rPr lang="en-US" dirty="0" smtClean="0"/>
              <a:t>Model-driven testing is the notion that you can use </a:t>
            </a:r>
            <a:br>
              <a:rPr lang="en-US" dirty="0" smtClean="0"/>
            </a:br>
            <a:r>
              <a:rPr lang="en-US" dirty="0" smtClean="0"/>
              <a:t>models to build tests.</a:t>
            </a:r>
          </a:p>
          <a:p>
            <a:endParaRPr lang="en-US" dirty="0" smtClean="0"/>
          </a:p>
          <a:p>
            <a:endParaRPr lang="en-US" dirty="0" smtClean="0"/>
          </a:p>
        </p:txBody>
      </p:sp>
      <p:pic>
        <p:nvPicPr>
          <p:cNvPr id="9" name="Picture 8"/>
          <p:cNvPicPr>
            <a:picLocks noChangeAspect="1"/>
          </p:cNvPicPr>
          <p:nvPr/>
        </p:nvPicPr>
        <p:blipFill>
          <a:blip r:embed="rId3"/>
          <a:stretch>
            <a:fillRect/>
          </a:stretch>
        </p:blipFill>
        <p:spPr>
          <a:xfrm>
            <a:off x="914400" y="3352800"/>
            <a:ext cx="1957071" cy="2386389"/>
          </a:xfrm>
          <a:prstGeom prst="rect">
            <a:avLst/>
          </a:prstGeom>
        </p:spPr>
      </p:pic>
    </p:spTree>
    <p:extLst>
      <p:ext uri="{BB962C8B-B14F-4D97-AF65-F5344CB8AC3E}">
        <p14:creationId xmlns:p14="http://schemas.microsoft.com/office/powerpoint/2010/main" val="3103718282"/>
      </p:ext>
    </p:extLst>
  </p:cSld>
  <p:clrMapOvr>
    <a:masterClrMapping/>
  </p:clrMapOvr>
  <p:timing>
    <p:tnLst>
      <p:par>
        <p:cTn id="1" dur="indefinite" restart="never" nodeType="tmRoot"/>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Title 1"/>
          <p:cNvSpPr>
            <a:spLocks noGrp="1"/>
          </p:cNvSpPr>
          <p:nvPr>
            <p:ph type="title"/>
          </p:nvPr>
        </p:nvSpPr>
        <p:spPr/>
        <p:txBody>
          <a:bodyPr/>
          <a:lstStyle/>
          <a:p>
            <a:r>
              <a:rPr lang="en-US" dirty="0" smtClean="0"/>
              <a:t>Types of Testing</a:t>
            </a:r>
          </a:p>
        </p:txBody>
      </p:sp>
      <p:sp>
        <p:nvSpPr>
          <p:cNvPr id="231427" name="Content Placeholder 2"/>
          <p:cNvSpPr>
            <a:spLocks noGrp="1"/>
          </p:cNvSpPr>
          <p:nvPr>
            <p:ph idx="1"/>
          </p:nvPr>
        </p:nvSpPr>
        <p:spPr>
          <a:xfrm>
            <a:off x="762000" y="1219200"/>
            <a:ext cx="8153400" cy="5105400"/>
          </a:xfrm>
        </p:spPr>
        <p:txBody>
          <a:bodyPr/>
          <a:lstStyle/>
          <a:p>
            <a:r>
              <a:rPr lang="en-US" dirty="0" smtClean="0"/>
              <a:t>There are two types of tests.  Those that </a:t>
            </a:r>
          </a:p>
        </p:txBody>
      </p:sp>
      <p:sp>
        <p:nvSpPr>
          <p:cNvPr id="231428" name="Rectangle 3"/>
          <p:cNvSpPr>
            <a:spLocks noChangeArrowheads="1"/>
          </p:cNvSpPr>
          <p:nvPr/>
        </p:nvSpPr>
        <p:spPr bwMode="auto">
          <a:xfrm>
            <a:off x="956334" y="2286000"/>
            <a:ext cx="2133600" cy="1905000"/>
          </a:xfrm>
          <a:prstGeom prst="rect">
            <a:avLst/>
          </a:prstGeom>
          <a:solidFill>
            <a:schemeClr val="tx1"/>
          </a:solidFill>
          <a:ln w="12700">
            <a:solidFill>
              <a:schemeClr val="tx1"/>
            </a:solidFill>
            <a:round/>
            <a:headEnd/>
            <a:tailEnd/>
          </a:ln>
        </p:spPr>
        <p:txBody>
          <a:bodyPr>
            <a:prstTxWarp prst="textNoShape">
              <a:avLst/>
            </a:prstTxWarp>
          </a:bodyPr>
          <a:lstStyle/>
          <a:p>
            <a:r>
              <a:rPr lang="en-US" sz="2400" dirty="0" smtClean="0">
                <a:solidFill>
                  <a:schemeClr val="bg1"/>
                </a:solidFill>
              </a:rPr>
              <a:t>are coupled only to </a:t>
            </a:r>
            <a:r>
              <a:rPr lang="en-US" sz="2400" dirty="0">
                <a:solidFill>
                  <a:schemeClr val="bg1"/>
                </a:solidFill>
              </a:rPr>
              <a:t>the </a:t>
            </a:r>
            <a:r>
              <a:rPr lang="en-US" sz="2400" dirty="0" smtClean="0">
                <a:solidFill>
                  <a:schemeClr val="bg1"/>
                </a:solidFill>
              </a:rPr>
              <a:t>interface</a:t>
            </a:r>
            <a:endParaRPr lang="en-US" sz="2400" dirty="0">
              <a:solidFill>
                <a:schemeClr val="bg1"/>
              </a:solidFill>
            </a:endParaRPr>
          </a:p>
        </p:txBody>
      </p:sp>
      <p:sp>
        <p:nvSpPr>
          <p:cNvPr id="231429" name="Rectangle 4"/>
          <p:cNvSpPr>
            <a:spLocks noChangeArrowheads="1"/>
          </p:cNvSpPr>
          <p:nvPr/>
        </p:nvSpPr>
        <p:spPr bwMode="auto">
          <a:xfrm>
            <a:off x="5257800" y="2286000"/>
            <a:ext cx="2133600" cy="1905000"/>
          </a:xfrm>
          <a:prstGeom prst="rect">
            <a:avLst/>
          </a:prstGeom>
          <a:noFill/>
          <a:ln w="38100">
            <a:solidFill>
              <a:schemeClr val="tx1"/>
            </a:solidFill>
            <a:round/>
            <a:headEnd/>
            <a:tailEnd/>
          </a:ln>
        </p:spPr>
        <p:txBody>
          <a:bodyPr>
            <a:prstTxWarp prst="textNoShape">
              <a:avLst/>
            </a:prstTxWarp>
          </a:bodyPr>
          <a:lstStyle/>
          <a:p>
            <a:pPr marL="0" lvl="1"/>
            <a:r>
              <a:rPr lang="en-US" sz="2400" dirty="0"/>
              <a:t>include knowledge of the </a:t>
            </a:r>
            <a:r>
              <a:rPr lang="en-US" sz="2400" dirty="0" smtClean="0"/>
              <a:t>models</a:t>
            </a:r>
            <a:endParaRPr lang="en-US" sz="2400" dirty="0"/>
          </a:p>
        </p:txBody>
      </p:sp>
      <p:sp>
        <p:nvSpPr>
          <p:cNvPr id="2" name="TextBox 1"/>
          <p:cNvSpPr txBox="1"/>
          <p:nvPr/>
        </p:nvSpPr>
        <p:spPr>
          <a:xfrm>
            <a:off x="838200" y="4343400"/>
            <a:ext cx="3487253" cy="1569660"/>
          </a:xfrm>
          <a:prstGeom prst="rect">
            <a:avLst/>
          </a:prstGeom>
          <a:noFill/>
        </p:spPr>
        <p:txBody>
          <a:bodyPr wrap="none" rtlCol="0">
            <a:spAutoFit/>
          </a:bodyPr>
          <a:lstStyle/>
          <a:p>
            <a:r>
              <a:rPr lang="en-US" sz="2400" dirty="0">
                <a:solidFill>
                  <a:srgbClr val="000000"/>
                </a:solidFill>
              </a:rPr>
              <a:t>owned by the </a:t>
            </a:r>
            <a:r>
              <a:rPr lang="en-US" sz="2400" dirty="0" smtClean="0">
                <a:solidFill>
                  <a:srgbClr val="000000"/>
                </a:solidFill>
              </a:rPr>
              <a:t>Q&amp;A</a:t>
            </a:r>
            <a:br>
              <a:rPr lang="en-US" sz="2400" dirty="0" smtClean="0">
                <a:solidFill>
                  <a:srgbClr val="000000"/>
                </a:solidFill>
              </a:rPr>
            </a:br>
            <a:r>
              <a:rPr lang="en-US" sz="2400" dirty="0" smtClean="0">
                <a:solidFill>
                  <a:srgbClr val="000000"/>
                </a:solidFill>
              </a:rPr>
              <a:t>(and anyone focused on </a:t>
            </a:r>
            <a:br>
              <a:rPr lang="en-US" sz="2400" dirty="0" smtClean="0">
                <a:solidFill>
                  <a:srgbClr val="000000"/>
                </a:solidFill>
              </a:rPr>
            </a:br>
            <a:r>
              <a:rPr lang="en-US" sz="2400" dirty="0" smtClean="0">
                <a:solidFill>
                  <a:srgbClr val="000000"/>
                </a:solidFill>
              </a:rPr>
              <a:t>the what not the how)</a:t>
            </a:r>
            <a:endParaRPr lang="en-US" sz="2400" dirty="0">
              <a:solidFill>
                <a:srgbClr val="000000"/>
              </a:solidFill>
            </a:endParaRPr>
          </a:p>
          <a:p>
            <a:endParaRPr lang="en-US" sz="2400" dirty="0">
              <a:solidFill>
                <a:srgbClr val="000000"/>
              </a:solidFill>
            </a:endParaRPr>
          </a:p>
        </p:txBody>
      </p:sp>
      <p:sp>
        <p:nvSpPr>
          <p:cNvPr id="7" name="TextBox 6"/>
          <p:cNvSpPr txBox="1"/>
          <p:nvPr/>
        </p:nvSpPr>
        <p:spPr>
          <a:xfrm>
            <a:off x="5105400" y="4343400"/>
            <a:ext cx="3366877" cy="830997"/>
          </a:xfrm>
          <a:prstGeom prst="rect">
            <a:avLst/>
          </a:prstGeom>
          <a:noFill/>
        </p:spPr>
        <p:txBody>
          <a:bodyPr wrap="none" rtlCol="0">
            <a:spAutoFit/>
          </a:bodyPr>
          <a:lstStyle/>
          <a:p>
            <a:r>
              <a:rPr lang="en-US" sz="2400" dirty="0">
                <a:solidFill>
                  <a:srgbClr val="000000"/>
                </a:solidFill>
              </a:rPr>
              <a:t>owned by the </a:t>
            </a:r>
            <a:r>
              <a:rPr lang="en-US" sz="2400" dirty="0" smtClean="0">
                <a:solidFill>
                  <a:srgbClr val="000000"/>
                </a:solidFill>
              </a:rPr>
              <a:t>modelers</a:t>
            </a:r>
            <a:endParaRPr lang="en-US" sz="2400" dirty="0">
              <a:solidFill>
                <a:srgbClr val="000000"/>
              </a:solidFill>
            </a:endParaRPr>
          </a:p>
          <a:p>
            <a:endParaRPr lang="en-US" sz="2400" dirty="0">
              <a:solidFill>
                <a:srgbClr val="000000"/>
              </a:solidFill>
            </a:endParaRPr>
          </a:p>
        </p:txBody>
      </p:sp>
    </p:spTree>
    <p:extLst>
      <p:ext uri="{BB962C8B-B14F-4D97-AF65-F5344CB8AC3E}">
        <p14:creationId xmlns:p14="http://schemas.microsoft.com/office/powerpoint/2010/main" val="1607627998"/>
      </p:ext>
    </p:extLst>
  </p:cSld>
  <p:clrMapOvr>
    <a:masterClrMapping/>
  </p:clrMapOvr>
  <p:timing>
    <p:tnLst>
      <p:par>
        <p:cT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Title 1"/>
          <p:cNvSpPr>
            <a:spLocks noGrp="1"/>
          </p:cNvSpPr>
          <p:nvPr>
            <p:ph type="title"/>
          </p:nvPr>
        </p:nvSpPr>
        <p:spPr/>
        <p:txBody>
          <a:bodyPr/>
          <a:lstStyle/>
          <a:p>
            <a:r>
              <a:rPr lang="en-US" smtClean="0"/>
              <a:t>Black-Box Testing</a:t>
            </a:r>
          </a:p>
        </p:txBody>
      </p:sp>
      <p:sp>
        <p:nvSpPr>
          <p:cNvPr id="232451" name="Content Placeholder 2"/>
          <p:cNvSpPr>
            <a:spLocks noGrp="1"/>
          </p:cNvSpPr>
          <p:nvPr>
            <p:ph idx="1"/>
          </p:nvPr>
        </p:nvSpPr>
        <p:spPr/>
        <p:txBody>
          <a:bodyPr/>
          <a:lstStyle/>
          <a:p>
            <a:r>
              <a:rPr lang="en-US" dirty="0" smtClean="0"/>
              <a:t>Black-box testing tests the system from the outside. </a:t>
            </a:r>
            <a:br>
              <a:rPr lang="en-US" dirty="0" smtClean="0"/>
            </a:br>
            <a:endParaRPr lang="en-US" dirty="0" smtClean="0"/>
          </a:p>
          <a:p>
            <a:r>
              <a:rPr lang="en-US" dirty="0" smtClean="0"/>
              <a:t>Black-box testing knows only:</a:t>
            </a:r>
          </a:p>
          <a:p>
            <a:pPr lvl="1"/>
            <a:r>
              <a:rPr lang="en-US" dirty="0" smtClean="0"/>
              <a:t>what the actor wants from the system</a:t>
            </a:r>
          </a:p>
          <a:p>
            <a:pPr lvl="1"/>
            <a:r>
              <a:rPr lang="en-US" dirty="0" smtClean="0"/>
              <a:t>the interface</a:t>
            </a:r>
          </a:p>
          <a:p>
            <a:r>
              <a:rPr lang="en-US" dirty="0" smtClean="0"/>
              <a:t>It treats the system as  a “black box”.</a:t>
            </a:r>
          </a:p>
          <a:p>
            <a:pPr lvl="1"/>
            <a:endParaRPr lang="en-US" dirty="0" smtClean="0"/>
          </a:p>
          <a:p>
            <a:pPr lvl="1"/>
            <a:endParaRPr lang="en-US" dirty="0" smtClean="0"/>
          </a:p>
          <a:p>
            <a:pPr lvl="1"/>
            <a:endParaRPr lang="en-US" dirty="0" smtClean="0"/>
          </a:p>
          <a:p>
            <a:endParaRPr lang="en-US" dirty="0" smtClean="0"/>
          </a:p>
          <a:p>
            <a:endParaRPr lang="en-US" dirty="0" smtClean="0"/>
          </a:p>
          <a:p>
            <a:endParaRPr lang="en-US" dirty="0" smtClean="0"/>
          </a:p>
        </p:txBody>
      </p:sp>
      <p:grpSp>
        <p:nvGrpSpPr>
          <p:cNvPr id="2" name="Group 1"/>
          <p:cNvGrpSpPr/>
          <p:nvPr/>
        </p:nvGrpSpPr>
        <p:grpSpPr>
          <a:xfrm>
            <a:off x="1524000" y="3810000"/>
            <a:ext cx="5257800" cy="2286000"/>
            <a:chOff x="990600" y="3200400"/>
            <a:chExt cx="6553200" cy="2895600"/>
          </a:xfrm>
        </p:grpSpPr>
        <p:sp>
          <p:nvSpPr>
            <p:cNvPr id="54" name="Rectangle 53"/>
            <p:cNvSpPr/>
            <p:nvPr/>
          </p:nvSpPr>
          <p:spPr bwMode="auto">
            <a:xfrm>
              <a:off x="990600" y="3200400"/>
              <a:ext cx="6553200" cy="2895600"/>
            </a:xfrm>
            <a:prstGeom prst="rect">
              <a:avLst/>
            </a:prstGeom>
            <a:solidFill>
              <a:schemeClr val="accent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Test case</a:t>
              </a:r>
            </a:p>
          </p:txBody>
        </p:sp>
        <p:sp>
          <p:nvSpPr>
            <p:cNvPr id="55" name="Rectangle 54"/>
            <p:cNvSpPr/>
            <p:nvPr/>
          </p:nvSpPr>
          <p:spPr bwMode="auto">
            <a:xfrm>
              <a:off x="2438400" y="3886200"/>
              <a:ext cx="5105400" cy="2209800"/>
            </a:xfrm>
            <a:prstGeom prst="rect">
              <a:avLst/>
            </a:prstGeom>
            <a:solidFill>
              <a:schemeClr val="bg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grpSp>
      <p:sp>
        <p:nvSpPr>
          <p:cNvPr id="76" name="Rectangle 75"/>
          <p:cNvSpPr/>
          <p:nvPr/>
        </p:nvSpPr>
        <p:spPr bwMode="auto">
          <a:xfrm>
            <a:off x="4267200" y="5029200"/>
            <a:ext cx="1717964" cy="9144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Models </a:t>
            </a:r>
            <a:br>
              <a:rPr kumimoji="0" lang="en-US" sz="1800" b="0" i="0" u="none" strike="noStrike" cap="none" normalizeH="0" baseline="0" dirty="0" smtClean="0">
                <a:ln>
                  <a:noFill/>
                </a:ln>
                <a:solidFill>
                  <a:schemeClr val="tx1"/>
                </a:solidFill>
                <a:effectLst/>
                <a:latin typeface="Arial" charset="0"/>
              </a:rPr>
            </a:br>
            <a:r>
              <a:rPr kumimoji="0" lang="en-US" sz="1800" b="0" i="0" u="none" strike="noStrike" cap="none" normalizeH="0" baseline="0" dirty="0" smtClean="0">
                <a:ln>
                  <a:noFill/>
                </a:ln>
                <a:solidFill>
                  <a:schemeClr val="tx1"/>
                </a:solidFill>
                <a:effectLst/>
                <a:latin typeface="Arial" charset="0"/>
              </a:rPr>
              <a:t>Under </a:t>
            </a:r>
            <a:br>
              <a:rPr kumimoji="0" lang="en-US" sz="1800" b="0" i="0" u="none" strike="noStrike" cap="none" normalizeH="0" baseline="0" dirty="0" smtClean="0">
                <a:ln>
                  <a:noFill/>
                </a:ln>
                <a:solidFill>
                  <a:schemeClr val="tx1"/>
                </a:solidFill>
                <a:effectLst/>
                <a:latin typeface="Arial" charset="0"/>
              </a:rPr>
            </a:br>
            <a:r>
              <a:rPr lang="en-US" dirty="0" smtClean="0"/>
              <a:t>T</a:t>
            </a:r>
            <a:r>
              <a:rPr kumimoji="0" lang="en-US" sz="1800" b="0" i="0" u="none" strike="noStrike" cap="none" normalizeH="0" baseline="0" dirty="0" smtClean="0">
                <a:ln>
                  <a:noFill/>
                </a:ln>
                <a:solidFill>
                  <a:schemeClr val="tx1"/>
                </a:solidFill>
                <a:effectLst/>
                <a:latin typeface="Arial" charset="0"/>
              </a:rPr>
              <a:t>est</a:t>
            </a:r>
          </a:p>
        </p:txBody>
      </p:sp>
      <p:sp>
        <p:nvSpPr>
          <p:cNvPr id="93" name="Line 24"/>
          <p:cNvSpPr>
            <a:spLocks noChangeShapeType="1"/>
          </p:cNvSpPr>
          <p:nvPr/>
        </p:nvSpPr>
        <p:spPr bwMode="auto">
          <a:xfrm rot="16200000" flipH="1" flipV="1">
            <a:off x="4914901" y="4686299"/>
            <a:ext cx="533400" cy="2"/>
          </a:xfrm>
          <a:prstGeom prst="line">
            <a:avLst/>
          </a:prstGeom>
          <a:noFill/>
          <a:ln w="9525">
            <a:solidFill>
              <a:schemeClr val="tx1"/>
            </a:solidFill>
            <a:round/>
            <a:headEnd/>
            <a:tailEnd/>
          </a:ln>
        </p:spPr>
        <p:txBody>
          <a:bodyPr>
            <a:prstTxWarp prst="textNoShape">
              <a:avLst/>
            </a:prstTxWarp>
          </a:bodyPr>
          <a:lstStyle/>
          <a:p>
            <a:endParaRPr lang="en-US"/>
          </a:p>
        </p:txBody>
      </p:sp>
      <p:grpSp>
        <p:nvGrpSpPr>
          <p:cNvPr id="57" name="Group 10"/>
          <p:cNvGrpSpPr>
            <a:grpSpLocks/>
          </p:cNvGrpSpPr>
          <p:nvPr/>
        </p:nvGrpSpPr>
        <p:grpSpPr bwMode="auto">
          <a:xfrm>
            <a:off x="2590800" y="5033963"/>
            <a:ext cx="1778000" cy="909637"/>
            <a:chOff x="3993" y="945"/>
            <a:chExt cx="1120" cy="573"/>
          </a:xfrm>
        </p:grpSpPr>
        <p:grpSp>
          <p:nvGrpSpPr>
            <p:cNvPr id="58" name="Group 11"/>
            <p:cNvGrpSpPr>
              <a:grpSpLocks/>
            </p:cNvGrpSpPr>
            <p:nvPr/>
          </p:nvGrpSpPr>
          <p:grpSpPr bwMode="auto">
            <a:xfrm>
              <a:off x="4416" y="1023"/>
              <a:ext cx="266" cy="362"/>
              <a:chOff x="4307" y="1023"/>
              <a:chExt cx="266" cy="362"/>
            </a:xfrm>
          </p:grpSpPr>
          <p:grpSp>
            <p:nvGrpSpPr>
              <p:cNvPr id="71" name="Group 12"/>
              <p:cNvGrpSpPr>
                <a:grpSpLocks/>
              </p:cNvGrpSpPr>
              <p:nvPr/>
            </p:nvGrpSpPr>
            <p:grpSpPr bwMode="auto">
              <a:xfrm>
                <a:off x="4307" y="1023"/>
                <a:ext cx="266" cy="362"/>
                <a:chOff x="4840" y="1096"/>
                <a:chExt cx="266" cy="362"/>
              </a:xfrm>
            </p:grpSpPr>
            <p:sp>
              <p:nvSpPr>
                <p:cNvPr id="73" name="Oval 13"/>
                <p:cNvSpPr>
                  <a:spLocks noChangeAspect="1" noChangeArrowheads="1"/>
                </p:cNvSpPr>
                <p:nvPr/>
              </p:nvSpPr>
              <p:spPr bwMode="auto">
                <a:xfrm>
                  <a:off x="4864" y="1168"/>
                  <a:ext cx="242" cy="242"/>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74" name="Rectangle 14"/>
                <p:cNvSpPr>
                  <a:spLocks noChangeArrowheads="1"/>
                </p:cNvSpPr>
                <p:nvPr/>
              </p:nvSpPr>
              <p:spPr bwMode="auto">
                <a:xfrm>
                  <a:off x="4840" y="1096"/>
                  <a:ext cx="145" cy="362"/>
                </a:xfrm>
                <a:prstGeom prst="rect">
                  <a:avLst/>
                </a:prstGeom>
                <a:solidFill>
                  <a:schemeClr val="bg1"/>
                </a:solidFill>
                <a:ln w="9525">
                  <a:noFill/>
                  <a:miter lim="800000"/>
                  <a:headEnd/>
                  <a:tailEnd/>
                </a:ln>
              </p:spPr>
              <p:txBody>
                <a:bodyPr wrap="none" anchor="ctr">
                  <a:prstTxWarp prst="textNoShape">
                    <a:avLst/>
                  </a:prstTxWarp>
                </a:bodyPr>
                <a:lstStyle/>
                <a:p>
                  <a:endParaRPr lang="en-US"/>
                </a:p>
              </p:txBody>
            </p:sp>
          </p:grpSp>
          <p:sp>
            <p:nvSpPr>
              <p:cNvPr id="72" name="Oval 15"/>
              <p:cNvSpPr>
                <a:spLocks noChangeArrowheads="1"/>
              </p:cNvSpPr>
              <p:nvPr/>
            </p:nvSpPr>
            <p:spPr bwMode="auto">
              <a:xfrm>
                <a:off x="4332" y="1120"/>
                <a:ext cx="193" cy="193"/>
              </a:xfrm>
              <a:prstGeom prst="ellipse">
                <a:avLst/>
              </a:prstGeom>
              <a:noFill/>
              <a:ln w="9525">
                <a:solidFill>
                  <a:schemeClr val="tx1"/>
                </a:solidFill>
                <a:round/>
                <a:headEnd/>
                <a:tailEnd/>
              </a:ln>
            </p:spPr>
            <p:txBody>
              <a:bodyPr wrap="none" anchor="ctr">
                <a:prstTxWarp prst="textNoShape">
                  <a:avLst/>
                </a:prstTxWarp>
              </a:bodyPr>
              <a:lstStyle/>
              <a:p>
                <a:endParaRPr lang="en-US"/>
              </a:p>
            </p:txBody>
          </p:sp>
        </p:grpSp>
        <p:grpSp>
          <p:nvGrpSpPr>
            <p:cNvPr id="59" name="Group 16"/>
            <p:cNvGrpSpPr>
              <a:grpSpLocks/>
            </p:cNvGrpSpPr>
            <p:nvPr/>
          </p:nvGrpSpPr>
          <p:grpSpPr bwMode="auto">
            <a:xfrm>
              <a:off x="3993" y="1035"/>
              <a:ext cx="96" cy="339"/>
              <a:chOff x="3993" y="1047"/>
              <a:chExt cx="96" cy="339"/>
            </a:xfrm>
          </p:grpSpPr>
          <p:sp>
            <p:nvSpPr>
              <p:cNvPr id="68"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69"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70"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60" name="Group 20"/>
            <p:cNvGrpSpPr>
              <a:grpSpLocks/>
            </p:cNvGrpSpPr>
            <p:nvPr/>
          </p:nvGrpSpPr>
          <p:grpSpPr bwMode="auto">
            <a:xfrm>
              <a:off x="5009" y="1035"/>
              <a:ext cx="96" cy="339"/>
              <a:chOff x="3993" y="1047"/>
              <a:chExt cx="96" cy="339"/>
            </a:xfrm>
          </p:grpSpPr>
          <p:sp>
            <p:nvSpPr>
              <p:cNvPr id="65" name="Rectangle 21"/>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66" name="Line 22"/>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67" name="Line 23"/>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sp>
          <p:nvSpPr>
            <p:cNvPr id="61" name="Line 24"/>
            <p:cNvSpPr>
              <a:spLocks noChangeShapeType="1"/>
            </p:cNvSpPr>
            <p:nvPr/>
          </p:nvSpPr>
          <p:spPr bwMode="auto">
            <a:xfrm flipH="1">
              <a:off x="4090" y="1216"/>
              <a:ext cx="35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62" name="Line 25"/>
            <p:cNvSpPr>
              <a:spLocks noChangeShapeType="1"/>
            </p:cNvSpPr>
            <p:nvPr/>
          </p:nvSpPr>
          <p:spPr bwMode="auto">
            <a:xfrm flipH="1">
              <a:off x="4682" y="1211"/>
              <a:ext cx="323"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63" name="Text Box 26"/>
            <p:cNvSpPr txBox="1">
              <a:spLocks noChangeArrowheads="1"/>
            </p:cNvSpPr>
            <p:nvPr/>
          </p:nvSpPr>
          <p:spPr bwMode="auto">
            <a:xfrm>
              <a:off x="4038" y="945"/>
              <a:ext cx="534" cy="173"/>
            </a:xfrm>
            <a:prstGeom prst="rect">
              <a:avLst/>
            </a:prstGeom>
            <a:noFill/>
            <a:ln w="9525">
              <a:noFill/>
              <a:miter lim="800000"/>
              <a:headEnd/>
              <a:tailEnd/>
            </a:ln>
          </p:spPr>
          <p:txBody>
            <a:bodyPr>
              <a:prstTxWarp prst="textNoShape">
                <a:avLst/>
              </a:prstTxWarp>
              <a:spAutoFit/>
            </a:bodyPr>
            <a:lstStyle/>
            <a:p>
              <a:pPr eaLnBrk="1" hangingPunct="1">
                <a:spcBef>
                  <a:spcPct val="50000"/>
                </a:spcBef>
              </a:pPr>
              <a:r>
                <a:rPr lang="en-US" sz="1200">
                  <a:latin typeface="Tahoma" charset="0"/>
                  <a:ea typeface="MS PGothic" pitchFamily="34" charset="-128"/>
                  <a:cs typeface="MS PGothic" pitchFamily="34" charset="-128"/>
                </a:rPr>
                <a:t>Provided</a:t>
              </a:r>
            </a:p>
          </p:txBody>
        </p:sp>
        <p:sp>
          <p:nvSpPr>
            <p:cNvPr id="64" name="Text Box 27"/>
            <p:cNvSpPr txBox="1">
              <a:spLocks noChangeArrowheads="1"/>
            </p:cNvSpPr>
            <p:nvPr/>
          </p:nvSpPr>
          <p:spPr bwMode="auto">
            <a:xfrm>
              <a:off x="4579" y="1345"/>
              <a:ext cx="534" cy="173"/>
            </a:xfrm>
            <a:prstGeom prst="rect">
              <a:avLst/>
            </a:prstGeom>
            <a:noFill/>
            <a:ln w="9525">
              <a:noFill/>
              <a:miter lim="800000"/>
              <a:headEnd/>
              <a:tailEnd/>
            </a:ln>
          </p:spPr>
          <p:txBody>
            <a:bodyPr>
              <a:prstTxWarp prst="textNoShape">
                <a:avLst/>
              </a:prstTxWarp>
              <a:spAutoFit/>
            </a:bodyPr>
            <a:lstStyle/>
            <a:p>
              <a:pPr eaLnBrk="1" hangingPunct="1">
                <a:spcBef>
                  <a:spcPct val="50000"/>
                </a:spcBef>
              </a:pPr>
              <a:r>
                <a:rPr lang="en-US" sz="1200">
                  <a:latin typeface="Tahoma" charset="0"/>
                  <a:ea typeface="MS PGothic" pitchFamily="34" charset="-128"/>
                  <a:cs typeface="MS PGothic" pitchFamily="34" charset="-128"/>
                </a:rPr>
                <a:t>Required</a:t>
              </a:r>
            </a:p>
          </p:txBody>
        </p:sp>
      </p:grpSp>
      <p:grpSp>
        <p:nvGrpSpPr>
          <p:cNvPr id="78" name="Group 16"/>
          <p:cNvGrpSpPr>
            <a:grpSpLocks/>
          </p:cNvGrpSpPr>
          <p:nvPr/>
        </p:nvGrpSpPr>
        <p:grpSpPr bwMode="auto">
          <a:xfrm>
            <a:off x="5943600" y="5283200"/>
            <a:ext cx="110836" cy="358775"/>
            <a:chOff x="3993" y="1047"/>
            <a:chExt cx="96" cy="339"/>
          </a:xfrm>
        </p:grpSpPr>
        <p:sp>
          <p:nvSpPr>
            <p:cNvPr id="79"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80"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81"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103" name="Group 12"/>
          <p:cNvGrpSpPr>
            <a:grpSpLocks/>
          </p:cNvGrpSpPr>
          <p:nvPr/>
        </p:nvGrpSpPr>
        <p:grpSpPr bwMode="auto">
          <a:xfrm rot="16200000">
            <a:off x="5005203" y="4540423"/>
            <a:ext cx="289294" cy="393700"/>
            <a:chOff x="4840" y="1096"/>
            <a:chExt cx="266" cy="362"/>
          </a:xfrm>
        </p:grpSpPr>
        <p:sp>
          <p:nvSpPr>
            <p:cNvPr id="105" name="Oval 13"/>
            <p:cNvSpPr>
              <a:spLocks noChangeAspect="1" noChangeArrowheads="1"/>
            </p:cNvSpPr>
            <p:nvPr/>
          </p:nvSpPr>
          <p:spPr bwMode="auto">
            <a:xfrm>
              <a:off x="4864" y="1168"/>
              <a:ext cx="242" cy="242"/>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106" name="Rectangle 14"/>
            <p:cNvSpPr>
              <a:spLocks noChangeArrowheads="1"/>
            </p:cNvSpPr>
            <p:nvPr/>
          </p:nvSpPr>
          <p:spPr bwMode="auto">
            <a:xfrm>
              <a:off x="4840" y="1096"/>
              <a:ext cx="145" cy="362"/>
            </a:xfrm>
            <a:prstGeom prst="rect">
              <a:avLst/>
            </a:prstGeom>
            <a:solidFill>
              <a:schemeClr val="bg1"/>
            </a:solidFill>
            <a:ln w="9525">
              <a:noFill/>
              <a:miter lim="800000"/>
              <a:headEnd/>
              <a:tailEnd/>
            </a:ln>
          </p:spPr>
          <p:txBody>
            <a:bodyPr wrap="none" anchor="ctr">
              <a:prstTxWarp prst="textNoShape">
                <a:avLst/>
              </a:prstTxWarp>
            </a:bodyPr>
            <a:lstStyle/>
            <a:p>
              <a:endParaRPr lang="en-US"/>
            </a:p>
          </p:txBody>
        </p:sp>
      </p:grpSp>
      <p:sp>
        <p:nvSpPr>
          <p:cNvPr id="104" name="Oval 15"/>
          <p:cNvSpPr>
            <a:spLocks noChangeArrowheads="1"/>
          </p:cNvSpPr>
          <p:nvPr/>
        </p:nvSpPr>
        <p:spPr bwMode="auto">
          <a:xfrm rot="16200000">
            <a:off x="5058494" y="4644830"/>
            <a:ext cx="209901" cy="209901"/>
          </a:xfrm>
          <a:prstGeom prst="ellipse">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grpSp>
        <p:nvGrpSpPr>
          <p:cNvPr id="85" name="Group 16"/>
          <p:cNvGrpSpPr>
            <a:grpSpLocks/>
          </p:cNvGrpSpPr>
          <p:nvPr/>
        </p:nvGrpSpPr>
        <p:grpSpPr bwMode="auto">
          <a:xfrm rot="16200000">
            <a:off x="5076971" y="4718193"/>
            <a:ext cx="187036" cy="587377"/>
            <a:chOff x="3993" y="1047"/>
            <a:chExt cx="96" cy="339"/>
          </a:xfrm>
        </p:grpSpPr>
        <p:sp>
          <p:nvSpPr>
            <p:cNvPr id="86"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87"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88"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107" name="Group 16"/>
          <p:cNvGrpSpPr>
            <a:grpSpLocks/>
          </p:cNvGrpSpPr>
          <p:nvPr/>
        </p:nvGrpSpPr>
        <p:grpSpPr bwMode="auto">
          <a:xfrm rot="16200000">
            <a:off x="5099193" y="4067029"/>
            <a:ext cx="187036" cy="587377"/>
            <a:chOff x="3993" y="1047"/>
            <a:chExt cx="96" cy="339"/>
          </a:xfrm>
        </p:grpSpPr>
        <p:sp>
          <p:nvSpPr>
            <p:cNvPr id="108"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109"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110"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spTree>
    <p:extLst>
      <p:ext uri="{BB962C8B-B14F-4D97-AF65-F5344CB8AC3E}">
        <p14:creationId xmlns:p14="http://schemas.microsoft.com/office/powerpoint/2010/main" val="705244023"/>
      </p:ext>
    </p:extLst>
  </p:cSld>
  <p:clrMapOvr>
    <a:masterClrMapping/>
  </p:clrMapOvr>
  <p:transition/>
  <p:timing>
    <p:tnLst>
      <p:par>
        <p:cT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Title 1"/>
          <p:cNvSpPr>
            <a:spLocks noGrp="1"/>
          </p:cNvSpPr>
          <p:nvPr>
            <p:ph type="title"/>
          </p:nvPr>
        </p:nvSpPr>
        <p:spPr/>
        <p:txBody>
          <a:bodyPr/>
          <a:lstStyle/>
          <a:p>
            <a:r>
              <a:rPr lang="en-US" smtClean="0"/>
              <a:t>White-Box Testing</a:t>
            </a:r>
          </a:p>
        </p:txBody>
      </p:sp>
      <p:sp>
        <p:nvSpPr>
          <p:cNvPr id="242691" name="Content Placeholder 2"/>
          <p:cNvSpPr>
            <a:spLocks noGrp="1"/>
          </p:cNvSpPr>
          <p:nvPr>
            <p:ph idx="1"/>
          </p:nvPr>
        </p:nvSpPr>
        <p:spPr/>
        <p:txBody>
          <a:bodyPr/>
          <a:lstStyle/>
          <a:p>
            <a:r>
              <a:rPr lang="en-US" dirty="0" smtClean="0"/>
              <a:t>White-box testing tests the system from the inside.</a:t>
            </a:r>
          </a:p>
          <a:p>
            <a:endParaRPr lang="en-US" sz="1200" dirty="0" smtClean="0"/>
          </a:p>
          <a:p>
            <a:r>
              <a:rPr lang="en-US" sz="2400" dirty="0"/>
              <a:t>Advantages of white-box tests include:</a:t>
            </a:r>
          </a:p>
          <a:p>
            <a:pPr lvl="1"/>
            <a:r>
              <a:rPr lang="en-US" sz="2400" dirty="0"/>
              <a:t>Increased visibility and access, enabling </a:t>
            </a:r>
            <a:endParaRPr lang="en-US" sz="2400" dirty="0" smtClean="0"/>
          </a:p>
          <a:p>
            <a:pPr lvl="1"/>
            <a:r>
              <a:rPr lang="en-US" sz="2400" dirty="0" smtClean="0"/>
              <a:t>finer</a:t>
            </a:r>
            <a:r>
              <a:rPr lang="en-US" sz="2400" dirty="0"/>
              <a:t>-grained, more detailed </a:t>
            </a:r>
            <a:r>
              <a:rPr lang="en-US" sz="2400" dirty="0" smtClean="0"/>
              <a:t>testing</a:t>
            </a:r>
          </a:p>
          <a:p>
            <a:pPr lvl="1"/>
            <a:r>
              <a:rPr lang="en-US" sz="2400" dirty="0"/>
              <a:t>Often simpler to build</a:t>
            </a:r>
          </a:p>
          <a:p>
            <a:r>
              <a:rPr lang="en-US" dirty="0"/>
              <a:t> </a:t>
            </a:r>
            <a:br>
              <a:rPr lang="en-US" dirty="0"/>
            </a:br>
            <a:endParaRPr lang="en-US" dirty="0"/>
          </a:p>
          <a:p>
            <a:pPr lvl="1"/>
            <a:endParaRPr lang="en-US" sz="2400" dirty="0"/>
          </a:p>
          <a:p>
            <a:pPr lvl="1"/>
            <a:endParaRPr lang="en-US" dirty="0" smtClean="0"/>
          </a:p>
          <a:p>
            <a:pPr lvl="1"/>
            <a:endParaRPr lang="en-US" dirty="0" smtClean="0"/>
          </a:p>
          <a:p>
            <a:pPr lvl="1"/>
            <a:endParaRPr lang="en-US" dirty="0" smtClean="0"/>
          </a:p>
          <a:p>
            <a:pPr lvl="1"/>
            <a:endParaRPr lang="en-US" dirty="0" smtClean="0"/>
          </a:p>
          <a:p>
            <a:pPr lvl="1"/>
            <a:endParaRPr lang="en-US" dirty="0" smtClean="0"/>
          </a:p>
          <a:p>
            <a:pPr lvl="1"/>
            <a:endParaRPr lang="en-US" dirty="0" smtClean="0"/>
          </a:p>
        </p:txBody>
      </p:sp>
      <p:grpSp>
        <p:nvGrpSpPr>
          <p:cNvPr id="3" name="Group 2"/>
          <p:cNvGrpSpPr>
            <a:grpSpLocks noChangeAspect="1"/>
          </p:cNvGrpSpPr>
          <p:nvPr/>
        </p:nvGrpSpPr>
        <p:grpSpPr>
          <a:xfrm>
            <a:off x="3733800" y="3763851"/>
            <a:ext cx="5194663" cy="2560749"/>
            <a:chOff x="609600" y="2438400"/>
            <a:chExt cx="8077200" cy="3657600"/>
          </a:xfrm>
        </p:grpSpPr>
        <p:grpSp>
          <p:nvGrpSpPr>
            <p:cNvPr id="30" name="Group 29"/>
            <p:cNvGrpSpPr/>
            <p:nvPr/>
          </p:nvGrpSpPr>
          <p:grpSpPr>
            <a:xfrm>
              <a:off x="609600" y="2438400"/>
              <a:ext cx="8077200" cy="3657600"/>
              <a:chOff x="990600" y="3200400"/>
              <a:chExt cx="6553200" cy="2895600"/>
            </a:xfrm>
          </p:grpSpPr>
          <p:sp>
            <p:nvSpPr>
              <p:cNvPr id="31" name="Rectangle 30"/>
              <p:cNvSpPr/>
              <p:nvPr/>
            </p:nvSpPr>
            <p:spPr bwMode="auto">
              <a:xfrm>
                <a:off x="990600" y="3200400"/>
                <a:ext cx="6553200" cy="2895600"/>
              </a:xfrm>
              <a:prstGeom prst="rect">
                <a:avLst/>
              </a:prstGeom>
              <a:solidFill>
                <a:schemeClr val="accent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Test case</a:t>
                </a:r>
              </a:p>
            </p:txBody>
          </p:sp>
          <p:sp>
            <p:nvSpPr>
              <p:cNvPr id="32" name="Rectangle 31"/>
              <p:cNvSpPr/>
              <p:nvPr/>
            </p:nvSpPr>
            <p:spPr bwMode="auto">
              <a:xfrm>
                <a:off x="2438400" y="3886200"/>
                <a:ext cx="5105400" cy="2209800"/>
              </a:xfrm>
              <a:prstGeom prst="rect">
                <a:avLst/>
              </a:prstGeom>
              <a:solidFill>
                <a:schemeClr val="bg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grpSp>
        <p:sp>
          <p:nvSpPr>
            <p:cNvPr id="33" name="Rectangle 32"/>
            <p:cNvSpPr/>
            <p:nvPr/>
          </p:nvSpPr>
          <p:spPr bwMode="auto">
            <a:xfrm>
              <a:off x="4831080" y="4460240"/>
              <a:ext cx="2634211" cy="140208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grpSp>
          <p:nvGrpSpPr>
            <p:cNvPr id="34" name="Group 10"/>
            <p:cNvGrpSpPr>
              <a:grpSpLocks/>
            </p:cNvGrpSpPr>
            <p:nvPr/>
          </p:nvGrpSpPr>
          <p:grpSpPr bwMode="auto">
            <a:xfrm>
              <a:off x="2260600" y="4467543"/>
              <a:ext cx="2726267" cy="1394777"/>
              <a:chOff x="3993" y="945"/>
              <a:chExt cx="1120" cy="573"/>
            </a:xfrm>
          </p:grpSpPr>
          <p:grpSp>
            <p:nvGrpSpPr>
              <p:cNvPr id="35" name="Group 11"/>
              <p:cNvGrpSpPr>
                <a:grpSpLocks/>
              </p:cNvGrpSpPr>
              <p:nvPr/>
            </p:nvGrpSpPr>
            <p:grpSpPr bwMode="auto">
              <a:xfrm>
                <a:off x="4416" y="1023"/>
                <a:ext cx="266" cy="362"/>
                <a:chOff x="4307" y="1023"/>
                <a:chExt cx="266" cy="362"/>
              </a:xfrm>
            </p:grpSpPr>
            <p:grpSp>
              <p:nvGrpSpPr>
                <p:cNvPr id="48" name="Group 12"/>
                <p:cNvGrpSpPr>
                  <a:grpSpLocks/>
                </p:cNvGrpSpPr>
                <p:nvPr/>
              </p:nvGrpSpPr>
              <p:grpSpPr bwMode="auto">
                <a:xfrm>
                  <a:off x="4307" y="1023"/>
                  <a:ext cx="266" cy="362"/>
                  <a:chOff x="4840" y="1096"/>
                  <a:chExt cx="266" cy="362"/>
                </a:xfrm>
              </p:grpSpPr>
              <p:sp>
                <p:nvSpPr>
                  <p:cNvPr id="50" name="Oval 13"/>
                  <p:cNvSpPr>
                    <a:spLocks noChangeAspect="1" noChangeArrowheads="1"/>
                  </p:cNvSpPr>
                  <p:nvPr/>
                </p:nvSpPr>
                <p:spPr bwMode="auto">
                  <a:xfrm>
                    <a:off x="4864" y="1168"/>
                    <a:ext cx="242" cy="242"/>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51" name="Rectangle 14"/>
                  <p:cNvSpPr>
                    <a:spLocks noChangeArrowheads="1"/>
                  </p:cNvSpPr>
                  <p:nvPr/>
                </p:nvSpPr>
                <p:spPr bwMode="auto">
                  <a:xfrm>
                    <a:off x="4840" y="1096"/>
                    <a:ext cx="145" cy="362"/>
                  </a:xfrm>
                  <a:prstGeom prst="rect">
                    <a:avLst/>
                  </a:prstGeom>
                  <a:solidFill>
                    <a:schemeClr val="bg1"/>
                  </a:solidFill>
                  <a:ln w="9525">
                    <a:noFill/>
                    <a:miter lim="800000"/>
                    <a:headEnd/>
                    <a:tailEnd/>
                  </a:ln>
                </p:spPr>
                <p:txBody>
                  <a:bodyPr wrap="none" anchor="ctr">
                    <a:prstTxWarp prst="textNoShape">
                      <a:avLst/>
                    </a:prstTxWarp>
                  </a:bodyPr>
                  <a:lstStyle/>
                  <a:p>
                    <a:endParaRPr lang="en-US"/>
                  </a:p>
                </p:txBody>
              </p:sp>
            </p:grpSp>
            <p:sp>
              <p:nvSpPr>
                <p:cNvPr id="49" name="Oval 15"/>
                <p:cNvSpPr>
                  <a:spLocks noChangeArrowheads="1"/>
                </p:cNvSpPr>
                <p:nvPr/>
              </p:nvSpPr>
              <p:spPr bwMode="auto">
                <a:xfrm>
                  <a:off x="4332" y="1120"/>
                  <a:ext cx="193" cy="193"/>
                </a:xfrm>
                <a:prstGeom prst="ellipse">
                  <a:avLst/>
                </a:prstGeom>
                <a:noFill/>
                <a:ln w="9525">
                  <a:solidFill>
                    <a:schemeClr val="tx1"/>
                  </a:solidFill>
                  <a:round/>
                  <a:headEnd/>
                  <a:tailEnd/>
                </a:ln>
              </p:spPr>
              <p:txBody>
                <a:bodyPr wrap="none" anchor="ctr">
                  <a:prstTxWarp prst="textNoShape">
                    <a:avLst/>
                  </a:prstTxWarp>
                </a:bodyPr>
                <a:lstStyle/>
                <a:p>
                  <a:endParaRPr lang="en-US"/>
                </a:p>
              </p:txBody>
            </p:sp>
          </p:grpSp>
          <p:grpSp>
            <p:nvGrpSpPr>
              <p:cNvPr id="36" name="Group 16"/>
              <p:cNvGrpSpPr>
                <a:grpSpLocks/>
              </p:cNvGrpSpPr>
              <p:nvPr/>
            </p:nvGrpSpPr>
            <p:grpSpPr bwMode="auto">
              <a:xfrm>
                <a:off x="3993" y="1035"/>
                <a:ext cx="96" cy="339"/>
                <a:chOff x="3993" y="1047"/>
                <a:chExt cx="96" cy="339"/>
              </a:xfrm>
            </p:grpSpPr>
            <p:sp>
              <p:nvSpPr>
                <p:cNvPr id="45"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46"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47"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37" name="Group 20"/>
              <p:cNvGrpSpPr>
                <a:grpSpLocks/>
              </p:cNvGrpSpPr>
              <p:nvPr/>
            </p:nvGrpSpPr>
            <p:grpSpPr bwMode="auto">
              <a:xfrm>
                <a:off x="5009" y="1035"/>
                <a:ext cx="96" cy="339"/>
                <a:chOff x="3993" y="1047"/>
                <a:chExt cx="96" cy="339"/>
              </a:xfrm>
            </p:grpSpPr>
            <p:sp>
              <p:nvSpPr>
                <p:cNvPr id="42" name="Rectangle 21"/>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43" name="Line 22"/>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44" name="Line 23"/>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sp>
            <p:nvSpPr>
              <p:cNvPr id="38" name="Line 24"/>
              <p:cNvSpPr>
                <a:spLocks noChangeShapeType="1"/>
              </p:cNvSpPr>
              <p:nvPr/>
            </p:nvSpPr>
            <p:spPr bwMode="auto">
              <a:xfrm flipH="1">
                <a:off x="4090" y="1216"/>
                <a:ext cx="35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39" name="Line 25"/>
              <p:cNvSpPr>
                <a:spLocks noChangeShapeType="1"/>
              </p:cNvSpPr>
              <p:nvPr/>
            </p:nvSpPr>
            <p:spPr bwMode="auto">
              <a:xfrm flipH="1">
                <a:off x="4682" y="1211"/>
                <a:ext cx="323"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40" name="Text Box 26"/>
              <p:cNvSpPr txBox="1">
                <a:spLocks noChangeArrowheads="1"/>
              </p:cNvSpPr>
              <p:nvPr/>
            </p:nvSpPr>
            <p:spPr bwMode="auto">
              <a:xfrm>
                <a:off x="4038" y="945"/>
                <a:ext cx="534" cy="173"/>
              </a:xfrm>
              <a:prstGeom prst="rect">
                <a:avLst/>
              </a:prstGeom>
              <a:noFill/>
              <a:ln w="9525">
                <a:noFill/>
                <a:miter lim="800000"/>
                <a:headEnd/>
                <a:tailEnd/>
              </a:ln>
            </p:spPr>
            <p:txBody>
              <a:bodyPr>
                <a:prstTxWarp prst="textNoShape">
                  <a:avLst/>
                </a:prstTxWarp>
                <a:spAutoFit/>
              </a:bodyPr>
              <a:lstStyle/>
              <a:p>
                <a:pPr eaLnBrk="1" hangingPunct="1">
                  <a:spcBef>
                    <a:spcPct val="50000"/>
                  </a:spcBef>
                </a:pPr>
                <a:r>
                  <a:rPr lang="en-US" sz="1200">
                    <a:latin typeface="Tahoma" charset="0"/>
                    <a:ea typeface="MS PGothic" pitchFamily="34" charset="-128"/>
                    <a:cs typeface="MS PGothic" pitchFamily="34" charset="-128"/>
                  </a:rPr>
                  <a:t>Provided</a:t>
                </a:r>
              </a:p>
            </p:txBody>
          </p:sp>
          <p:sp>
            <p:nvSpPr>
              <p:cNvPr id="41" name="Text Box 27"/>
              <p:cNvSpPr txBox="1">
                <a:spLocks noChangeArrowheads="1"/>
              </p:cNvSpPr>
              <p:nvPr/>
            </p:nvSpPr>
            <p:spPr bwMode="auto">
              <a:xfrm>
                <a:off x="4579" y="1345"/>
                <a:ext cx="534" cy="173"/>
              </a:xfrm>
              <a:prstGeom prst="rect">
                <a:avLst/>
              </a:prstGeom>
              <a:noFill/>
              <a:ln w="9525">
                <a:noFill/>
                <a:miter lim="800000"/>
                <a:headEnd/>
                <a:tailEnd/>
              </a:ln>
            </p:spPr>
            <p:txBody>
              <a:bodyPr>
                <a:prstTxWarp prst="textNoShape">
                  <a:avLst/>
                </a:prstTxWarp>
                <a:spAutoFit/>
              </a:bodyPr>
              <a:lstStyle/>
              <a:p>
                <a:pPr eaLnBrk="1" hangingPunct="1">
                  <a:spcBef>
                    <a:spcPct val="50000"/>
                  </a:spcBef>
                </a:pPr>
                <a:r>
                  <a:rPr lang="en-US" sz="1200">
                    <a:latin typeface="Tahoma" charset="0"/>
                    <a:ea typeface="MS PGothic" pitchFamily="34" charset="-128"/>
                    <a:cs typeface="MS PGothic" pitchFamily="34" charset="-128"/>
                  </a:rPr>
                  <a:t>Required</a:t>
                </a:r>
              </a:p>
            </p:txBody>
          </p:sp>
        </p:grpSp>
        <p:grpSp>
          <p:nvGrpSpPr>
            <p:cNvPr id="52" name="Group 16"/>
            <p:cNvGrpSpPr>
              <a:grpSpLocks/>
            </p:cNvGrpSpPr>
            <p:nvPr/>
          </p:nvGrpSpPr>
          <p:grpSpPr bwMode="auto">
            <a:xfrm>
              <a:off x="7401560" y="4849707"/>
              <a:ext cx="169949" cy="550122"/>
              <a:chOff x="3993" y="1047"/>
              <a:chExt cx="96" cy="339"/>
            </a:xfrm>
          </p:grpSpPr>
          <p:sp>
            <p:nvSpPr>
              <p:cNvPr id="53"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54"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55"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56" name="Group 12"/>
            <p:cNvGrpSpPr>
              <a:grpSpLocks/>
            </p:cNvGrpSpPr>
            <p:nvPr/>
          </p:nvGrpSpPr>
          <p:grpSpPr bwMode="auto">
            <a:xfrm rot="16200000">
              <a:off x="5962685" y="3710782"/>
              <a:ext cx="443584" cy="603673"/>
              <a:chOff x="4840" y="1096"/>
              <a:chExt cx="266" cy="362"/>
            </a:xfrm>
          </p:grpSpPr>
          <p:sp>
            <p:nvSpPr>
              <p:cNvPr id="57" name="Oval 13"/>
              <p:cNvSpPr>
                <a:spLocks noChangeAspect="1" noChangeArrowheads="1"/>
              </p:cNvSpPr>
              <p:nvPr/>
            </p:nvSpPr>
            <p:spPr bwMode="auto">
              <a:xfrm>
                <a:off x="4864" y="1168"/>
                <a:ext cx="242" cy="242"/>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58" name="Rectangle 14"/>
              <p:cNvSpPr>
                <a:spLocks noChangeArrowheads="1"/>
              </p:cNvSpPr>
              <p:nvPr/>
            </p:nvSpPr>
            <p:spPr bwMode="auto">
              <a:xfrm>
                <a:off x="4840" y="1096"/>
                <a:ext cx="145" cy="362"/>
              </a:xfrm>
              <a:prstGeom prst="rect">
                <a:avLst/>
              </a:prstGeom>
              <a:solidFill>
                <a:schemeClr val="bg1"/>
              </a:solidFill>
              <a:ln w="9525">
                <a:noFill/>
                <a:miter lim="800000"/>
                <a:headEnd/>
                <a:tailEnd/>
              </a:ln>
            </p:spPr>
            <p:txBody>
              <a:bodyPr wrap="none" anchor="ctr">
                <a:prstTxWarp prst="textNoShape">
                  <a:avLst/>
                </a:prstTxWarp>
              </a:bodyPr>
              <a:lstStyle/>
              <a:p>
                <a:endParaRPr lang="en-US"/>
              </a:p>
            </p:txBody>
          </p:sp>
        </p:grpSp>
        <p:sp>
          <p:nvSpPr>
            <p:cNvPr id="60" name="Line 24"/>
            <p:cNvSpPr>
              <a:spLocks noChangeShapeType="1"/>
            </p:cNvSpPr>
            <p:nvPr/>
          </p:nvSpPr>
          <p:spPr bwMode="auto">
            <a:xfrm rot="16200000" flipH="1" flipV="1">
              <a:off x="5824222" y="3934458"/>
              <a:ext cx="817880" cy="3"/>
            </a:xfrm>
            <a:prstGeom prst="line">
              <a:avLst/>
            </a:prstGeom>
            <a:noFill/>
            <a:ln w="9525">
              <a:solidFill>
                <a:schemeClr val="tx1"/>
              </a:solidFill>
              <a:round/>
              <a:headEnd/>
              <a:tailEnd/>
            </a:ln>
          </p:spPr>
          <p:txBody>
            <a:bodyPr>
              <a:prstTxWarp prst="textNoShape">
                <a:avLst/>
              </a:prstTxWarp>
            </a:bodyPr>
            <a:lstStyle/>
            <a:p>
              <a:endParaRPr lang="en-US"/>
            </a:p>
          </p:txBody>
        </p:sp>
        <p:sp>
          <p:nvSpPr>
            <p:cNvPr id="59" name="Oval 15"/>
            <p:cNvSpPr>
              <a:spLocks noChangeArrowheads="1"/>
            </p:cNvSpPr>
            <p:nvPr/>
          </p:nvSpPr>
          <p:spPr bwMode="auto">
            <a:xfrm rot="16200000">
              <a:off x="6044397" y="3870873"/>
              <a:ext cx="321848" cy="321848"/>
            </a:xfrm>
            <a:prstGeom prst="ellipse">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grpSp>
          <p:nvGrpSpPr>
            <p:cNvPr id="61" name="Group 16"/>
            <p:cNvGrpSpPr>
              <a:grpSpLocks/>
            </p:cNvGrpSpPr>
            <p:nvPr/>
          </p:nvGrpSpPr>
          <p:grpSpPr bwMode="auto">
            <a:xfrm rot="16200000">
              <a:off x="6072729" y="3983363"/>
              <a:ext cx="286789" cy="900645"/>
              <a:chOff x="3993" y="1047"/>
              <a:chExt cx="96" cy="339"/>
            </a:xfrm>
          </p:grpSpPr>
          <p:sp>
            <p:nvSpPr>
              <p:cNvPr id="62"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63"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64"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65" name="Group 16"/>
            <p:cNvGrpSpPr>
              <a:grpSpLocks/>
            </p:cNvGrpSpPr>
            <p:nvPr/>
          </p:nvGrpSpPr>
          <p:grpSpPr bwMode="auto">
            <a:xfrm rot="16200000">
              <a:off x="6106803" y="2984911"/>
              <a:ext cx="286789" cy="900645"/>
              <a:chOff x="3993" y="1047"/>
              <a:chExt cx="96" cy="339"/>
            </a:xfrm>
          </p:grpSpPr>
          <p:sp>
            <p:nvSpPr>
              <p:cNvPr id="66"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67"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68"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pic>
          <p:nvPicPr>
            <p:cNvPr id="70" name="Picture 69"/>
            <p:cNvPicPr/>
            <p:nvPr/>
          </p:nvPicPr>
          <p:blipFill>
            <a:blip r:embed="rId3"/>
            <a:stretch>
              <a:fillRect/>
            </a:stretch>
          </p:blipFill>
          <p:spPr>
            <a:xfrm>
              <a:off x="5181600" y="4572000"/>
              <a:ext cx="2019300" cy="1204912"/>
            </a:xfrm>
            <a:prstGeom prst="rect">
              <a:avLst/>
            </a:prstGeom>
          </p:spPr>
        </p:pic>
      </p:grpSp>
    </p:spTree>
    <p:extLst>
      <p:ext uri="{BB962C8B-B14F-4D97-AF65-F5344CB8AC3E}">
        <p14:creationId xmlns:p14="http://schemas.microsoft.com/office/powerpoint/2010/main" val="784923943"/>
      </p:ext>
    </p:extLst>
  </p:cSld>
  <p:clrMapOvr>
    <a:masterClrMapping/>
  </p:clrMapOvr>
  <p:timing>
    <p:tnLst>
      <p:par>
        <p:cT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4" name="Title 1"/>
          <p:cNvSpPr>
            <a:spLocks noGrp="1"/>
          </p:cNvSpPr>
          <p:nvPr>
            <p:ph type="title"/>
          </p:nvPr>
        </p:nvSpPr>
        <p:spPr/>
        <p:txBody>
          <a:bodyPr/>
          <a:lstStyle/>
          <a:p>
            <a:r>
              <a:rPr lang="en-US" smtClean="0"/>
              <a:t>White-Box Tests</a:t>
            </a:r>
          </a:p>
        </p:txBody>
      </p:sp>
      <p:sp>
        <p:nvSpPr>
          <p:cNvPr id="243715" name="Content Placeholder 2"/>
          <p:cNvSpPr>
            <a:spLocks noGrp="1"/>
          </p:cNvSpPr>
          <p:nvPr>
            <p:ph idx="1"/>
          </p:nvPr>
        </p:nvSpPr>
        <p:spPr/>
        <p:txBody>
          <a:bodyPr/>
          <a:lstStyle/>
          <a:p>
            <a:r>
              <a:rPr lang="en-US" dirty="0" smtClean="0"/>
              <a:t>White</a:t>
            </a:r>
            <a:r>
              <a:rPr lang="en-US" dirty="0"/>
              <a:t>-box testing is all about the models</a:t>
            </a:r>
            <a:r>
              <a:rPr lang="en-US" dirty="0" smtClean="0"/>
              <a:t>.  They can:</a:t>
            </a:r>
            <a:endParaRPr lang="en-US" dirty="0"/>
          </a:p>
          <a:p>
            <a:pPr lvl="1"/>
            <a:r>
              <a:rPr lang="en-US" dirty="0" smtClean="0"/>
              <a:t>Create and delete instances</a:t>
            </a:r>
          </a:p>
          <a:p>
            <a:pPr lvl="1"/>
            <a:r>
              <a:rPr lang="en-US" dirty="0" smtClean="0"/>
              <a:t>Access attributes and association links</a:t>
            </a:r>
          </a:p>
          <a:p>
            <a:pPr lvl="1"/>
            <a:r>
              <a:rPr lang="en-US" dirty="0" smtClean="0"/>
              <a:t>Anything you can do to a model</a:t>
            </a:r>
          </a:p>
        </p:txBody>
      </p:sp>
      <p:sp>
        <p:nvSpPr>
          <p:cNvPr id="3" name="Rectangle 2"/>
          <p:cNvSpPr/>
          <p:nvPr/>
        </p:nvSpPr>
        <p:spPr bwMode="auto">
          <a:xfrm>
            <a:off x="2438400" y="3886200"/>
            <a:ext cx="5105400" cy="2209800"/>
          </a:xfrm>
          <a:prstGeom prst="rect">
            <a:avLst/>
          </a:prstGeom>
          <a:solidFill>
            <a:schemeClr val="bg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grpSp>
        <p:nvGrpSpPr>
          <p:cNvPr id="6" name="Group 5"/>
          <p:cNvGrpSpPr/>
          <p:nvPr/>
        </p:nvGrpSpPr>
        <p:grpSpPr>
          <a:xfrm>
            <a:off x="1143000" y="3505200"/>
            <a:ext cx="5334000" cy="2319130"/>
            <a:chOff x="990600" y="3200400"/>
            <a:chExt cx="6553200" cy="2895600"/>
          </a:xfrm>
        </p:grpSpPr>
        <p:sp>
          <p:nvSpPr>
            <p:cNvPr id="7" name="Rectangle 6"/>
            <p:cNvSpPr/>
            <p:nvPr/>
          </p:nvSpPr>
          <p:spPr bwMode="auto">
            <a:xfrm>
              <a:off x="990600" y="3200400"/>
              <a:ext cx="6553200" cy="2895600"/>
            </a:xfrm>
            <a:prstGeom prst="rect">
              <a:avLst/>
            </a:prstGeom>
            <a:solidFill>
              <a:schemeClr val="accent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Test case</a:t>
              </a:r>
            </a:p>
          </p:txBody>
        </p:sp>
        <p:sp>
          <p:nvSpPr>
            <p:cNvPr id="8" name="Rectangle 7"/>
            <p:cNvSpPr/>
            <p:nvPr/>
          </p:nvSpPr>
          <p:spPr bwMode="auto">
            <a:xfrm>
              <a:off x="2438400" y="3886200"/>
              <a:ext cx="5105400" cy="2209800"/>
            </a:xfrm>
            <a:prstGeom prst="rect">
              <a:avLst/>
            </a:prstGeom>
            <a:solidFill>
              <a:schemeClr val="bg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grpSp>
      <p:sp>
        <p:nvSpPr>
          <p:cNvPr id="9" name="Rectangle 8"/>
          <p:cNvSpPr/>
          <p:nvPr/>
        </p:nvSpPr>
        <p:spPr bwMode="auto">
          <a:xfrm>
            <a:off x="3925956" y="4742069"/>
            <a:ext cx="2474843" cy="927652"/>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grpSp>
        <p:nvGrpSpPr>
          <p:cNvPr id="10" name="Group 10"/>
          <p:cNvGrpSpPr>
            <a:grpSpLocks/>
          </p:cNvGrpSpPr>
          <p:nvPr/>
        </p:nvGrpSpPr>
        <p:grpSpPr bwMode="auto">
          <a:xfrm>
            <a:off x="2225261" y="4746901"/>
            <a:ext cx="1803768" cy="922820"/>
            <a:chOff x="3993" y="945"/>
            <a:chExt cx="1120" cy="573"/>
          </a:xfrm>
        </p:grpSpPr>
        <p:grpSp>
          <p:nvGrpSpPr>
            <p:cNvPr id="11" name="Group 11"/>
            <p:cNvGrpSpPr>
              <a:grpSpLocks/>
            </p:cNvGrpSpPr>
            <p:nvPr/>
          </p:nvGrpSpPr>
          <p:grpSpPr bwMode="auto">
            <a:xfrm>
              <a:off x="4416" y="1023"/>
              <a:ext cx="266" cy="362"/>
              <a:chOff x="4307" y="1023"/>
              <a:chExt cx="266" cy="362"/>
            </a:xfrm>
          </p:grpSpPr>
          <p:grpSp>
            <p:nvGrpSpPr>
              <p:cNvPr id="24" name="Group 12"/>
              <p:cNvGrpSpPr>
                <a:grpSpLocks/>
              </p:cNvGrpSpPr>
              <p:nvPr/>
            </p:nvGrpSpPr>
            <p:grpSpPr bwMode="auto">
              <a:xfrm>
                <a:off x="4307" y="1023"/>
                <a:ext cx="266" cy="362"/>
                <a:chOff x="4840" y="1096"/>
                <a:chExt cx="266" cy="362"/>
              </a:xfrm>
            </p:grpSpPr>
            <p:sp>
              <p:nvSpPr>
                <p:cNvPr id="26" name="Oval 13"/>
                <p:cNvSpPr>
                  <a:spLocks noChangeAspect="1" noChangeArrowheads="1"/>
                </p:cNvSpPr>
                <p:nvPr/>
              </p:nvSpPr>
              <p:spPr bwMode="auto">
                <a:xfrm>
                  <a:off x="4864" y="1168"/>
                  <a:ext cx="242" cy="242"/>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27" name="Rectangle 14"/>
                <p:cNvSpPr>
                  <a:spLocks noChangeArrowheads="1"/>
                </p:cNvSpPr>
                <p:nvPr/>
              </p:nvSpPr>
              <p:spPr bwMode="auto">
                <a:xfrm>
                  <a:off x="4840" y="1096"/>
                  <a:ext cx="145" cy="362"/>
                </a:xfrm>
                <a:prstGeom prst="rect">
                  <a:avLst/>
                </a:prstGeom>
                <a:solidFill>
                  <a:schemeClr val="bg1"/>
                </a:solidFill>
                <a:ln w="9525">
                  <a:noFill/>
                  <a:miter lim="800000"/>
                  <a:headEnd/>
                  <a:tailEnd/>
                </a:ln>
              </p:spPr>
              <p:txBody>
                <a:bodyPr wrap="none" anchor="ctr">
                  <a:prstTxWarp prst="textNoShape">
                    <a:avLst/>
                  </a:prstTxWarp>
                </a:bodyPr>
                <a:lstStyle/>
                <a:p>
                  <a:endParaRPr lang="en-US"/>
                </a:p>
              </p:txBody>
            </p:sp>
          </p:grpSp>
          <p:sp>
            <p:nvSpPr>
              <p:cNvPr id="25" name="Oval 15"/>
              <p:cNvSpPr>
                <a:spLocks noChangeArrowheads="1"/>
              </p:cNvSpPr>
              <p:nvPr/>
            </p:nvSpPr>
            <p:spPr bwMode="auto">
              <a:xfrm>
                <a:off x="4332" y="1120"/>
                <a:ext cx="193" cy="193"/>
              </a:xfrm>
              <a:prstGeom prst="ellipse">
                <a:avLst/>
              </a:prstGeom>
              <a:noFill/>
              <a:ln w="9525">
                <a:solidFill>
                  <a:schemeClr val="tx1"/>
                </a:solidFill>
                <a:round/>
                <a:headEnd/>
                <a:tailEnd/>
              </a:ln>
            </p:spPr>
            <p:txBody>
              <a:bodyPr wrap="none" anchor="ctr">
                <a:prstTxWarp prst="textNoShape">
                  <a:avLst/>
                </a:prstTxWarp>
              </a:bodyPr>
              <a:lstStyle/>
              <a:p>
                <a:endParaRPr lang="en-US"/>
              </a:p>
            </p:txBody>
          </p:sp>
        </p:grpSp>
        <p:grpSp>
          <p:nvGrpSpPr>
            <p:cNvPr id="12" name="Group 16"/>
            <p:cNvGrpSpPr>
              <a:grpSpLocks/>
            </p:cNvGrpSpPr>
            <p:nvPr/>
          </p:nvGrpSpPr>
          <p:grpSpPr bwMode="auto">
            <a:xfrm>
              <a:off x="3993" y="1035"/>
              <a:ext cx="96" cy="339"/>
              <a:chOff x="3993" y="1047"/>
              <a:chExt cx="96" cy="339"/>
            </a:xfrm>
          </p:grpSpPr>
          <p:sp>
            <p:nvSpPr>
              <p:cNvPr id="21"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22"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23"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13" name="Group 20"/>
            <p:cNvGrpSpPr>
              <a:grpSpLocks/>
            </p:cNvGrpSpPr>
            <p:nvPr/>
          </p:nvGrpSpPr>
          <p:grpSpPr bwMode="auto">
            <a:xfrm>
              <a:off x="5009" y="1035"/>
              <a:ext cx="96" cy="339"/>
              <a:chOff x="3993" y="1047"/>
              <a:chExt cx="96" cy="339"/>
            </a:xfrm>
          </p:grpSpPr>
          <p:sp>
            <p:nvSpPr>
              <p:cNvPr id="18" name="Rectangle 21"/>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19" name="Line 22"/>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20" name="Line 23"/>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sp>
          <p:nvSpPr>
            <p:cNvPr id="14" name="Line 24"/>
            <p:cNvSpPr>
              <a:spLocks noChangeShapeType="1"/>
            </p:cNvSpPr>
            <p:nvPr/>
          </p:nvSpPr>
          <p:spPr bwMode="auto">
            <a:xfrm flipH="1">
              <a:off x="4090" y="1216"/>
              <a:ext cx="35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15" name="Line 25"/>
            <p:cNvSpPr>
              <a:spLocks noChangeShapeType="1"/>
            </p:cNvSpPr>
            <p:nvPr/>
          </p:nvSpPr>
          <p:spPr bwMode="auto">
            <a:xfrm flipH="1">
              <a:off x="4682" y="1211"/>
              <a:ext cx="323"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16" name="Text Box 26"/>
            <p:cNvSpPr txBox="1">
              <a:spLocks noChangeArrowheads="1"/>
            </p:cNvSpPr>
            <p:nvPr/>
          </p:nvSpPr>
          <p:spPr bwMode="auto">
            <a:xfrm>
              <a:off x="4038" y="945"/>
              <a:ext cx="534" cy="173"/>
            </a:xfrm>
            <a:prstGeom prst="rect">
              <a:avLst/>
            </a:prstGeom>
            <a:noFill/>
            <a:ln w="9525">
              <a:noFill/>
              <a:miter lim="800000"/>
              <a:headEnd/>
              <a:tailEnd/>
            </a:ln>
          </p:spPr>
          <p:txBody>
            <a:bodyPr>
              <a:prstTxWarp prst="textNoShape">
                <a:avLst/>
              </a:prstTxWarp>
              <a:spAutoFit/>
            </a:bodyPr>
            <a:lstStyle/>
            <a:p>
              <a:pPr eaLnBrk="1" hangingPunct="1">
                <a:spcBef>
                  <a:spcPct val="50000"/>
                </a:spcBef>
              </a:pPr>
              <a:r>
                <a:rPr lang="en-US" sz="1200">
                  <a:latin typeface="Tahoma" charset="0"/>
                  <a:ea typeface="MS PGothic" pitchFamily="34" charset="-128"/>
                  <a:cs typeface="MS PGothic" pitchFamily="34" charset="-128"/>
                </a:rPr>
                <a:t>Provided</a:t>
              </a:r>
            </a:p>
          </p:txBody>
        </p:sp>
        <p:sp>
          <p:nvSpPr>
            <p:cNvPr id="17" name="Text Box 27"/>
            <p:cNvSpPr txBox="1">
              <a:spLocks noChangeArrowheads="1"/>
            </p:cNvSpPr>
            <p:nvPr/>
          </p:nvSpPr>
          <p:spPr bwMode="auto">
            <a:xfrm>
              <a:off x="4579" y="1345"/>
              <a:ext cx="534" cy="173"/>
            </a:xfrm>
            <a:prstGeom prst="rect">
              <a:avLst/>
            </a:prstGeom>
            <a:noFill/>
            <a:ln w="9525">
              <a:noFill/>
              <a:miter lim="800000"/>
              <a:headEnd/>
              <a:tailEnd/>
            </a:ln>
          </p:spPr>
          <p:txBody>
            <a:bodyPr>
              <a:prstTxWarp prst="textNoShape">
                <a:avLst/>
              </a:prstTxWarp>
              <a:spAutoFit/>
            </a:bodyPr>
            <a:lstStyle/>
            <a:p>
              <a:pPr eaLnBrk="1" hangingPunct="1">
                <a:spcBef>
                  <a:spcPct val="50000"/>
                </a:spcBef>
              </a:pPr>
              <a:r>
                <a:rPr lang="en-US" sz="1200">
                  <a:latin typeface="Tahoma" charset="0"/>
                  <a:ea typeface="MS PGothic" pitchFamily="34" charset="-128"/>
                  <a:cs typeface="MS PGothic" pitchFamily="34" charset="-128"/>
                </a:rPr>
                <a:t>Required</a:t>
              </a:r>
            </a:p>
          </p:txBody>
        </p:sp>
      </p:grpSp>
      <p:grpSp>
        <p:nvGrpSpPr>
          <p:cNvPr id="28" name="Group 16"/>
          <p:cNvGrpSpPr>
            <a:grpSpLocks/>
          </p:cNvGrpSpPr>
          <p:nvPr/>
        </p:nvGrpSpPr>
        <p:grpSpPr bwMode="auto">
          <a:xfrm>
            <a:off x="6364557" y="4999751"/>
            <a:ext cx="112443" cy="363975"/>
            <a:chOff x="3993" y="1047"/>
            <a:chExt cx="96" cy="339"/>
          </a:xfrm>
        </p:grpSpPr>
        <p:sp>
          <p:nvSpPr>
            <p:cNvPr id="29"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30"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31"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32" name="Group 12"/>
          <p:cNvGrpSpPr>
            <a:grpSpLocks/>
          </p:cNvGrpSpPr>
          <p:nvPr/>
        </p:nvGrpSpPr>
        <p:grpSpPr bwMode="auto">
          <a:xfrm rot="16200000">
            <a:off x="4674656" y="4246209"/>
            <a:ext cx="293487" cy="399406"/>
            <a:chOff x="4840" y="1096"/>
            <a:chExt cx="266" cy="362"/>
          </a:xfrm>
        </p:grpSpPr>
        <p:sp>
          <p:nvSpPr>
            <p:cNvPr id="33" name="Oval 13"/>
            <p:cNvSpPr>
              <a:spLocks noChangeAspect="1" noChangeArrowheads="1"/>
            </p:cNvSpPr>
            <p:nvPr/>
          </p:nvSpPr>
          <p:spPr bwMode="auto">
            <a:xfrm>
              <a:off x="4864" y="1168"/>
              <a:ext cx="242" cy="242"/>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34" name="Rectangle 14"/>
            <p:cNvSpPr>
              <a:spLocks noChangeArrowheads="1"/>
            </p:cNvSpPr>
            <p:nvPr/>
          </p:nvSpPr>
          <p:spPr bwMode="auto">
            <a:xfrm>
              <a:off x="4840" y="1096"/>
              <a:ext cx="145" cy="362"/>
            </a:xfrm>
            <a:prstGeom prst="rect">
              <a:avLst/>
            </a:prstGeom>
            <a:solidFill>
              <a:schemeClr val="bg1"/>
            </a:solidFill>
            <a:ln w="9525">
              <a:noFill/>
              <a:miter lim="800000"/>
              <a:headEnd/>
              <a:tailEnd/>
            </a:ln>
          </p:spPr>
          <p:txBody>
            <a:bodyPr wrap="none" anchor="ctr">
              <a:prstTxWarp prst="textNoShape">
                <a:avLst/>
              </a:prstTxWarp>
            </a:bodyPr>
            <a:lstStyle/>
            <a:p>
              <a:endParaRPr lang="en-US"/>
            </a:p>
          </p:txBody>
        </p:sp>
      </p:grpSp>
      <p:sp>
        <p:nvSpPr>
          <p:cNvPr id="36" name="Line 24"/>
          <p:cNvSpPr>
            <a:spLocks noChangeShapeType="1"/>
          </p:cNvSpPr>
          <p:nvPr/>
        </p:nvSpPr>
        <p:spPr bwMode="auto">
          <a:xfrm rot="16200000" flipH="1" flipV="1">
            <a:off x="4583045" y="4394199"/>
            <a:ext cx="541130" cy="2"/>
          </a:xfrm>
          <a:prstGeom prst="line">
            <a:avLst/>
          </a:prstGeom>
          <a:noFill/>
          <a:ln w="9525">
            <a:solidFill>
              <a:schemeClr val="tx1"/>
            </a:solidFill>
            <a:round/>
            <a:headEnd/>
            <a:tailEnd/>
          </a:ln>
        </p:spPr>
        <p:txBody>
          <a:bodyPr>
            <a:prstTxWarp prst="textNoShape">
              <a:avLst/>
            </a:prstTxWarp>
          </a:bodyPr>
          <a:lstStyle/>
          <a:p>
            <a:endParaRPr lang="en-US"/>
          </a:p>
        </p:txBody>
      </p:sp>
      <p:sp>
        <p:nvSpPr>
          <p:cNvPr id="35" name="Oval 15"/>
          <p:cNvSpPr>
            <a:spLocks noChangeArrowheads="1"/>
          </p:cNvSpPr>
          <p:nvPr/>
        </p:nvSpPr>
        <p:spPr bwMode="auto">
          <a:xfrm rot="16200000">
            <a:off x="4728718" y="4352129"/>
            <a:ext cx="212943" cy="212943"/>
          </a:xfrm>
          <a:prstGeom prst="ellipse">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grpSp>
        <p:nvGrpSpPr>
          <p:cNvPr id="37" name="Group 16"/>
          <p:cNvGrpSpPr>
            <a:grpSpLocks/>
          </p:cNvGrpSpPr>
          <p:nvPr/>
        </p:nvGrpSpPr>
        <p:grpSpPr bwMode="auto">
          <a:xfrm rot="16200000">
            <a:off x="4747463" y="4426555"/>
            <a:ext cx="189747" cy="595890"/>
            <a:chOff x="3993" y="1047"/>
            <a:chExt cx="96" cy="339"/>
          </a:xfrm>
        </p:grpSpPr>
        <p:sp>
          <p:nvSpPr>
            <p:cNvPr id="38"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39"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40"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41" name="Group 16"/>
          <p:cNvGrpSpPr>
            <a:grpSpLocks/>
          </p:cNvGrpSpPr>
          <p:nvPr/>
        </p:nvGrpSpPr>
        <p:grpSpPr bwMode="auto">
          <a:xfrm rot="16200000">
            <a:off x="4770008" y="3765954"/>
            <a:ext cx="189747" cy="595890"/>
            <a:chOff x="3993" y="1047"/>
            <a:chExt cx="96" cy="339"/>
          </a:xfrm>
        </p:grpSpPr>
        <p:sp>
          <p:nvSpPr>
            <p:cNvPr id="42"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43"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44"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pic>
        <p:nvPicPr>
          <p:cNvPr id="45" name="Picture 44"/>
          <p:cNvPicPr/>
          <p:nvPr/>
        </p:nvPicPr>
        <p:blipFill>
          <a:blip r:embed="rId3"/>
          <a:stretch>
            <a:fillRect/>
          </a:stretch>
        </p:blipFill>
        <p:spPr>
          <a:xfrm>
            <a:off x="4157871" y="4876800"/>
            <a:ext cx="642730" cy="660214"/>
          </a:xfrm>
          <a:prstGeom prst="rect">
            <a:avLst/>
          </a:prstGeom>
        </p:spPr>
      </p:pic>
      <p:pic>
        <p:nvPicPr>
          <p:cNvPr id="47" name="Picture 46"/>
          <p:cNvPicPr>
            <a:picLocks noChangeAspect="1"/>
          </p:cNvPicPr>
          <p:nvPr/>
        </p:nvPicPr>
        <p:blipFill>
          <a:blip r:embed="rId4"/>
          <a:stretch>
            <a:fillRect/>
          </a:stretch>
        </p:blipFill>
        <p:spPr>
          <a:xfrm>
            <a:off x="5257801" y="4800600"/>
            <a:ext cx="990600" cy="819256"/>
          </a:xfrm>
          <a:prstGeom prst="rect">
            <a:avLst/>
          </a:prstGeom>
        </p:spPr>
      </p:pic>
      <p:pic>
        <p:nvPicPr>
          <p:cNvPr id="5" name="Picture 4" descr="closing_hand_by_rui_thinik-d4ik87y.gif"/>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0800000">
            <a:off x="5105400" y="3657600"/>
            <a:ext cx="1189310" cy="1612899"/>
          </a:xfrm>
          <a:prstGeom prst="rect">
            <a:avLst/>
          </a:prstGeom>
        </p:spPr>
      </p:pic>
    </p:spTree>
    <p:extLst>
      <p:ext uri="{BB962C8B-B14F-4D97-AF65-F5344CB8AC3E}">
        <p14:creationId xmlns:p14="http://schemas.microsoft.com/office/powerpoint/2010/main" val="2842936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Title 1"/>
          <p:cNvSpPr>
            <a:spLocks noGrp="1"/>
          </p:cNvSpPr>
          <p:nvPr>
            <p:ph type="title"/>
          </p:nvPr>
        </p:nvSpPr>
        <p:spPr/>
        <p:txBody>
          <a:bodyPr/>
          <a:lstStyle/>
          <a:p>
            <a:r>
              <a:rPr lang="en-US" smtClean="0"/>
              <a:t>Use Cases</a:t>
            </a:r>
          </a:p>
        </p:txBody>
      </p:sp>
      <p:sp>
        <p:nvSpPr>
          <p:cNvPr id="233475" name="Content Placeholder 2"/>
          <p:cNvSpPr>
            <a:spLocks noGrp="1"/>
          </p:cNvSpPr>
          <p:nvPr>
            <p:ph idx="1"/>
          </p:nvPr>
        </p:nvSpPr>
        <p:spPr/>
        <p:txBody>
          <a:bodyPr/>
          <a:lstStyle/>
          <a:p>
            <a:r>
              <a:rPr lang="en-US" dirty="0" smtClean="0"/>
              <a:t>A use case says how a role uses a system to meet some goal.</a:t>
            </a:r>
          </a:p>
          <a:p>
            <a:endParaRPr lang="en-US" dirty="0" smtClean="0"/>
          </a:p>
          <a:p>
            <a:r>
              <a:rPr lang="en-US" dirty="0" smtClean="0"/>
              <a:t>Therefore, the use case becomes the basis for building tests.</a:t>
            </a:r>
          </a:p>
          <a:p>
            <a:endParaRPr lang="en-US" dirty="0"/>
          </a:p>
          <a:p>
            <a:r>
              <a:rPr lang="en-US" dirty="0" smtClean="0"/>
              <a:t>Testing requires</a:t>
            </a:r>
            <a:r>
              <a:rPr lang="en-US" dirty="0"/>
              <a:t>:</a:t>
            </a:r>
          </a:p>
          <a:p>
            <a:pPr lvl="1"/>
            <a:r>
              <a:rPr lang="en-US" dirty="0"/>
              <a:t>Preconditions</a:t>
            </a:r>
          </a:p>
          <a:p>
            <a:pPr lvl="1"/>
            <a:r>
              <a:rPr lang="en-US" dirty="0"/>
              <a:t>Stimulus</a:t>
            </a:r>
          </a:p>
          <a:p>
            <a:pPr lvl="1"/>
            <a:r>
              <a:rPr lang="en-US" dirty="0"/>
              <a:t>(Expected) </a:t>
            </a:r>
            <a:r>
              <a:rPr lang="en-US" dirty="0" err="1" smtClean="0"/>
              <a:t>Postconditions</a:t>
            </a:r>
            <a:endParaRPr lang="en-US" dirty="0" smtClean="0"/>
          </a:p>
          <a:p>
            <a:pPr lvl="1"/>
            <a:r>
              <a:rPr lang="en-US" dirty="0" smtClean="0"/>
              <a:t>(Actual) </a:t>
            </a:r>
            <a:r>
              <a:rPr lang="en-US" dirty="0" err="1"/>
              <a:t>Postconditions</a:t>
            </a:r>
            <a:endParaRPr lang="en-US" dirty="0"/>
          </a:p>
          <a:p>
            <a:pPr lvl="1"/>
            <a:r>
              <a:rPr lang="en-US" dirty="0"/>
              <a:t>A determination</a:t>
            </a:r>
          </a:p>
          <a:p>
            <a:endParaRPr lang="en-US" dirty="0" smtClean="0"/>
          </a:p>
          <a:p>
            <a:endParaRPr lang="en-US" dirty="0" smtClean="0"/>
          </a:p>
          <a:p>
            <a:endParaRPr lang="en-US" dirty="0" smtClean="0"/>
          </a:p>
        </p:txBody>
      </p:sp>
      <p:sp>
        <p:nvSpPr>
          <p:cNvPr id="5" name="Rectangular Callout 3"/>
          <p:cNvSpPr>
            <a:spLocks noChangeArrowheads="1"/>
          </p:cNvSpPr>
          <p:nvPr/>
        </p:nvSpPr>
        <p:spPr bwMode="auto">
          <a:xfrm>
            <a:off x="4953000" y="3048000"/>
            <a:ext cx="3505200" cy="1524000"/>
          </a:xfrm>
          <a:prstGeom prst="wedgeRectCallout">
            <a:avLst>
              <a:gd name="adj1" fmla="val 41088"/>
              <a:gd name="adj2" fmla="val 84014"/>
            </a:avLst>
          </a:prstGeom>
          <a:solidFill>
            <a:schemeClr val="accent1"/>
          </a:solidFill>
          <a:ln w="12700">
            <a:solidFill>
              <a:schemeClr val="tx1"/>
            </a:solidFill>
            <a:round/>
            <a:headEnd/>
            <a:tailEnd/>
          </a:ln>
        </p:spPr>
        <p:txBody>
          <a:bodyPr>
            <a:prstTxWarp prst="textNoShape">
              <a:avLst/>
            </a:prstTxWarp>
          </a:bodyPr>
          <a:lstStyle/>
          <a:p>
            <a:pPr algn="ctr"/>
            <a:r>
              <a:rPr lang="en-US" sz="2200" dirty="0"/>
              <a:t>You have these from the use cases.</a:t>
            </a:r>
          </a:p>
          <a:p>
            <a:pPr algn="ctr"/>
            <a:endParaRPr lang="en-US" sz="2200" dirty="0" smtClean="0"/>
          </a:p>
          <a:p>
            <a:pPr algn="ctr"/>
            <a:r>
              <a:rPr lang="en-US" sz="2200" dirty="0" smtClean="0"/>
              <a:t>(Except </a:t>
            </a:r>
            <a:r>
              <a:rPr lang="en-US" sz="2200" dirty="0"/>
              <a:t>for the </a:t>
            </a:r>
            <a:r>
              <a:rPr lang="en-US" sz="2200" dirty="0" smtClean="0"/>
              <a:t>last two!)</a:t>
            </a:r>
            <a:endParaRPr lang="en-US" sz="2200" dirty="0"/>
          </a:p>
        </p:txBody>
      </p:sp>
    </p:spTree>
    <p:extLst>
      <p:ext uri="{BB962C8B-B14F-4D97-AF65-F5344CB8AC3E}">
        <p14:creationId xmlns:p14="http://schemas.microsoft.com/office/powerpoint/2010/main" val="723611957"/>
      </p:ext>
    </p:extLst>
  </p:cSld>
  <p:clrMapOvr>
    <a:masterClrMapping/>
  </p:clrMapOvr>
  <p:timing>
    <p:tnLst>
      <p:par>
        <p:cT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Title 1"/>
          <p:cNvSpPr>
            <a:spLocks noGrp="1"/>
          </p:cNvSpPr>
          <p:nvPr>
            <p:ph type="title"/>
          </p:nvPr>
        </p:nvSpPr>
        <p:spPr/>
        <p:txBody>
          <a:bodyPr/>
          <a:lstStyle/>
          <a:p>
            <a:r>
              <a:rPr lang="en-US" smtClean="0"/>
              <a:t>Testbench</a:t>
            </a:r>
          </a:p>
        </p:txBody>
      </p:sp>
      <p:sp>
        <p:nvSpPr>
          <p:cNvPr id="235523" name="Content Placeholder 2"/>
          <p:cNvSpPr>
            <a:spLocks noGrp="1"/>
          </p:cNvSpPr>
          <p:nvPr>
            <p:ph idx="1"/>
          </p:nvPr>
        </p:nvSpPr>
        <p:spPr/>
        <p:txBody>
          <a:bodyPr/>
          <a:lstStyle/>
          <a:p>
            <a:r>
              <a:rPr lang="en-US" dirty="0" smtClean="0"/>
              <a:t>A </a:t>
            </a:r>
            <a:r>
              <a:rPr lang="en-US" dirty="0" err="1" smtClean="0"/>
              <a:t>testbench</a:t>
            </a:r>
            <a:r>
              <a:rPr lang="en-US" dirty="0" smtClean="0"/>
              <a:t> supplies:</a:t>
            </a:r>
          </a:p>
          <a:p>
            <a:pPr marL="342900" indent="-342900">
              <a:buSzPct val="150000"/>
              <a:buFont typeface="Arial"/>
              <a:buChar char="•"/>
            </a:pPr>
            <a:r>
              <a:rPr lang="en-US" dirty="0" smtClean="0"/>
              <a:t>The test </a:t>
            </a:r>
            <a:r>
              <a:rPr lang="en-US" dirty="0"/>
              <a:t>execution framework</a:t>
            </a:r>
          </a:p>
          <a:p>
            <a:pPr marL="342900" indent="-342900">
              <a:buSzPct val="150000"/>
              <a:buFont typeface="Arial"/>
              <a:buChar char="•"/>
            </a:pPr>
            <a:r>
              <a:rPr lang="en-US" dirty="0"/>
              <a:t>Models of things outside the system</a:t>
            </a:r>
          </a:p>
          <a:p>
            <a:pPr marL="342900" indent="-342900">
              <a:buSzPct val="150000"/>
              <a:buFont typeface="Arial"/>
              <a:buChar char="•"/>
            </a:pPr>
            <a:r>
              <a:rPr lang="en-US" dirty="0"/>
              <a:t>Models of pieces of the system that are not yet available </a:t>
            </a:r>
            <a:endParaRPr lang="en-US" dirty="0" smtClean="0"/>
          </a:p>
          <a:p>
            <a:pPr marL="342900" indent="-342900">
              <a:buSzPct val="150000"/>
              <a:buFont typeface="Arial"/>
              <a:buChar char="•"/>
            </a:pPr>
            <a:r>
              <a:rPr lang="en-US" dirty="0" smtClean="0"/>
              <a:t>The test suite</a:t>
            </a:r>
            <a:endParaRPr lang="en-US" dirty="0"/>
          </a:p>
        </p:txBody>
      </p:sp>
      <p:grpSp>
        <p:nvGrpSpPr>
          <p:cNvPr id="2" name="Group 1"/>
          <p:cNvGrpSpPr/>
          <p:nvPr/>
        </p:nvGrpSpPr>
        <p:grpSpPr>
          <a:xfrm>
            <a:off x="762000" y="3429000"/>
            <a:ext cx="7086600" cy="2895600"/>
            <a:chOff x="624840" y="2847279"/>
            <a:chExt cx="8061960" cy="3505200"/>
          </a:xfrm>
        </p:grpSpPr>
        <p:sp>
          <p:nvSpPr>
            <p:cNvPr id="31" name="Rectangle 30"/>
            <p:cNvSpPr/>
            <p:nvPr/>
          </p:nvSpPr>
          <p:spPr bwMode="auto">
            <a:xfrm>
              <a:off x="624840" y="2847279"/>
              <a:ext cx="8061960" cy="3505200"/>
            </a:xfrm>
            <a:prstGeom prst="rect">
              <a:avLst/>
            </a:prstGeom>
            <a:solidFill>
              <a:schemeClr val="accent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sz="1200" dirty="0"/>
            </a:p>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Test Bench</a:t>
              </a:r>
            </a:p>
          </p:txBody>
        </p:sp>
        <p:sp>
          <p:nvSpPr>
            <p:cNvPr id="32" name="Rectangle 31"/>
            <p:cNvSpPr/>
            <p:nvPr/>
          </p:nvSpPr>
          <p:spPr bwMode="auto">
            <a:xfrm>
              <a:off x="3200400" y="3609279"/>
              <a:ext cx="5486400" cy="2675021"/>
            </a:xfrm>
            <a:prstGeom prst="rect">
              <a:avLst/>
            </a:prstGeom>
            <a:solidFill>
              <a:schemeClr val="bg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pic>
          <p:nvPicPr>
            <p:cNvPr id="33" name="Picture 32"/>
            <p:cNvPicPr>
              <a:picLocks noChangeAspect="1"/>
            </p:cNvPicPr>
            <p:nvPr/>
          </p:nvPicPr>
          <p:blipFill>
            <a:blip r:embed="rId3"/>
            <a:stretch>
              <a:fillRect/>
            </a:stretch>
          </p:blipFill>
          <p:spPr>
            <a:xfrm>
              <a:off x="914400" y="3609279"/>
              <a:ext cx="1957071" cy="2386389"/>
            </a:xfrm>
            <a:prstGeom prst="rect">
              <a:avLst/>
            </a:prstGeom>
          </p:spPr>
        </p:pic>
      </p:grpSp>
      <p:sp>
        <p:nvSpPr>
          <p:cNvPr id="3" name="TextBox 2"/>
          <p:cNvSpPr txBox="1"/>
          <p:nvPr/>
        </p:nvSpPr>
        <p:spPr>
          <a:xfrm>
            <a:off x="3581400" y="4419600"/>
            <a:ext cx="3095769" cy="1107996"/>
          </a:xfrm>
          <a:prstGeom prst="rect">
            <a:avLst/>
          </a:prstGeom>
          <a:noFill/>
        </p:spPr>
        <p:txBody>
          <a:bodyPr wrap="none" rtlCol="0">
            <a:spAutoFit/>
          </a:bodyPr>
          <a:lstStyle/>
          <a:p>
            <a:r>
              <a:rPr lang="en-US" sz="2200" dirty="0"/>
              <a:t>We must model what is </a:t>
            </a:r>
            <a:br>
              <a:rPr lang="en-US" sz="2200" dirty="0"/>
            </a:br>
            <a:r>
              <a:rPr lang="en-US" sz="2200" dirty="0"/>
              <a:t>around the system.</a:t>
            </a:r>
          </a:p>
          <a:p>
            <a:endParaRPr lang="en-US" sz="2200" dirty="0"/>
          </a:p>
        </p:txBody>
      </p:sp>
    </p:spTree>
    <p:extLst>
      <p:ext uri="{BB962C8B-B14F-4D97-AF65-F5344CB8AC3E}">
        <p14:creationId xmlns:p14="http://schemas.microsoft.com/office/powerpoint/2010/main" val="3094705993"/>
      </p:ext>
    </p:extLst>
  </p:cSld>
  <p:clrMapOvr>
    <a:masterClrMapping/>
  </p:clrMapOvr>
  <p:timing>
    <p:tnLst>
      <p:par>
        <p:cTn id="1" dur="indefinite" restart="never" nodeType="tmRoot"/>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546" name="Title 1"/>
          <p:cNvSpPr>
            <a:spLocks noGrp="1"/>
          </p:cNvSpPr>
          <p:nvPr>
            <p:ph type="title"/>
          </p:nvPr>
        </p:nvSpPr>
        <p:spPr/>
        <p:txBody>
          <a:bodyPr/>
          <a:lstStyle/>
          <a:p>
            <a:r>
              <a:rPr lang="en-US" smtClean="0"/>
              <a:t>Testing Structure</a:t>
            </a:r>
          </a:p>
        </p:txBody>
      </p:sp>
      <p:sp>
        <p:nvSpPr>
          <p:cNvPr id="236547" name="Content Placeholder 2"/>
          <p:cNvSpPr>
            <a:spLocks noGrp="1"/>
          </p:cNvSpPr>
          <p:nvPr>
            <p:ph idx="1"/>
          </p:nvPr>
        </p:nvSpPr>
        <p:spPr/>
        <p:txBody>
          <a:bodyPr/>
          <a:lstStyle/>
          <a:p>
            <a:r>
              <a:rPr lang="en-US" dirty="0" err="1" smtClean="0"/>
              <a:t>Soooooo</a:t>
            </a:r>
            <a:r>
              <a:rPr lang="en-US" dirty="0" smtClean="0"/>
              <a:t>, create a:</a:t>
            </a:r>
          </a:p>
          <a:p>
            <a:pPr lvl="1"/>
            <a:r>
              <a:rPr lang="en-US" dirty="0"/>
              <a:t>T</a:t>
            </a:r>
            <a:r>
              <a:rPr lang="en-US" dirty="0" smtClean="0"/>
              <a:t>est bench component</a:t>
            </a:r>
            <a:r>
              <a:rPr lang="en-US" dirty="0"/>
              <a:t> </a:t>
            </a:r>
            <a:r>
              <a:rPr lang="en-US" dirty="0" smtClean="0"/>
              <a:t>with appropriate interfaces, then</a:t>
            </a:r>
          </a:p>
          <a:p>
            <a:pPr lvl="1"/>
            <a:r>
              <a:rPr lang="en-US" dirty="0" smtClean="0"/>
              <a:t>Connect it to the components under test</a:t>
            </a:r>
          </a:p>
        </p:txBody>
      </p:sp>
      <p:grpSp>
        <p:nvGrpSpPr>
          <p:cNvPr id="2" name="Group 1"/>
          <p:cNvGrpSpPr/>
          <p:nvPr/>
        </p:nvGrpSpPr>
        <p:grpSpPr>
          <a:xfrm>
            <a:off x="914400" y="2743200"/>
            <a:ext cx="6477000" cy="3352800"/>
            <a:chOff x="1524000" y="3810000"/>
            <a:chExt cx="5257800" cy="2286000"/>
          </a:xfrm>
        </p:grpSpPr>
        <p:grpSp>
          <p:nvGrpSpPr>
            <p:cNvPr id="44" name="Group 43"/>
            <p:cNvGrpSpPr/>
            <p:nvPr/>
          </p:nvGrpSpPr>
          <p:grpSpPr>
            <a:xfrm>
              <a:off x="1524000" y="3810000"/>
              <a:ext cx="5257800" cy="2286000"/>
              <a:chOff x="990600" y="3200400"/>
              <a:chExt cx="6553200" cy="2895600"/>
            </a:xfrm>
          </p:grpSpPr>
          <p:sp>
            <p:nvSpPr>
              <p:cNvPr id="45" name="Rectangle 44"/>
              <p:cNvSpPr/>
              <p:nvPr/>
            </p:nvSpPr>
            <p:spPr bwMode="auto">
              <a:xfrm>
                <a:off x="990600" y="3200400"/>
                <a:ext cx="6553200" cy="2895600"/>
              </a:xfrm>
              <a:prstGeom prst="rect">
                <a:avLst/>
              </a:prstGeom>
              <a:solidFill>
                <a:schemeClr val="accent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Test </a:t>
                </a:r>
                <a:r>
                  <a:rPr lang="en-US" dirty="0"/>
                  <a:t>B</a:t>
                </a:r>
                <a:r>
                  <a:rPr kumimoji="0" lang="en-US" sz="1800" b="0" i="0" u="none" strike="noStrike" cap="none" normalizeH="0" baseline="0" dirty="0" smtClean="0">
                    <a:ln>
                      <a:noFill/>
                    </a:ln>
                    <a:solidFill>
                      <a:schemeClr val="tx1"/>
                    </a:solidFill>
                    <a:effectLst/>
                    <a:latin typeface="Arial" charset="0"/>
                  </a:rPr>
                  <a:t>ench</a:t>
                </a:r>
              </a:p>
            </p:txBody>
          </p:sp>
          <p:sp>
            <p:nvSpPr>
              <p:cNvPr id="46" name="Rectangle 45"/>
              <p:cNvSpPr/>
              <p:nvPr/>
            </p:nvSpPr>
            <p:spPr bwMode="auto">
              <a:xfrm>
                <a:off x="2438400" y="3886200"/>
                <a:ext cx="5105400" cy="2209800"/>
              </a:xfrm>
              <a:prstGeom prst="rect">
                <a:avLst/>
              </a:prstGeom>
              <a:solidFill>
                <a:schemeClr val="bg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grpSp>
        <p:sp>
          <p:nvSpPr>
            <p:cNvPr id="47" name="Rectangle 46"/>
            <p:cNvSpPr/>
            <p:nvPr/>
          </p:nvSpPr>
          <p:spPr bwMode="auto">
            <a:xfrm>
              <a:off x="4267200" y="5029200"/>
              <a:ext cx="1717964" cy="9144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Models </a:t>
              </a:r>
              <a:br>
                <a:rPr kumimoji="0" lang="en-US" sz="1800" b="0" i="0" u="none" strike="noStrike" cap="none" normalizeH="0" baseline="0" dirty="0" smtClean="0">
                  <a:ln>
                    <a:noFill/>
                  </a:ln>
                  <a:solidFill>
                    <a:schemeClr val="tx1"/>
                  </a:solidFill>
                  <a:effectLst/>
                  <a:latin typeface="Arial" charset="0"/>
                </a:rPr>
              </a:br>
              <a:r>
                <a:rPr kumimoji="0" lang="en-US" sz="1800" b="0" i="0" u="none" strike="noStrike" cap="none" normalizeH="0" baseline="0" dirty="0" smtClean="0">
                  <a:ln>
                    <a:noFill/>
                  </a:ln>
                  <a:solidFill>
                    <a:schemeClr val="tx1"/>
                  </a:solidFill>
                  <a:effectLst/>
                  <a:latin typeface="Arial" charset="0"/>
                </a:rPr>
                <a:t>Under </a:t>
              </a:r>
              <a:br>
                <a:rPr kumimoji="0" lang="en-US" sz="1800" b="0" i="0" u="none" strike="noStrike" cap="none" normalizeH="0" baseline="0" dirty="0" smtClean="0">
                  <a:ln>
                    <a:noFill/>
                  </a:ln>
                  <a:solidFill>
                    <a:schemeClr val="tx1"/>
                  </a:solidFill>
                  <a:effectLst/>
                  <a:latin typeface="Arial" charset="0"/>
                </a:rPr>
              </a:br>
              <a:r>
                <a:rPr lang="en-US" dirty="0" smtClean="0"/>
                <a:t>T</a:t>
              </a:r>
              <a:r>
                <a:rPr kumimoji="0" lang="en-US" sz="1800" b="0" i="0" u="none" strike="noStrike" cap="none" normalizeH="0" baseline="0" dirty="0" smtClean="0">
                  <a:ln>
                    <a:noFill/>
                  </a:ln>
                  <a:solidFill>
                    <a:schemeClr val="tx1"/>
                  </a:solidFill>
                  <a:effectLst/>
                  <a:latin typeface="Arial" charset="0"/>
                </a:rPr>
                <a:t>est</a:t>
              </a:r>
            </a:p>
          </p:txBody>
        </p:sp>
        <p:grpSp>
          <p:nvGrpSpPr>
            <p:cNvPr id="48" name="Group 10"/>
            <p:cNvGrpSpPr>
              <a:grpSpLocks/>
            </p:cNvGrpSpPr>
            <p:nvPr/>
          </p:nvGrpSpPr>
          <p:grpSpPr bwMode="auto">
            <a:xfrm>
              <a:off x="2590800" y="5033963"/>
              <a:ext cx="1778000" cy="909637"/>
              <a:chOff x="3993" y="945"/>
              <a:chExt cx="1120" cy="573"/>
            </a:xfrm>
          </p:grpSpPr>
          <p:grpSp>
            <p:nvGrpSpPr>
              <p:cNvPr id="49" name="Group 11"/>
              <p:cNvGrpSpPr>
                <a:grpSpLocks/>
              </p:cNvGrpSpPr>
              <p:nvPr/>
            </p:nvGrpSpPr>
            <p:grpSpPr bwMode="auto">
              <a:xfrm>
                <a:off x="4416" y="1023"/>
                <a:ext cx="266" cy="362"/>
                <a:chOff x="4307" y="1023"/>
                <a:chExt cx="266" cy="362"/>
              </a:xfrm>
            </p:grpSpPr>
            <p:grpSp>
              <p:nvGrpSpPr>
                <p:cNvPr id="62" name="Group 12"/>
                <p:cNvGrpSpPr>
                  <a:grpSpLocks/>
                </p:cNvGrpSpPr>
                <p:nvPr/>
              </p:nvGrpSpPr>
              <p:grpSpPr bwMode="auto">
                <a:xfrm>
                  <a:off x="4307" y="1023"/>
                  <a:ext cx="266" cy="362"/>
                  <a:chOff x="4840" y="1096"/>
                  <a:chExt cx="266" cy="362"/>
                </a:xfrm>
              </p:grpSpPr>
              <p:sp>
                <p:nvSpPr>
                  <p:cNvPr id="64" name="Oval 13"/>
                  <p:cNvSpPr>
                    <a:spLocks noChangeAspect="1" noChangeArrowheads="1"/>
                  </p:cNvSpPr>
                  <p:nvPr/>
                </p:nvSpPr>
                <p:spPr bwMode="auto">
                  <a:xfrm>
                    <a:off x="4864" y="1168"/>
                    <a:ext cx="242" cy="242"/>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65" name="Rectangle 14"/>
                  <p:cNvSpPr>
                    <a:spLocks noChangeArrowheads="1"/>
                  </p:cNvSpPr>
                  <p:nvPr/>
                </p:nvSpPr>
                <p:spPr bwMode="auto">
                  <a:xfrm>
                    <a:off x="4840" y="1096"/>
                    <a:ext cx="145" cy="362"/>
                  </a:xfrm>
                  <a:prstGeom prst="rect">
                    <a:avLst/>
                  </a:prstGeom>
                  <a:solidFill>
                    <a:schemeClr val="bg1"/>
                  </a:solidFill>
                  <a:ln w="9525">
                    <a:noFill/>
                    <a:miter lim="800000"/>
                    <a:headEnd/>
                    <a:tailEnd/>
                  </a:ln>
                </p:spPr>
                <p:txBody>
                  <a:bodyPr wrap="none" anchor="ctr">
                    <a:prstTxWarp prst="textNoShape">
                      <a:avLst/>
                    </a:prstTxWarp>
                  </a:bodyPr>
                  <a:lstStyle/>
                  <a:p>
                    <a:endParaRPr lang="en-US"/>
                  </a:p>
                </p:txBody>
              </p:sp>
            </p:grpSp>
            <p:sp>
              <p:nvSpPr>
                <p:cNvPr id="63" name="Oval 15"/>
                <p:cNvSpPr>
                  <a:spLocks noChangeArrowheads="1"/>
                </p:cNvSpPr>
                <p:nvPr/>
              </p:nvSpPr>
              <p:spPr bwMode="auto">
                <a:xfrm>
                  <a:off x="4332" y="1120"/>
                  <a:ext cx="193" cy="193"/>
                </a:xfrm>
                <a:prstGeom prst="ellipse">
                  <a:avLst/>
                </a:prstGeom>
                <a:noFill/>
                <a:ln w="9525">
                  <a:solidFill>
                    <a:schemeClr val="tx1"/>
                  </a:solidFill>
                  <a:round/>
                  <a:headEnd/>
                  <a:tailEnd/>
                </a:ln>
              </p:spPr>
              <p:txBody>
                <a:bodyPr wrap="none" anchor="ctr">
                  <a:prstTxWarp prst="textNoShape">
                    <a:avLst/>
                  </a:prstTxWarp>
                </a:bodyPr>
                <a:lstStyle/>
                <a:p>
                  <a:endParaRPr lang="en-US"/>
                </a:p>
              </p:txBody>
            </p:sp>
          </p:grpSp>
          <p:grpSp>
            <p:nvGrpSpPr>
              <p:cNvPr id="50" name="Group 16"/>
              <p:cNvGrpSpPr>
                <a:grpSpLocks/>
              </p:cNvGrpSpPr>
              <p:nvPr/>
            </p:nvGrpSpPr>
            <p:grpSpPr bwMode="auto">
              <a:xfrm>
                <a:off x="3993" y="1035"/>
                <a:ext cx="96" cy="339"/>
                <a:chOff x="3993" y="1047"/>
                <a:chExt cx="96" cy="339"/>
              </a:xfrm>
            </p:grpSpPr>
            <p:sp>
              <p:nvSpPr>
                <p:cNvPr id="59"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60"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61"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51" name="Group 20"/>
              <p:cNvGrpSpPr>
                <a:grpSpLocks/>
              </p:cNvGrpSpPr>
              <p:nvPr/>
            </p:nvGrpSpPr>
            <p:grpSpPr bwMode="auto">
              <a:xfrm>
                <a:off x="5009" y="1035"/>
                <a:ext cx="96" cy="339"/>
                <a:chOff x="3993" y="1047"/>
                <a:chExt cx="96" cy="339"/>
              </a:xfrm>
            </p:grpSpPr>
            <p:sp>
              <p:nvSpPr>
                <p:cNvPr id="56" name="Rectangle 21"/>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57" name="Line 22"/>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58" name="Line 23"/>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sp>
            <p:nvSpPr>
              <p:cNvPr id="52" name="Line 24"/>
              <p:cNvSpPr>
                <a:spLocks noChangeShapeType="1"/>
              </p:cNvSpPr>
              <p:nvPr/>
            </p:nvSpPr>
            <p:spPr bwMode="auto">
              <a:xfrm flipH="1">
                <a:off x="4090" y="1216"/>
                <a:ext cx="35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53" name="Line 25"/>
              <p:cNvSpPr>
                <a:spLocks noChangeShapeType="1"/>
              </p:cNvSpPr>
              <p:nvPr/>
            </p:nvSpPr>
            <p:spPr bwMode="auto">
              <a:xfrm flipH="1">
                <a:off x="4682" y="1211"/>
                <a:ext cx="323"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54" name="Text Box 26"/>
              <p:cNvSpPr txBox="1">
                <a:spLocks noChangeArrowheads="1"/>
              </p:cNvSpPr>
              <p:nvPr/>
            </p:nvSpPr>
            <p:spPr bwMode="auto">
              <a:xfrm>
                <a:off x="4038" y="945"/>
                <a:ext cx="534" cy="173"/>
              </a:xfrm>
              <a:prstGeom prst="rect">
                <a:avLst/>
              </a:prstGeom>
              <a:noFill/>
              <a:ln w="9525">
                <a:noFill/>
                <a:miter lim="800000"/>
                <a:headEnd/>
                <a:tailEnd/>
              </a:ln>
            </p:spPr>
            <p:txBody>
              <a:bodyPr>
                <a:prstTxWarp prst="textNoShape">
                  <a:avLst/>
                </a:prstTxWarp>
                <a:spAutoFit/>
              </a:bodyPr>
              <a:lstStyle/>
              <a:p>
                <a:pPr eaLnBrk="1" hangingPunct="1">
                  <a:spcBef>
                    <a:spcPct val="50000"/>
                  </a:spcBef>
                </a:pPr>
                <a:r>
                  <a:rPr lang="en-US" sz="1200">
                    <a:latin typeface="Tahoma" charset="0"/>
                    <a:ea typeface="MS PGothic" pitchFamily="34" charset="-128"/>
                    <a:cs typeface="MS PGothic" pitchFamily="34" charset="-128"/>
                  </a:rPr>
                  <a:t>Provided</a:t>
                </a:r>
              </a:p>
            </p:txBody>
          </p:sp>
          <p:sp>
            <p:nvSpPr>
              <p:cNvPr id="55" name="Text Box 27"/>
              <p:cNvSpPr txBox="1">
                <a:spLocks noChangeArrowheads="1"/>
              </p:cNvSpPr>
              <p:nvPr/>
            </p:nvSpPr>
            <p:spPr bwMode="auto">
              <a:xfrm>
                <a:off x="4579" y="1345"/>
                <a:ext cx="534" cy="173"/>
              </a:xfrm>
              <a:prstGeom prst="rect">
                <a:avLst/>
              </a:prstGeom>
              <a:noFill/>
              <a:ln w="9525">
                <a:noFill/>
                <a:miter lim="800000"/>
                <a:headEnd/>
                <a:tailEnd/>
              </a:ln>
            </p:spPr>
            <p:txBody>
              <a:bodyPr>
                <a:prstTxWarp prst="textNoShape">
                  <a:avLst/>
                </a:prstTxWarp>
                <a:spAutoFit/>
              </a:bodyPr>
              <a:lstStyle/>
              <a:p>
                <a:pPr eaLnBrk="1" hangingPunct="1">
                  <a:spcBef>
                    <a:spcPct val="50000"/>
                  </a:spcBef>
                </a:pPr>
                <a:r>
                  <a:rPr lang="en-US" sz="1200">
                    <a:latin typeface="Tahoma" charset="0"/>
                    <a:ea typeface="MS PGothic" pitchFamily="34" charset="-128"/>
                    <a:cs typeface="MS PGothic" pitchFamily="34" charset="-128"/>
                  </a:rPr>
                  <a:t>Required</a:t>
                </a:r>
              </a:p>
            </p:txBody>
          </p:sp>
        </p:grpSp>
        <p:grpSp>
          <p:nvGrpSpPr>
            <p:cNvPr id="66" name="Group 16"/>
            <p:cNvGrpSpPr>
              <a:grpSpLocks/>
            </p:cNvGrpSpPr>
            <p:nvPr/>
          </p:nvGrpSpPr>
          <p:grpSpPr bwMode="auto">
            <a:xfrm>
              <a:off x="5943600" y="5283200"/>
              <a:ext cx="110836" cy="358775"/>
              <a:chOff x="3993" y="1047"/>
              <a:chExt cx="96" cy="339"/>
            </a:xfrm>
          </p:grpSpPr>
          <p:sp>
            <p:nvSpPr>
              <p:cNvPr id="67"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68"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69"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70" name="Group 12"/>
            <p:cNvGrpSpPr>
              <a:grpSpLocks/>
            </p:cNvGrpSpPr>
            <p:nvPr/>
          </p:nvGrpSpPr>
          <p:grpSpPr bwMode="auto">
            <a:xfrm rot="16200000">
              <a:off x="5005203" y="4540423"/>
              <a:ext cx="289294" cy="393700"/>
              <a:chOff x="4840" y="1096"/>
              <a:chExt cx="266" cy="362"/>
            </a:xfrm>
          </p:grpSpPr>
          <p:sp>
            <p:nvSpPr>
              <p:cNvPr id="71" name="Oval 13"/>
              <p:cNvSpPr>
                <a:spLocks noChangeAspect="1" noChangeArrowheads="1"/>
              </p:cNvSpPr>
              <p:nvPr/>
            </p:nvSpPr>
            <p:spPr bwMode="auto">
              <a:xfrm>
                <a:off x="4864" y="1168"/>
                <a:ext cx="242" cy="242"/>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72" name="Rectangle 14"/>
              <p:cNvSpPr>
                <a:spLocks noChangeArrowheads="1"/>
              </p:cNvSpPr>
              <p:nvPr/>
            </p:nvSpPr>
            <p:spPr bwMode="auto">
              <a:xfrm>
                <a:off x="4840" y="1096"/>
                <a:ext cx="145" cy="362"/>
              </a:xfrm>
              <a:prstGeom prst="rect">
                <a:avLst/>
              </a:prstGeom>
              <a:solidFill>
                <a:schemeClr val="bg1"/>
              </a:solidFill>
              <a:ln w="9525">
                <a:noFill/>
                <a:miter lim="800000"/>
                <a:headEnd/>
                <a:tailEnd/>
              </a:ln>
            </p:spPr>
            <p:txBody>
              <a:bodyPr wrap="none" anchor="ctr">
                <a:prstTxWarp prst="textNoShape">
                  <a:avLst/>
                </a:prstTxWarp>
              </a:bodyPr>
              <a:lstStyle/>
              <a:p>
                <a:endParaRPr lang="en-US"/>
              </a:p>
            </p:txBody>
          </p:sp>
        </p:grpSp>
        <p:sp>
          <p:nvSpPr>
            <p:cNvPr id="73" name="Oval 15"/>
            <p:cNvSpPr>
              <a:spLocks noChangeArrowheads="1"/>
            </p:cNvSpPr>
            <p:nvPr/>
          </p:nvSpPr>
          <p:spPr bwMode="auto">
            <a:xfrm rot="16200000">
              <a:off x="5058494" y="4644830"/>
              <a:ext cx="209901" cy="209901"/>
            </a:xfrm>
            <a:prstGeom prst="ellipse">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74" name="Line 24"/>
            <p:cNvSpPr>
              <a:spLocks noChangeShapeType="1"/>
            </p:cNvSpPr>
            <p:nvPr/>
          </p:nvSpPr>
          <p:spPr bwMode="auto">
            <a:xfrm rot="16200000" flipH="1" flipV="1">
              <a:off x="4914901" y="4686299"/>
              <a:ext cx="533400" cy="2"/>
            </a:xfrm>
            <a:prstGeom prst="line">
              <a:avLst/>
            </a:prstGeom>
            <a:noFill/>
            <a:ln w="9525">
              <a:solidFill>
                <a:schemeClr val="tx1"/>
              </a:solidFill>
              <a:round/>
              <a:headEnd/>
              <a:tailEnd/>
            </a:ln>
          </p:spPr>
          <p:txBody>
            <a:bodyPr>
              <a:prstTxWarp prst="textNoShape">
                <a:avLst/>
              </a:prstTxWarp>
            </a:bodyPr>
            <a:lstStyle/>
            <a:p>
              <a:endParaRPr lang="en-US"/>
            </a:p>
          </p:txBody>
        </p:sp>
        <p:grpSp>
          <p:nvGrpSpPr>
            <p:cNvPr id="75" name="Group 16"/>
            <p:cNvGrpSpPr>
              <a:grpSpLocks/>
            </p:cNvGrpSpPr>
            <p:nvPr/>
          </p:nvGrpSpPr>
          <p:grpSpPr bwMode="auto">
            <a:xfrm rot="16200000">
              <a:off x="5076971" y="4718193"/>
              <a:ext cx="187036" cy="587377"/>
              <a:chOff x="3993" y="1047"/>
              <a:chExt cx="96" cy="339"/>
            </a:xfrm>
          </p:grpSpPr>
          <p:sp>
            <p:nvSpPr>
              <p:cNvPr id="76"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77"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78"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79" name="Group 16"/>
            <p:cNvGrpSpPr>
              <a:grpSpLocks/>
            </p:cNvGrpSpPr>
            <p:nvPr/>
          </p:nvGrpSpPr>
          <p:grpSpPr bwMode="auto">
            <a:xfrm rot="16200000">
              <a:off x="5099193" y="4067029"/>
              <a:ext cx="187036" cy="587377"/>
              <a:chOff x="3993" y="1047"/>
              <a:chExt cx="96" cy="339"/>
            </a:xfrm>
          </p:grpSpPr>
          <p:sp>
            <p:nvSpPr>
              <p:cNvPr id="80"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81"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82"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spTree>
    <p:extLst>
      <p:ext uri="{BB962C8B-B14F-4D97-AF65-F5344CB8AC3E}">
        <p14:creationId xmlns:p14="http://schemas.microsoft.com/office/powerpoint/2010/main" val="4046878995"/>
      </p:ext>
    </p:extLst>
  </p:cSld>
  <p:clrMapOvr>
    <a:masterClrMapping/>
  </p:clrMapOvr>
  <p:timing>
    <p:tnLst>
      <p:par>
        <p:cTn id="1" dur="indefinite" restart="never" nodeType="tmRoot"/>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0" name="Title 1"/>
          <p:cNvSpPr>
            <a:spLocks noGrp="1"/>
          </p:cNvSpPr>
          <p:nvPr>
            <p:ph type="title"/>
          </p:nvPr>
        </p:nvSpPr>
        <p:spPr/>
        <p:txBody>
          <a:bodyPr/>
          <a:lstStyle/>
          <a:p>
            <a:r>
              <a:rPr lang="en-US" smtClean="0"/>
              <a:t>Use a Model</a:t>
            </a:r>
          </a:p>
        </p:txBody>
      </p:sp>
      <p:sp>
        <p:nvSpPr>
          <p:cNvPr id="237571" name="Content Placeholder 2"/>
          <p:cNvSpPr>
            <a:spLocks noGrp="1"/>
          </p:cNvSpPr>
          <p:nvPr>
            <p:ph idx="1"/>
          </p:nvPr>
        </p:nvSpPr>
        <p:spPr/>
        <p:txBody>
          <a:bodyPr/>
          <a:lstStyle/>
          <a:p>
            <a:r>
              <a:rPr lang="en-US" dirty="0" smtClean="0"/>
              <a:t>Use action language functions to establish preconditions, inject the initial stimulus and verify </a:t>
            </a:r>
            <a:r>
              <a:rPr lang="en-US" dirty="0" err="1" smtClean="0"/>
              <a:t>postconditions</a:t>
            </a:r>
            <a:r>
              <a:rPr lang="en-US" dirty="0" smtClean="0"/>
              <a:t>.</a:t>
            </a:r>
          </a:p>
          <a:p>
            <a:endParaRPr lang="en-US" dirty="0"/>
          </a:p>
          <a:p>
            <a:r>
              <a:rPr lang="en-US" dirty="0" smtClean="0"/>
              <a:t>When necessary, use state models to</a:t>
            </a:r>
          </a:p>
          <a:p>
            <a:pPr lvl="1"/>
            <a:r>
              <a:rPr lang="en-US" dirty="0" smtClean="0"/>
              <a:t>inject </a:t>
            </a:r>
            <a:r>
              <a:rPr lang="en-US" dirty="0"/>
              <a:t>additional stimuli, </a:t>
            </a:r>
            <a:endParaRPr lang="en-US" dirty="0" smtClean="0"/>
          </a:p>
          <a:p>
            <a:pPr lvl="1"/>
            <a:r>
              <a:rPr lang="en-US" dirty="0" smtClean="0"/>
              <a:t>receive responses from </a:t>
            </a:r>
            <a:br>
              <a:rPr lang="en-US" dirty="0" smtClean="0"/>
            </a:br>
            <a:r>
              <a:rPr lang="en-US" dirty="0" smtClean="0"/>
              <a:t>models under test, </a:t>
            </a:r>
          </a:p>
          <a:p>
            <a:pPr lvl="1"/>
            <a:r>
              <a:rPr lang="en-US" dirty="0" smtClean="0"/>
              <a:t>Detect completion</a:t>
            </a:r>
          </a:p>
          <a:p>
            <a:endParaRPr lang="en-US" dirty="0"/>
          </a:p>
          <a:p>
            <a:endParaRPr lang="en-US" dirty="0" smtClean="0"/>
          </a:p>
        </p:txBody>
      </p:sp>
      <p:sp>
        <p:nvSpPr>
          <p:cNvPr id="2" name="TextBox 1"/>
          <p:cNvSpPr txBox="1"/>
          <p:nvPr/>
        </p:nvSpPr>
        <p:spPr>
          <a:xfrm>
            <a:off x="4495800" y="3031391"/>
            <a:ext cx="4495742" cy="3293209"/>
          </a:xfrm>
          <a:prstGeom prst="rect">
            <a:avLst/>
          </a:prstGeom>
          <a:noFill/>
        </p:spPr>
        <p:txBody>
          <a:bodyPr wrap="none" rtlCol="0">
            <a:spAutoFit/>
          </a:bodyPr>
          <a:lstStyle/>
          <a:p>
            <a:r>
              <a:rPr lang="en-US" sz="1600" b="1" u="sng" dirty="0"/>
              <a:t>Setup</a:t>
            </a:r>
          </a:p>
          <a:p>
            <a:r>
              <a:rPr lang="en-US" sz="1600" b="1" dirty="0"/>
              <a:t>create</a:t>
            </a:r>
            <a:r>
              <a:rPr lang="en-US" sz="1600" dirty="0"/>
              <a:t> </a:t>
            </a:r>
            <a:r>
              <a:rPr lang="en-US" sz="1600" b="1" dirty="0"/>
              <a:t>object</a:t>
            </a:r>
            <a:r>
              <a:rPr lang="en-US" sz="1600" dirty="0"/>
              <a:t> </a:t>
            </a:r>
            <a:r>
              <a:rPr lang="en-US" sz="1600" b="1" dirty="0"/>
              <a:t>instance</a:t>
            </a:r>
            <a:r>
              <a:rPr lang="en-US" sz="1600" dirty="0"/>
              <a:t> </a:t>
            </a:r>
            <a:r>
              <a:rPr lang="en-US" sz="1600" dirty="0" err="1"/>
              <a:t>FredsPlace</a:t>
            </a:r>
            <a:r>
              <a:rPr lang="en-US" sz="1600" dirty="0"/>
              <a:t> </a:t>
            </a:r>
            <a:r>
              <a:rPr lang="en-US" sz="1600" b="1" dirty="0"/>
              <a:t>of</a:t>
            </a:r>
            <a:r>
              <a:rPr lang="en-US" sz="1600" dirty="0"/>
              <a:t> Pub;</a:t>
            </a:r>
          </a:p>
          <a:p>
            <a:r>
              <a:rPr lang="en-US" sz="1600" dirty="0" err="1"/>
              <a:t>FredsPlace.Name</a:t>
            </a:r>
            <a:r>
              <a:rPr lang="en-US" sz="1600" dirty="0"/>
              <a:t> = "</a:t>
            </a:r>
            <a:r>
              <a:rPr lang="en-US" sz="1600" dirty="0" err="1"/>
              <a:t>FredsPlace</a:t>
            </a:r>
            <a:r>
              <a:rPr lang="en-US" sz="1600" dirty="0"/>
              <a:t>";</a:t>
            </a:r>
          </a:p>
          <a:p>
            <a:endParaRPr lang="en-US" sz="1600" dirty="0"/>
          </a:p>
          <a:p>
            <a:r>
              <a:rPr lang="en-US" sz="1600" b="1" dirty="0"/>
              <a:t>create</a:t>
            </a:r>
            <a:r>
              <a:rPr lang="en-US" sz="1600" dirty="0"/>
              <a:t> </a:t>
            </a:r>
            <a:r>
              <a:rPr lang="en-US" sz="1600" b="1" dirty="0"/>
              <a:t>object</a:t>
            </a:r>
            <a:r>
              <a:rPr lang="en-US" sz="1600" dirty="0"/>
              <a:t> </a:t>
            </a:r>
            <a:r>
              <a:rPr lang="en-US" sz="1600" b="1" dirty="0"/>
              <a:t>instance</a:t>
            </a:r>
            <a:r>
              <a:rPr lang="en-US" sz="1600" dirty="0"/>
              <a:t> table </a:t>
            </a:r>
            <a:r>
              <a:rPr lang="en-US" sz="1600" b="1" dirty="0"/>
              <a:t>of</a:t>
            </a:r>
            <a:r>
              <a:rPr lang="en-US" sz="1600" dirty="0"/>
              <a:t> </a:t>
            </a:r>
            <a:r>
              <a:rPr lang="en-US" sz="1600" dirty="0" err="1"/>
              <a:t>SnookerTable</a:t>
            </a:r>
            <a:r>
              <a:rPr lang="en-US" sz="1600" dirty="0"/>
              <a:t>;</a:t>
            </a:r>
          </a:p>
          <a:p>
            <a:r>
              <a:rPr lang="en-US" sz="1600" dirty="0" err="1"/>
              <a:t>table.Number</a:t>
            </a:r>
            <a:r>
              <a:rPr lang="en-US" sz="1600" dirty="0"/>
              <a:t> = 37;</a:t>
            </a:r>
          </a:p>
          <a:p>
            <a:r>
              <a:rPr lang="en-US" sz="1600" dirty="0" err="1"/>
              <a:t>table.available</a:t>
            </a:r>
            <a:r>
              <a:rPr lang="en-US" sz="1600" dirty="0"/>
              <a:t> = </a:t>
            </a:r>
            <a:r>
              <a:rPr lang="en-US" sz="1600" b="1" dirty="0"/>
              <a:t>true</a:t>
            </a:r>
            <a:r>
              <a:rPr lang="en-US" sz="1600" dirty="0"/>
              <a:t>;</a:t>
            </a:r>
          </a:p>
          <a:p>
            <a:endParaRPr lang="en-US" sz="1600" dirty="0"/>
          </a:p>
          <a:p>
            <a:r>
              <a:rPr lang="en-US" sz="1600" b="1" dirty="0"/>
              <a:t>relate</a:t>
            </a:r>
            <a:r>
              <a:rPr lang="en-US" sz="1600" dirty="0"/>
              <a:t> </a:t>
            </a:r>
            <a:r>
              <a:rPr lang="en-US" sz="1600" dirty="0" err="1"/>
              <a:t>FredsPlace</a:t>
            </a:r>
            <a:r>
              <a:rPr lang="en-US" sz="1600" dirty="0"/>
              <a:t> </a:t>
            </a:r>
            <a:r>
              <a:rPr lang="en-US" sz="1600" b="1" dirty="0"/>
              <a:t>to</a:t>
            </a:r>
            <a:r>
              <a:rPr lang="en-US" sz="1600" dirty="0"/>
              <a:t> table </a:t>
            </a:r>
            <a:r>
              <a:rPr lang="en-US" sz="1600" b="1" dirty="0"/>
              <a:t>across</a:t>
            </a:r>
            <a:r>
              <a:rPr lang="en-US" sz="1600" dirty="0"/>
              <a:t> R4.contains;</a:t>
            </a:r>
          </a:p>
          <a:p>
            <a:endParaRPr lang="en-US" sz="1600" dirty="0"/>
          </a:p>
          <a:p>
            <a:r>
              <a:rPr lang="en-US" sz="1600" b="1" dirty="0"/>
              <a:t>create</a:t>
            </a:r>
            <a:r>
              <a:rPr lang="en-US" sz="1600" dirty="0"/>
              <a:t> </a:t>
            </a:r>
            <a:r>
              <a:rPr lang="en-US" sz="1600" b="1" dirty="0"/>
              <a:t>object</a:t>
            </a:r>
            <a:r>
              <a:rPr lang="en-US" sz="1600" dirty="0"/>
              <a:t> </a:t>
            </a:r>
            <a:r>
              <a:rPr lang="en-US" sz="1600" b="1" dirty="0"/>
              <a:t>instance</a:t>
            </a:r>
            <a:r>
              <a:rPr lang="en-US" sz="1600" dirty="0"/>
              <a:t> Tiny </a:t>
            </a:r>
            <a:r>
              <a:rPr lang="en-US" sz="1600" b="1" dirty="0"/>
              <a:t>of</a:t>
            </a:r>
            <a:r>
              <a:rPr lang="en-US" sz="1600" dirty="0"/>
              <a:t> Patron;</a:t>
            </a:r>
          </a:p>
          <a:p>
            <a:r>
              <a:rPr lang="en-US" sz="1600" dirty="0" err="1"/>
              <a:t>Tiny.Name</a:t>
            </a:r>
            <a:r>
              <a:rPr lang="en-US" sz="1600" dirty="0"/>
              <a:t> = "Tiny";</a:t>
            </a:r>
          </a:p>
          <a:p>
            <a:r>
              <a:rPr lang="en-US" sz="1600" dirty="0" smtClean="0"/>
              <a:t> …..</a:t>
            </a:r>
            <a:endParaRPr lang="en-US" sz="1600" dirty="0"/>
          </a:p>
        </p:txBody>
      </p:sp>
    </p:spTree>
    <p:extLst>
      <p:ext uri="{BB962C8B-B14F-4D97-AF65-F5344CB8AC3E}">
        <p14:creationId xmlns:p14="http://schemas.microsoft.com/office/powerpoint/2010/main" val="14478361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p:cNvSpPr>
            <a:spLocks noGrp="1"/>
          </p:cNvSpPr>
          <p:nvPr>
            <p:ph type="title"/>
          </p:nvPr>
        </p:nvSpPr>
        <p:spPr/>
        <p:txBody>
          <a:bodyPr/>
          <a:lstStyle/>
          <a:p>
            <a:r>
              <a:rPr lang="en-US" dirty="0" smtClean="0"/>
              <a:t>Start with the Requirements!</a:t>
            </a:r>
          </a:p>
        </p:txBody>
      </p:sp>
      <p:sp>
        <p:nvSpPr>
          <p:cNvPr id="40963" name="Content Placeholder 2"/>
          <p:cNvSpPr>
            <a:spLocks noGrp="1"/>
          </p:cNvSpPr>
          <p:nvPr>
            <p:ph idx="1"/>
          </p:nvPr>
        </p:nvSpPr>
        <p:spPr/>
        <p:txBody>
          <a:bodyPr/>
          <a:lstStyle/>
          <a:p>
            <a:pPr marL="0" indent="0"/>
            <a:r>
              <a:rPr lang="en-US" dirty="0" smtClean="0"/>
              <a:t>Re-read the requirements, as clarified.</a:t>
            </a:r>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pPr lvl="1"/>
            <a:endParaRPr lang="en-US" dirty="0" smtClean="0"/>
          </a:p>
          <a:p>
            <a:pPr marL="0" indent="0"/>
            <a:endParaRPr lang="en-US" dirty="0" smtClean="0"/>
          </a:p>
          <a:p>
            <a:pPr marL="0" indent="0"/>
            <a:endParaRPr lang="en-US" dirty="0" smtClean="0"/>
          </a:p>
        </p:txBody>
      </p:sp>
      <p:sp>
        <p:nvSpPr>
          <p:cNvPr id="4" name="Rectangle 3"/>
          <p:cNvSpPr>
            <a:spLocks/>
          </p:cNvSpPr>
          <p:nvPr/>
        </p:nvSpPr>
        <p:spPr bwMode="auto">
          <a:xfrm>
            <a:off x="762000" y="2514600"/>
            <a:ext cx="2520000" cy="25146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541338" indent="-541338"/>
            <a:endParaRPr lang="en-US" sz="1400" dirty="0" smtClean="0"/>
          </a:p>
          <a:p>
            <a:pPr marL="541338" indent="-541338"/>
            <a:r>
              <a:rPr lang="en-US" sz="1400" u="sng" dirty="0" smtClean="0"/>
              <a:t>Use Case Name/Number</a:t>
            </a:r>
          </a:p>
          <a:p>
            <a:pPr marL="541338" indent="-541338"/>
            <a:endParaRPr lang="en-US" sz="1400" dirty="0" smtClean="0"/>
          </a:p>
          <a:p>
            <a:pPr marL="541338" indent="-541338"/>
            <a:r>
              <a:rPr lang="en-US" sz="1400" dirty="0" smtClean="0"/>
              <a:t>Pre-conditions:</a:t>
            </a:r>
          </a:p>
          <a:p>
            <a:pPr marL="541338" indent="-541338"/>
            <a:endParaRPr lang="en-US" sz="1400" dirty="0" smtClean="0"/>
          </a:p>
          <a:p>
            <a:pPr marL="541338" indent="-541338"/>
            <a:r>
              <a:rPr lang="en-US" sz="1400" dirty="0" smtClean="0"/>
              <a:t>Post-conditions:</a:t>
            </a:r>
          </a:p>
          <a:p>
            <a:pPr marL="541338" indent="-541338"/>
            <a:endParaRPr lang="en-US" sz="1400" dirty="0" smtClean="0"/>
          </a:p>
          <a:p>
            <a:pPr marL="541338" indent="-541338"/>
            <a:r>
              <a:rPr lang="en-US" sz="1400" dirty="0" smtClean="0"/>
              <a:t>Scenario:</a:t>
            </a:r>
          </a:p>
          <a:p>
            <a:pPr marL="541338" indent="-541338"/>
            <a:endParaRPr lang="en-US" sz="1400" dirty="0" smtClean="0"/>
          </a:p>
        </p:txBody>
      </p:sp>
      <p:sp>
        <p:nvSpPr>
          <p:cNvPr id="5" name="Rectangle 4"/>
          <p:cNvSpPr>
            <a:spLocks/>
          </p:cNvSpPr>
          <p:nvPr/>
        </p:nvSpPr>
        <p:spPr bwMode="auto">
          <a:xfrm>
            <a:off x="3276600" y="2514600"/>
            <a:ext cx="2520000" cy="25146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6" name="Rectangle 5"/>
          <p:cNvSpPr>
            <a:spLocks/>
          </p:cNvSpPr>
          <p:nvPr/>
        </p:nvSpPr>
        <p:spPr bwMode="auto">
          <a:xfrm>
            <a:off x="5791200" y="2514600"/>
            <a:ext cx="2520000" cy="25146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pic>
        <p:nvPicPr>
          <p:cNvPr id="7" name="Picture 6" descr="Screen Shot 2014-07-13 at 13.56.49.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a:off x="3563602" y="2573002"/>
            <a:ext cx="1904998" cy="2397797"/>
          </a:xfrm>
          <a:prstGeom prst="rect">
            <a:avLst/>
          </a:prstGeom>
        </p:spPr>
      </p:pic>
      <p:pic>
        <p:nvPicPr>
          <p:cNvPr id="8" name="Picture 2" descr="C:\Users\dmcarthu\Google Drive\UC01 - SD - Revised.png"/>
          <p:cNvPicPr>
            <a:picLocks noChangeAspect="1" noChangeArrowheads="1"/>
          </p:cNvPicPr>
          <p:nvPr/>
        </p:nvPicPr>
        <p:blipFill rotWithShape="1">
          <a:blip r:embed="rId3">
            <a:clrChange>
              <a:clrFrom>
                <a:srgbClr val="BFD1D2"/>
              </a:clrFrom>
              <a:clrTo>
                <a:srgbClr val="BFD1D2">
                  <a:alpha val="0"/>
                </a:srgbClr>
              </a:clrTo>
            </a:clrChange>
            <a:biLevel thresh="50000"/>
            <a:extLst>
              <a:ext uri="{28A0092B-C50C-407E-A947-70E740481C1C}">
                <a14:useLocalDpi xmlns:a14="http://schemas.microsoft.com/office/drawing/2010/main" val="0"/>
              </a:ext>
            </a:extLst>
          </a:blip>
          <a:srcRect l="38283" t="33935" r="35833" b="46680"/>
          <a:stretch/>
        </p:blipFill>
        <p:spPr bwMode="auto">
          <a:xfrm>
            <a:off x="5867777" y="3147432"/>
            <a:ext cx="2366846" cy="1248937"/>
          </a:xfrm>
          <a:prstGeom prst="rect">
            <a:avLst/>
          </a:prstGeom>
        </p:spPr>
      </p:pic>
    </p:spTree>
  </p:cSld>
  <p:clrMapOvr>
    <a:masterClrMapping/>
  </p:clrMapOvr>
  <p:timing>
    <p:tnLst>
      <p:par>
        <p:cTn id="1" dur="indefinite" restart="never" nodeType="tmRoot"/>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786" name="Title 1"/>
          <p:cNvSpPr>
            <a:spLocks noGrp="1"/>
          </p:cNvSpPr>
          <p:nvPr>
            <p:ph type="title"/>
          </p:nvPr>
        </p:nvSpPr>
        <p:spPr/>
        <p:txBody>
          <a:bodyPr/>
          <a:lstStyle/>
          <a:p>
            <a:r>
              <a:rPr lang="en-US" dirty="0" smtClean="0"/>
              <a:t>Workshop</a:t>
            </a:r>
          </a:p>
        </p:txBody>
      </p:sp>
      <p:sp>
        <p:nvSpPr>
          <p:cNvPr id="246787" name="Content Placeholder 2"/>
          <p:cNvSpPr>
            <a:spLocks noGrp="1"/>
          </p:cNvSpPr>
          <p:nvPr>
            <p:ph idx="1"/>
          </p:nvPr>
        </p:nvSpPr>
        <p:spPr/>
        <p:txBody>
          <a:bodyPr/>
          <a:lstStyle/>
          <a:p>
            <a:r>
              <a:rPr lang="en-US" dirty="0" smtClean="0"/>
              <a:t>Build a modeled test case</a:t>
            </a:r>
            <a:r>
              <a:rPr lang="en-US" smtClean="0"/>
              <a:t>, covering UC01 </a:t>
            </a:r>
            <a:r>
              <a:rPr lang="en-US" dirty="0" smtClean="0"/>
              <a:t>for the </a:t>
            </a:r>
            <a:r>
              <a:rPr lang="en-US" smtClean="0"/>
              <a:t>GPS Watch. </a:t>
            </a:r>
            <a:endParaRPr lang="en-US" dirty="0" smtClean="0"/>
          </a:p>
        </p:txBody>
      </p:sp>
    </p:spTree>
    <p:extLst>
      <p:ext uri="{BB962C8B-B14F-4D97-AF65-F5344CB8AC3E}">
        <p14:creationId xmlns:p14="http://schemas.microsoft.com/office/powerpoint/2010/main" val="3926345561"/>
      </p:ext>
    </p:extLst>
  </p:cSld>
  <p:clrMapOvr>
    <a:masterClrMapping/>
  </p:clrMapOvr>
  <p:timing>
    <p:tnLst>
      <p:par>
        <p:cTn id="1" dur="indefinite" restart="never" nodeType="tmRoot"/>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201696023"/>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5" name="Rectangle 2"/>
          <p:cNvSpPr>
            <a:spLocks noGrp="1" noChangeArrowheads="1"/>
          </p:cNvSpPr>
          <p:nvPr>
            <p:ph type="title"/>
          </p:nvPr>
        </p:nvSpPr>
        <p:spPr/>
        <p:txBody>
          <a:bodyPr/>
          <a:lstStyle/>
          <a:p>
            <a:r>
              <a:rPr lang="en-US" dirty="0" smtClean="0"/>
              <a:t>13. What’s Next?</a:t>
            </a:r>
          </a:p>
        </p:txBody>
      </p:sp>
      <p:sp>
        <p:nvSpPr>
          <p:cNvPr id="4" name="Rectangle 3"/>
          <p:cNvSpPr>
            <a:spLocks noChangeArrowheads="1"/>
          </p:cNvSpPr>
          <p:nvPr/>
        </p:nvSpPr>
        <p:spPr bwMode="auto">
          <a:xfrm>
            <a:off x="3908998" y="2895600"/>
            <a:ext cx="1326004" cy="1323439"/>
          </a:xfrm>
          <a:prstGeom prst="rect">
            <a:avLst/>
          </a:prstGeom>
          <a:noFill/>
          <a:ln w="9525">
            <a:noFill/>
            <a:miter lim="800000"/>
            <a:headEnd/>
            <a:tailEnd/>
          </a:ln>
        </p:spPr>
        <p:txBody>
          <a:bodyPr wrap="none">
            <a:prstTxWarp prst="textNoShape">
              <a:avLst/>
            </a:prstTxWarp>
            <a:spAutoFit/>
          </a:bodyPr>
          <a:lstStyle/>
          <a:p>
            <a:r>
              <a:rPr lang="en-US" sz="8000" dirty="0" smtClean="0">
                <a:solidFill>
                  <a:srgbClr val="FF0000"/>
                </a:solidFill>
              </a:rPr>
              <a:t>13</a:t>
            </a:r>
            <a:endParaRPr lang="en-US" sz="8000" dirty="0">
              <a:solidFill>
                <a:srgbClr val="FF0000"/>
              </a:solidFill>
            </a:endParaRPr>
          </a:p>
        </p:txBody>
      </p:sp>
    </p:spTree>
    <p:extLst>
      <p:ext uri="{BB962C8B-B14F-4D97-AF65-F5344CB8AC3E}">
        <p14:creationId xmlns:p14="http://schemas.microsoft.com/office/powerpoint/2010/main" val="2105954777"/>
      </p:ext>
    </p:extLst>
  </p:cSld>
  <p:clrMapOvr>
    <a:masterClrMapping/>
  </p:clrMapOvr>
  <p:timing>
    <p:tnLst>
      <p:par>
        <p:cTn id="1" dur="indefinite" restart="never" nodeType="tmRoot"/>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idx="4294967295"/>
          </p:nvPr>
        </p:nvSpPr>
        <p:spPr>
          <a:xfrm>
            <a:off x="0" y="0"/>
            <a:ext cx="9144000" cy="1123950"/>
          </a:xfrm>
        </p:spPr>
        <p:txBody>
          <a:bodyPr/>
          <a:lstStyle/>
          <a:p>
            <a:r>
              <a:rPr lang="en-US" dirty="0"/>
              <a:t>Executable Model Hierarchy</a:t>
            </a:r>
            <a:endParaRPr lang="en-US" dirty="0" smtClean="0">
              <a:ea typeface="ＭＳ Ｐゴシック"/>
            </a:endParaRPr>
          </a:p>
        </p:txBody>
      </p:sp>
      <p:pic>
        <p:nvPicPr>
          <p:cNvPr id="77827" name="Picture 5"/>
          <p:cNvPicPr>
            <a:picLocks noChangeAspect="1" noChangeArrowheads="1"/>
          </p:cNvPicPr>
          <p:nvPr/>
        </p:nvPicPr>
        <p:blipFill>
          <a:blip r:embed="rId2"/>
          <a:srcRect l="36957" t="18387" r="1086" b="38274"/>
          <a:stretch>
            <a:fillRect/>
          </a:stretch>
        </p:blipFill>
        <p:spPr bwMode="auto">
          <a:xfrm>
            <a:off x="914400" y="1295400"/>
            <a:ext cx="4343400" cy="2200275"/>
          </a:xfrm>
          <a:prstGeom prst="rect">
            <a:avLst/>
          </a:prstGeom>
          <a:noFill/>
          <a:ln w="9525" algn="ctr">
            <a:noFill/>
            <a:miter lim="800000"/>
            <a:headEnd/>
            <a:tailEnd/>
          </a:ln>
        </p:spPr>
      </p:pic>
      <p:pic>
        <p:nvPicPr>
          <p:cNvPr id="95238" name="Picture 6"/>
          <p:cNvPicPr>
            <a:picLocks noChangeAspect="1" noChangeArrowheads="1"/>
          </p:cNvPicPr>
          <p:nvPr/>
        </p:nvPicPr>
        <p:blipFill>
          <a:blip r:embed="rId3"/>
          <a:srcRect l="36957" t="18387" r="1222" b="38086"/>
          <a:stretch>
            <a:fillRect/>
          </a:stretch>
        </p:blipFill>
        <p:spPr bwMode="auto">
          <a:xfrm>
            <a:off x="1381125" y="2254250"/>
            <a:ext cx="4333875" cy="2209800"/>
          </a:xfrm>
          <a:prstGeom prst="rect">
            <a:avLst/>
          </a:prstGeom>
          <a:noFill/>
          <a:ln w="9525" algn="ctr">
            <a:noFill/>
            <a:miter lim="800000"/>
            <a:headEnd/>
            <a:tailEnd/>
          </a:ln>
        </p:spPr>
      </p:pic>
      <p:pic>
        <p:nvPicPr>
          <p:cNvPr id="95239" name="Picture 7"/>
          <p:cNvPicPr>
            <a:picLocks noChangeAspect="1" noChangeArrowheads="1"/>
          </p:cNvPicPr>
          <p:nvPr/>
        </p:nvPicPr>
        <p:blipFill>
          <a:blip r:embed="rId4"/>
          <a:srcRect l="37093" t="18387" r="1222" b="38086"/>
          <a:stretch>
            <a:fillRect/>
          </a:stretch>
        </p:blipFill>
        <p:spPr bwMode="auto">
          <a:xfrm>
            <a:off x="1838325" y="3222625"/>
            <a:ext cx="4324350" cy="2209800"/>
          </a:xfrm>
          <a:prstGeom prst="rect">
            <a:avLst/>
          </a:prstGeom>
          <a:noFill/>
          <a:ln w="9525" algn="ctr">
            <a:noFill/>
            <a:miter lim="800000"/>
            <a:headEnd/>
            <a:tailEnd/>
          </a:ln>
        </p:spPr>
      </p:pic>
      <p:pic>
        <p:nvPicPr>
          <p:cNvPr id="95240" name="Picture 8"/>
          <p:cNvPicPr>
            <a:picLocks noChangeAspect="1" noChangeArrowheads="1"/>
          </p:cNvPicPr>
          <p:nvPr/>
        </p:nvPicPr>
        <p:blipFill>
          <a:blip r:embed="rId5"/>
          <a:srcRect l="36957" t="18387" r="1222" b="38086"/>
          <a:stretch>
            <a:fillRect/>
          </a:stretch>
        </p:blipFill>
        <p:spPr bwMode="auto">
          <a:xfrm>
            <a:off x="2286000" y="4191000"/>
            <a:ext cx="4333875" cy="2209800"/>
          </a:xfrm>
          <a:prstGeom prst="rect">
            <a:avLst/>
          </a:prstGeom>
          <a:noFill/>
          <a:ln w="9525" algn="ctr">
            <a:noFill/>
            <a:miter lim="800000"/>
            <a:headEnd/>
            <a:tailEnd/>
          </a:ln>
        </p:spPr>
      </p:pic>
      <p:sp>
        <p:nvSpPr>
          <p:cNvPr id="13" name="TextBox 12"/>
          <p:cNvSpPr txBox="1"/>
          <p:nvPr/>
        </p:nvSpPr>
        <p:spPr>
          <a:xfrm>
            <a:off x="5486400" y="1219200"/>
            <a:ext cx="3352800" cy="954107"/>
          </a:xfrm>
          <a:prstGeom prst="rect">
            <a:avLst/>
          </a:prstGeom>
          <a:noFill/>
          <a:ln>
            <a:solidFill>
              <a:schemeClr val="tx1"/>
            </a:solidFill>
          </a:ln>
        </p:spPr>
        <p:txBody>
          <a:bodyPr wrap="square">
            <a:spAutoFit/>
          </a:bodyPr>
          <a:lstStyle/>
          <a:p>
            <a:pPr eaLnBrk="0" hangingPunct="0"/>
            <a:r>
              <a:rPr lang="en-US" sz="2000" dirty="0">
                <a:latin typeface="Arial" charset="0"/>
              </a:rPr>
              <a:t>Component Diagram </a:t>
            </a:r>
          </a:p>
          <a:p>
            <a:pPr marL="271463" indent="-271463" eaLnBrk="0" hangingPunct="0">
              <a:buFont typeface="Arial" charset="0"/>
              <a:buChar char="•"/>
            </a:pPr>
            <a:r>
              <a:rPr lang="en-US" sz="1800" dirty="0">
                <a:latin typeface="Arial" charset="0"/>
              </a:rPr>
              <a:t>Decompose the application</a:t>
            </a:r>
          </a:p>
          <a:p>
            <a:pPr marL="271463" indent="-271463" eaLnBrk="0" hangingPunct="0">
              <a:buFont typeface="Arial" charset="0"/>
              <a:buChar char="•"/>
            </a:pPr>
            <a:r>
              <a:rPr lang="en-US" sz="1800" dirty="0">
                <a:latin typeface="Arial" charset="0"/>
              </a:rPr>
              <a:t>Define Interfaces</a:t>
            </a:r>
          </a:p>
        </p:txBody>
      </p:sp>
      <p:sp>
        <p:nvSpPr>
          <p:cNvPr id="14" name="TextBox 13"/>
          <p:cNvSpPr txBox="1"/>
          <p:nvPr/>
        </p:nvSpPr>
        <p:spPr>
          <a:xfrm>
            <a:off x="6019800" y="2330450"/>
            <a:ext cx="2819400" cy="946150"/>
          </a:xfrm>
          <a:prstGeom prst="rect">
            <a:avLst/>
          </a:prstGeom>
          <a:noFill/>
          <a:ln>
            <a:solidFill>
              <a:schemeClr val="tx1"/>
            </a:solidFill>
          </a:ln>
        </p:spPr>
        <p:txBody>
          <a:bodyPr wrap="square">
            <a:spAutoFit/>
          </a:bodyPr>
          <a:lstStyle/>
          <a:p>
            <a:pPr eaLnBrk="0" hangingPunct="0"/>
            <a:r>
              <a:rPr lang="en-US" sz="2000" dirty="0">
                <a:latin typeface="Arial" charset="0"/>
              </a:rPr>
              <a:t>Class Diagram </a:t>
            </a:r>
          </a:p>
          <a:p>
            <a:pPr marL="271463" indent="-271463" eaLnBrk="0" hangingPunct="0">
              <a:buFont typeface="Arial" charset="0"/>
              <a:buChar char="•"/>
            </a:pPr>
            <a:r>
              <a:rPr lang="en-US" sz="1800" dirty="0" smtClean="0">
                <a:latin typeface="Arial" charset="0"/>
              </a:rPr>
              <a:t>Abstractions</a:t>
            </a:r>
            <a:endParaRPr lang="en-US" sz="1800" dirty="0">
              <a:latin typeface="Arial" charset="0"/>
            </a:endParaRPr>
          </a:p>
          <a:p>
            <a:pPr marL="271463" indent="-271463" eaLnBrk="0" hangingPunct="0">
              <a:buFont typeface="Arial" charset="0"/>
              <a:buChar char="•"/>
            </a:pPr>
            <a:r>
              <a:rPr lang="en-US" sz="1800" dirty="0">
                <a:latin typeface="Arial" charset="0"/>
              </a:rPr>
              <a:t>Operations </a:t>
            </a:r>
          </a:p>
        </p:txBody>
      </p:sp>
      <p:sp>
        <p:nvSpPr>
          <p:cNvPr id="15" name="TextBox 14"/>
          <p:cNvSpPr txBox="1"/>
          <p:nvPr/>
        </p:nvSpPr>
        <p:spPr>
          <a:xfrm>
            <a:off x="6831013" y="3505200"/>
            <a:ext cx="2008187" cy="954107"/>
          </a:xfrm>
          <a:prstGeom prst="rect">
            <a:avLst/>
          </a:prstGeom>
          <a:noFill/>
          <a:ln>
            <a:solidFill>
              <a:schemeClr val="tx1"/>
            </a:solidFill>
          </a:ln>
        </p:spPr>
        <p:txBody>
          <a:bodyPr wrap="square">
            <a:spAutoFit/>
          </a:bodyPr>
          <a:lstStyle/>
          <a:p>
            <a:pPr eaLnBrk="0" hangingPunct="0">
              <a:defRPr/>
            </a:pPr>
            <a:r>
              <a:rPr lang="en-US" sz="2000" dirty="0">
                <a:latin typeface="+mn-lt"/>
                <a:ea typeface="ＭＳ Ｐゴシック" pitchFamily="34" charset="-128"/>
                <a:cs typeface="+mn-cs"/>
              </a:rPr>
              <a:t>State Diagram </a:t>
            </a:r>
          </a:p>
          <a:p>
            <a:pPr marL="179388" indent="-179388" eaLnBrk="0" hangingPunct="0">
              <a:buFont typeface="Arial" pitchFamily="34" charset="0"/>
              <a:buChar char="•"/>
              <a:defRPr/>
            </a:pPr>
            <a:r>
              <a:rPr lang="en-US" sz="1800">
                <a:latin typeface="+mn-lt"/>
                <a:ea typeface="ＭＳ Ｐゴシック" pitchFamily="34" charset="-128"/>
                <a:cs typeface="+mn-cs"/>
              </a:rPr>
              <a:t>L</a:t>
            </a:r>
            <a:r>
              <a:rPr lang="en-US" sz="1800" smtClean="0">
                <a:latin typeface="+mn-lt"/>
                <a:ea typeface="ＭＳ Ｐゴシック" pitchFamily="34" charset="-128"/>
                <a:cs typeface="+mn-cs"/>
              </a:rPr>
              <a:t>ifecycle</a:t>
            </a:r>
            <a:endParaRPr lang="en-US" sz="1800" dirty="0">
              <a:latin typeface="+mn-lt"/>
              <a:ea typeface="ＭＳ Ｐゴシック" pitchFamily="34" charset="-128"/>
              <a:cs typeface="+mn-cs"/>
            </a:endParaRPr>
          </a:p>
          <a:p>
            <a:pPr marL="179388" indent="-179388" eaLnBrk="0" hangingPunct="0">
              <a:buFont typeface="Arial" pitchFamily="34" charset="0"/>
              <a:buChar char="•"/>
              <a:defRPr/>
            </a:pPr>
            <a:r>
              <a:rPr lang="en-US" sz="1800" dirty="0">
                <a:latin typeface="+mn-lt"/>
                <a:ea typeface="ＭＳ Ｐゴシック" pitchFamily="34" charset="-128"/>
                <a:cs typeface="+mn-cs"/>
              </a:rPr>
              <a:t>Event handling</a:t>
            </a:r>
          </a:p>
        </p:txBody>
      </p:sp>
      <p:sp>
        <p:nvSpPr>
          <p:cNvPr id="16" name="TextBox 15"/>
          <p:cNvSpPr txBox="1"/>
          <p:nvPr/>
        </p:nvSpPr>
        <p:spPr>
          <a:xfrm>
            <a:off x="7010400" y="5029200"/>
            <a:ext cx="1828800" cy="976312"/>
          </a:xfrm>
          <a:prstGeom prst="rect">
            <a:avLst/>
          </a:prstGeom>
          <a:noFill/>
          <a:ln>
            <a:solidFill>
              <a:schemeClr val="tx1"/>
            </a:solidFill>
          </a:ln>
        </p:spPr>
        <p:txBody>
          <a:bodyPr wrap="square">
            <a:spAutoFit/>
          </a:bodyPr>
          <a:lstStyle/>
          <a:p>
            <a:pPr eaLnBrk="0" hangingPunct="0"/>
            <a:r>
              <a:rPr lang="en-US" sz="2000" dirty="0" smtClean="0">
                <a:latin typeface="Arial" charset="0"/>
              </a:rPr>
              <a:t>Activities</a:t>
            </a:r>
            <a:endParaRPr lang="en-US" sz="2000" dirty="0">
              <a:latin typeface="Arial" charset="0"/>
            </a:endParaRPr>
          </a:p>
          <a:p>
            <a:pPr eaLnBrk="0" hangingPunct="0">
              <a:buFont typeface="Arial" charset="0"/>
              <a:buChar char="•"/>
            </a:pPr>
            <a:r>
              <a:rPr lang="en-US" sz="1800" dirty="0">
                <a:latin typeface="Arial" charset="0"/>
              </a:rPr>
              <a:t>Processing</a:t>
            </a:r>
          </a:p>
          <a:p>
            <a:pPr eaLnBrk="0" hangingPunct="0">
              <a:buFont typeface="Arial" charset="0"/>
              <a:buChar char="•"/>
            </a:pPr>
            <a:endParaRPr lang="en-US" sz="2000" dirty="0">
              <a:latin typeface="Arial" charset="0"/>
            </a:endParaRPr>
          </a:p>
        </p:txBody>
      </p:sp>
      <p:sp>
        <p:nvSpPr>
          <p:cNvPr id="17" name="Line 18"/>
          <p:cNvSpPr>
            <a:spLocks noChangeShapeType="1"/>
          </p:cNvSpPr>
          <p:nvPr/>
        </p:nvSpPr>
        <p:spPr bwMode="auto">
          <a:xfrm>
            <a:off x="512762" y="1905000"/>
            <a:ext cx="0" cy="3810000"/>
          </a:xfrm>
          <a:prstGeom prst="line">
            <a:avLst/>
          </a:prstGeom>
          <a:noFill/>
          <a:ln w="25400">
            <a:solidFill>
              <a:schemeClr val="tx1"/>
            </a:solidFill>
            <a:round/>
            <a:headEnd type="oval" w="med" len="med"/>
            <a:tailEnd type="triangle" w="med" len="med"/>
          </a:ln>
        </p:spPr>
        <p:txBody>
          <a:bodyPr>
            <a:prstTxWarp prst="textNoShape">
              <a:avLst/>
            </a:prstTxWarp>
          </a:bodyPr>
          <a:lstStyle/>
          <a:p>
            <a:endParaRPr lang="en-US"/>
          </a:p>
        </p:txBody>
      </p:sp>
      <p:sp>
        <p:nvSpPr>
          <p:cNvPr id="18" name="Text Box 19"/>
          <p:cNvSpPr txBox="1">
            <a:spLocks noChangeArrowheads="1"/>
          </p:cNvSpPr>
          <p:nvPr/>
        </p:nvSpPr>
        <p:spPr bwMode="auto">
          <a:xfrm>
            <a:off x="-73025" y="1111250"/>
            <a:ext cx="1042987" cy="768350"/>
          </a:xfrm>
          <a:prstGeom prst="rect">
            <a:avLst/>
          </a:prstGeom>
          <a:noFill/>
          <a:ln w="9525">
            <a:noFill/>
            <a:miter lim="800000"/>
            <a:headEnd/>
            <a:tailEnd/>
          </a:ln>
        </p:spPr>
        <p:txBody>
          <a:bodyPr>
            <a:prstTxWarp prst="textNoShape">
              <a:avLst/>
            </a:prstTxWarp>
            <a:spAutoFit/>
          </a:bodyPr>
          <a:lstStyle/>
          <a:p>
            <a:pPr algn="ctr" eaLnBrk="1" hangingPunct="1">
              <a:defRPr/>
            </a:pPr>
            <a:r>
              <a:rPr lang="en-US" sz="2200" dirty="0">
                <a:latin typeface="+mn-lt"/>
                <a:ea typeface="MS PGothic" pitchFamily="34" charset="-128"/>
                <a:cs typeface="MS PGothic" pitchFamily="34" charset="-128"/>
              </a:rPr>
              <a:t>High level</a:t>
            </a:r>
          </a:p>
        </p:txBody>
      </p:sp>
      <p:sp>
        <p:nvSpPr>
          <p:cNvPr id="19" name="Text Box 20"/>
          <p:cNvSpPr txBox="1">
            <a:spLocks noChangeArrowheads="1"/>
          </p:cNvSpPr>
          <p:nvPr/>
        </p:nvSpPr>
        <p:spPr bwMode="auto">
          <a:xfrm>
            <a:off x="55562" y="5638800"/>
            <a:ext cx="935038" cy="769938"/>
          </a:xfrm>
          <a:prstGeom prst="rect">
            <a:avLst/>
          </a:prstGeom>
          <a:noFill/>
          <a:ln w="9525">
            <a:noFill/>
            <a:miter lim="800000"/>
            <a:headEnd/>
            <a:tailEnd/>
          </a:ln>
        </p:spPr>
        <p:txBody>
          <a:bodyPr>
            <a:prstTxWarp prst="textNoShape">
              <a:avLst/>
            </a:prstTxWarp>
            <a:spAutoFit/>
          </a:bodyPr>
          <a:lstStyle/>
          <a:p>
            <a:pPr algn="ctr" eaLnBrk="1" hangingPunct="1">
              <a:defRPr/>
            </a:pPr>
            <a:r>
              <a:rPr lang="en-US" sz="2200" dirty="0">
                <a:latin typeface="+mn-lt"/>
                <a:ea typeface="MS PGothic" pitchFamily="34" charset="-128"/>
                <a:cs typeface="MS PGothic" pitchFamily="34" charset="-128"/>
              </a:rPr>
              <a:t>Low level</a:t>
            </a:r>
          </a:p>
        </p:txBody>
      </p:sp>
    </p:spTree>
    <p:extLst>
      <p:ext uri="{BB962C8B-B14F-4D97-AF65-F5344CB8AC3E}">
        <p14:creationId xmlns:p14="http://schemas.microsoft.com/office/powerpoint/2010/main" val="1884248759"/>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20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nodeType="clickEffect">
                                  <p:stCondLst>
                                    <p:cond delay="0"/>
                                  </p:stCondLst>
                                  <p:childTnLst>
                                    <p:set>
                                      <p:cBhvr>
                                        <p:cTn id="11" dur="1" fill="hold">
                                          <p:stCondLst>
                                            <p:cond delay="0"/>
                                          </p:stCondLst>
                                        </p:cTn>
                                        <p:tgtEl>
                                          <p:spTgt spid="95238"/>
                                        </p:tgtEl>
                                        <p:attrNameLst>
                                          <p:attrName>style.visibility</p:attrName>
                                        </p:attrNameLst>
                                      </p:cBhvr>
                                      <p:to>
                                        <p:strVal val="visible"/>
                                      </p:to>
                                    </p:set>
                                    <p:anim calcmode="lin" valueType="num">
                                      <p:cBhvr>
                                        <p:cTn id="12" dur="2000" fill="hold"/>
                                        <p:tgtEl>
                                          <p:spTgt spid="95238"/>
                                        </p:tgtEl>
                                        <p:attrNameLst>
                                          <p:attrName>ppt_w</p:attrName>
                                        </p:attrNameLst>
                                      </p:cBhvr>
                                      <p:tavLst>
                                        <p:tav tm="0">
                                          <p:val>
                                            <p:fltVal val="0"/>
                                          </p:val>
                                        </p:tav>
                                        <p:tav tm="100000">
                                          <p:val>
                                            <p:strVal val="#ppt_w"/>
                                          </p:val>
                                        </p:tav>
                                      </p:tavLst>
                                    </p:anim>
                                    <p:anim calcmode="lin" valueType="num">
                                      <p:cBhvr>
                                        <p:cTn id="13" dur="2000" fill="hold"/>
                                        <p:tgtEl>
                                          <p:spTgt spid="95238"/>
                                        </p:tgtEl>
                                        <p:attrNameLst>
                                          <p:attrName>ppt_h</p:attrName>
                                        </p:attrNameLst>
                                      </p:cBhvr>
                                      <p:tavLst>
                                        <p:tav tm="0">
                                          <p:val>
                                            <p:fltVal val="0"/>
                                          </p:val>
                                        </p:tav>
                                        <p:tav tm="100000">
                                          <p:val>
                                            <p:strVal val="#ppt_h"/>
                                          </p:val>
                                        </p:tav>
                                      </p:tavLst>
                                    </p:anim>
                                  </p:childTnLst>
                                </p:cTn>
                              </p:par>
                              <p:par>
                                <p:cTn id="14" presetID="56" presetClass="path" presetSubtype="0" accel="50000" decel="50000" fill="hold" nodeType="withEffect">
                                  <p:stCondLst>
                                    <p:cond delay="0"/>
                                  </p:stCondLst>
                                  <p:childTnLst>
                                    <p:animMotion origin="layout" path="M -0.075 -0.08889 L 3.33333E-6 -1.11111E-6 " pathEditMode="relative" rAng="0" ptsTypes="AA">
                                      <p:cBhvr>
                                        <p:cTn id="15" dur="2000" fill="hold"/>
                                        <p:tgtEl>
                                          <p:spTgt spid="95238"/>
                                        </p:tgtEl>
                                        <p:attrNameLst>
                                          <p:attrName>ppt_x</p:attrName>
                                          <p:attrName>ppt_y</p:attrName>
                                        </p:attrNameLst>
                                      </p:cBhvr>
                                      <p:rCtr x="3800" y="4400"/>
                                    </p:animMotion>
                                  </p:childTnLst>
                                </p:cTn>
                              </p:par>
                            </p:childTnLst>
                          </p:cTn>
                        </p:par>
                        <p:par>
                          <p:cTn id="16" fill="hold">
                            <p:stCondLst>
                              <p:cond delay="2000"/>
                            </p:stCondLst>
                            <p:childTnLst>
                              <p:par>
                                <p:cTn id="17" presetID="10" presetClass="entr" presetSubtype="0" fill="hold" grpId="0"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2000"/>
                                        <p:tgtEl>
                                          <p:spTgt spid="14"/>
                                        </p:tgtEl>
                                      </p:cBhvr>
                                    </p:animEffect>
                                  </p:childTnLst>
                                </p:cTn>
                              </p:par>
                            </p:childTnLst>
                          </p:cTn>
                        </p:par>
                      </p:childTnLst>
                    </p:cTn>
                  </p:par>
                  <p:par>
                    <p:cTn id="20" fill="hold">
                      <p:stCondLst>
                        <p:cond delay="indefinite"/>
                      </p:stCondLst>
                      <p:childTnLst>
                        <p:par>
                          <p:cTn id="21" fill="hold">
                            <p:stCondLst>
                              <p:cond delay="0"/>
                            </p:stCondLst>
                            <p:childTnLst>
                              <p:par>
                                <p:cTn id="22" presetID="23" presetClass="entr" presetSubtype="16" fill="hold" nodeType="clickEffect">
                                  <p:stCondLst>
                                    <p:cond delay="0"/>
                                  </p:stCondLst>
                                  <p:childTnLst>
                                    <p:set>
                                      <p:cBhvr>
                                        <p:cTn id="23" dur="1" fill="hold">
                                          <p:stCondLst>
                                            <p:cond delay="0"/>
                                          </p:stCondLst>
                                        </p:cTn>
                                        <p:tgtEl>
                                          <p:spTgt spid="95239"/>
                                        </p:tgtEl>
                                        <p:attrNameLst>
                                          <p:attrName>style.visibility</p:attrName>
                                        </p:attrNameLst>
                                      </p:cBhvr>
                                      <p:to>
                                        <p:strVal val="visible"/>
                                      </p:to>
                                    </p:set>
                                    <p:anim calcmode="lin" valueType="num">
                                      <p:cBhvr>
                                        <p:cTn id="24" dur="2000" fill="hold"/>
                                        <p:tgtEl>
                                          <p:spTgt spid="95239"/>
                                        </p:tgtEl>
                                        <p:attrNameLst>
                                          <p:attrName>ppt_w</p:attrName>
                                        </p:attrNameLst>
                                      </p:cBhvr>
                                      <p:tavLst>
                                        <p:tav tm="0">
                                          <p:val>
                                            <p:fltVal val="0"/>
                                          </p:val>
                                        </p:tav>
                                        <p:tav tm="100000">
                                          <p:val>
                                            <p:strVal val="#ppt_w"/>
                                          </p:val>
                                        </p:tav>
                                      </p:tavLst>
                                    </p:anim>
                                    <p:anim calcmode="lin" valueType="num">
                                      <p:cBhvr>
                                        <p:cTn id="25" dur="2000" fill="hold"/>
                                        <p:tgtEl>
                                          <p:spTgt spid="95239"/>
                                        </p:tgtEl>
                                        <p:attrNameLst>
                                          <p:attrName>ppt_h</p:attrName>
                                        </p:attrNameLst>
                                      </p:cBhvr>
                                      <p:tavLst>
                                        <p:tav tm="0">
                                          <p:val>
                                            <p:fltVal val="0"/>
                                          </p:val>
                                        </p:tav>
                                        <p:tav tm="100000">
                                          <p:val>
                                            <p:strVal val="#ppt_h"/>
                                          </p:val>
                                        </p:tav>
                                      </p:tavLst>
                                    </p:anim>
                                  </p:childTnLst>
                                </p:cTn>
                              </p:par>
                              <p:par>
                                <p:cTn id="26" presetID="49" presetClass="path" presetSubtype="0" accel="50000" decel="50000" fill="hold" nodeType="withEffect">
                                  <p:stCondLst>
                                    <p:cond delay="0"/>
                                  </p:stCondLst>
                                  <p:childTnLst>
                                    <p:animMotion origin="layout" path="M -0.19167 -0.16666 L 3.33333E-6 -3.33333E-6 " pathEditMode="relative" rAng="0" ptsTypes="AA">
                                      <p:cBhvr>
                                        <p:cTn id="27" dur="2000" fill="hold"/>
                                        <p:tgtEl>
                                          <p:spTgt spid="95239"/>
                                        </p:tgtEl>
                                        <p:attrNameLst>
                                          <p:attrName>ppt_x</p:attrName>
                                          <p:attrName>ppt_y</p:attrName>
                                        </p:attrNameLst>
                                      </p:cBhvr>
                                      <p:rCtr x="9600" y="8300"/>
                                    </p:animMotion>
                                  </p:childTnLst>
                                </p:cTn>
                              </p:par>
                            </p:childTnLst>
                          </p:cTn>
                        </p:par>
                        <p:par>
                          <p:cTn id="28" fill="hold">
                            <p:stCondLst>
                              <p:cond delay="2000"/>
                            </p:stCondLst>
                            <p:childTnLst>
                              <p:par>
                                <p:cTn id="29" presetID="10" presetClass="entr" presetSubtype="0" fill="hold" grpId="0" nodeType="after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2000"/>
                                        <p:tgtEl>
                                          <p:spTgt spid="15"/>
                                        </p:tgtEl>
                                      </p:cBhvr>
                                    </p:animEffect>
                                  </p:childTnLst>
                                </p:cTn>
                              </p:par>
                            </p:childTnLst>
                          </p:cTn>
                        </p:par>
                      </p:childTnLst>
                    </p:cTn>
                  </p:par>
                  <p:par>
                    <p:cTn id="32" fill="hold">
                      <p:stCondLst>
                        <p:cond delay="indefinite"/>
                      </p:stCondLst>
                      <p:childTnLst>
                        <p:par>
                          <p:cTn id="33" fill="hold">
                            <p:stCondLst>
                              <p:cond delay="0"/>
                            </p:stCondLst>
                            <p:childTnLst>
                              <p:par>
                                <p:cTn id="34" presetID="23" presetClass="entr" presetSubtype="16" fill="hold" nodeType="clickEffect">
                                  <p:stCondLst>
                                    <p:cond delay="0"/>
                                  </p:stCondLst>
                                  <p:childTnLst>
                                    <p:set>
                                      <p:cBhvr>
                                        <p:cTn id="35" dur="1" fill="hold">
                                          <p:stCondLst>
                                            <p:cond delay="0"/>
                                          </p:stCondLst>
                                        </p:cTn>
                                        <p:tgtEl>
                                          <p:spTgt spid="95240"/>
                                        </p:tgtEl>
                                        <p:attrNameLst>
                                          <p:attrName>style.visibility</p:attrName>
                                        </p:attrNameLst>
                                      </p:cBhvr>
                                      <p:to>
                                        <p:strVal val="visible"/>
                                      </p:to>
                                    </p:set>
                                    <p:anim calcmode="lin" valueType="num">
                                      <p:cBhvr>
                                        <p:cTn id="36" dur="2000" fill="hold"/>
                                        <p:tgtEl>
                                          <p:spTgt spid="95240"/>
                                        </p:tgtEl>
                                        <p:attrNameLst>
                                          <p:attrName>ppt_w</p:attrName>
                                        </p:attrNameLst>
                                      </p:cBhvr>
                                      <p:tavLst>
                                        <p:tav tm="0">
                                          <p:val>
                                            <p:fltVal val="0"/>
                                          </p:val>
                                        </p:tav>
                                        <p:tav tm="100000">
                                          <p:val>
                                            <p:strVal val="#ppt_w"/>
                                          </p:val>
                                        </p:tav>
                                      </p:tavLst>
                                    </p:anim>
                                    <p:anim calcmode="lin" valueType="num">
                                      <p:cBhvr>
                                        <p:cTn id="37" dur="2000" fill="hold"/>
                                        <p:tgtEl>
                                          <p:spTgt spid="95240"/>
                                        </p:tgtEl>
                                        <p:attrNameLst>
                                          <p:attrName>ppt_h</p:attrName>
                                        </p:attrNameLst>
                                      </p:cBhvr>
                                      <p:tavLst>
                                        <p:tav tm="0">
                                          <p:val>
                                            <p:fltVal val="0"/>
                                          </p:val>
                                        </p:tav>
                                        <p:tav tm="100000">
                                          <p:val>
                                            <p:strVal val="#ppt_h"/>
                                          </p:val>
                                        </p:tav>
                                      </p:tavLst>
                                    </p:anim>
                                  </p:childTnLst>
                                </p:cTn>
                              </p:par>
                              <p:par>
                                <p:cTn id="38" presetID="49" presetClass="path" presetSubtype="0" accel="50000" decel="50000" fill="hold" nodeType="withEffect">
                                  <p:stCondLst>
                                    <p:cond delay="0"/>
                                  </p:stCondLst>
                                  <p:childTnLst>
                                    <p:animMotion origin="layout" path="M -0.05 -0.2 L -3.33333E-6 1.11111E-6 " pathEditMode="relative" rAng="0" ptsTypes="AA">
                                      <p:cBhvr>
                                        <p:cTn id="39" dur="2000" fill="hold"/>
                                        <p:tgtEl>
                                          <p:spTgt spid="95240"/>
                                        </p:tgtEl>
                                        <p:attrNameLst>
                                          <p:attrName>ppt_x</p:attrName>
                                          <p:attrName>ppt_y</p:attrName>
                                        </p:attrNameLst>
                                      </p:cBhvr>
                                      <p:rCtr x="2500" y="10000"/>
                                    </p:animMotion>
                                  </p:childTnLst>
                                </p:cTn>
                              </p:par>
                            </p:childTnLst>
                          </p:cTn>
                        </p:par>
                        <p:par>
                          <p:cTn id="40" fill="hold">
                            <p:stCondLst>
                              <p:cond delay="2000"/>
                            </p:stCondLst>
                            <p:childTnLst>
                              <p:par>
                                <p:cTn id="41" presetID="10" presetClass="entr" presetSubtype="0" fill="hold" grpId="0" nodeType="after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fade">
                                      <p:cBhvr>
                                        <p:cTn id="43" dur="2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Next?</a:t>
            </a:r>
            <a:endParaRPr lang="en-US" dirty="0"/>
          </a:p>
        </p:txBody>
      </p:sp>
      <p:sp>
        <p:nvSpPr>
          <p:cNvPr id="3" name="Content Placeholder 2"/>
          <p:cNvSpPr>
            <a:spLocks noGrp="1"/>
          </p:cNvSpPr>
          <p:nvPr>
            <p:ph idx="1"/>
          </p:nvPr>
        </p:nvSpPr>
        <p:spPr/>
        <p:txBody>
          <a:bodyPr/>
          <a:lstStyle/>
          <a:p>
            <a:pPr marL="342900" lvl="0" indent="-342900">
              <a:buSzPct val="125000"/>
              <a:buFont typeface="Arial"/>
              <a:buChar char="•"/>
            </a:pPr>
            <a:r>
              <a:rPr lang="en-US" dirty="0" smtClean="0"/>
              <a:t>Motivational Discussion</a:t>
            </a:r>
          </a:p>
          <a:p>
            <a:pPr marL="342900" lvl="0" indent="-342900">
              <a:buSzPct val="125000"/>
              <a:buFont typeface="Arial"/>
              <a:buChar char="•"/>
            </a:pPr>
            <a:r>
              <a:rPr lang="en-US" dirty="0" smtClean="0"/>
              <a:t>Tool Introduction</a:t>
            </a:r>
          </a:p>
          <a:p>
            <a:pPr marL="342900" lvl="0" indent="-342900">
              <a:buSzPct val="125000"/>
              <a:buFont typeface="Arial"/>
              <a:buChar char="•"/>
            </a:pPr>
            <a:r>
              <a:rPr lang="en-US" dirty="0" smtClean="0"/>
              <a:t>Requirements Clarification</a:t>
            </a:r>
          </a:p>
          <a:p>
            <a:pPr marL="342900" lvl="0" indent="-342900">
              <a:buSzPct val="125000"/>
              <a:buFont typeface="Arial"/>
              <a:buChar char="•"/>
            </a:pPr>
            <a:r>
              <a:rPr lang="en-US" dirty="0" smtClean="0"/>
              <a:t>Basic </a:t>
            </a:r>
            <a:r>
              <a:rPr lang="en-US" dirty="0" err="1" smtClean="0"/>
              <a:t>xtUML</a:t>
            </a:r>
            <a:r>
              <a:rPr lang="en-US" dirty="0" smtClean="0"/>
              <a:t> Modeling</a:t>
            </a:r>
          </a:p>
          <a:p>
            <a:pPr marL="342900" lvl="0" indent="-342900">
              <a:buSzPct val="125000"/>
              <a:buFont typeface="Arial"/>
              <a:buChar char="•"/>
            </a:pPr>
            <a:r>
              <a:rPr lang="en-US" dirty="0" smtClean="0"/>
              <a:t>Tool Training</a:t>
            </a:r>
          </a:p>
          <a:p>
            <a:pPr marL="342900" lvl="0" indent="-342900">
              <a:buSzPct val="125000"/>
              <a:buFont typeface="Arial"/>
              <a:buChar char="•"/>
            </a:pPr>
            <a:r>
              <a:rPr lang="en-US" dirty="0" smtClean="0"/>
              <a:t>Completion of Case Study Model</a:t>
            </a:r>
          </a:p>
          <a:p>
            <a:pPr marL="342900" lvl="0" indent="-342900">
              <a:buSzPct val="125000"/>
              <a:buFont typeface="Arial"/>
              <a:buChar char="•"/>
            </a:pPr>
            <a:r>
              <a:rPr lang="en-US" dirty="0" smtClean="0"/>
              <a:t>Team Modeling Exercise</a:t>
            </a:r>
          </a:p>
          <a:p>
            <a:pPr marL="342900" lvl="0" indent="-342900">
              <a:buSzPct val="125000"/>
              <a:buFont typeface="Arial"/>
              <a:buChar char="•"/>
            </a:pPr>
            <a:r>
              <a:rPr lang="en-US" dirty="0" smtClean="0"/>
              <a:t>Advanced </a:t>
            </a:r>
            <a:r>
              <a:rPr lang="en-US" dirty="0" err="1" smtClean="0"/>
              <a:t>xtUML</a:t>
            </a:r>
            <a:r>
              <a:rPr lang="en-US" dirty="0" smtClean="0"/>
              <a:t> Modeling</a:t>
            </a:r>
          </a:p>
          <a:p>
            <a:endParaRPr lang="en-US" dirty="0"/>
          </a:p>
        </p:txBody>
      </p:sp>
      <p:sp>
        <p:nvSpPr>
          <p:cNvPr id="4" name="Left Arrow 3"/>
          <p:cNvSpPr/>
          <p:nvPr/>
        </p:nvSpPr>
        <p:spPr bwMode="auto">
          <a:xfrm>
            <a:off x="4724400" y="2362200"/>
            <a:ext cx="2590800" cy="685800"/>
          </a:xfrm>
          <a:prstGeom prst="leftArrow">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dirty="0" smtClean="0"/>
              <a:t>You are here</a:t>
            </a:r>
            <a:endParaRPr kumimoji="0" lang="en-US" sz="1800" b="0" i="0" u="none" strike="noStrike" cap="none" normalizeH="0" baseline="0" dirty="0" smtClean="0">
              <a:ln>
                <a:noFill/>
              </a:ln>
              <a:solidFill>
                <a:schemeClr val="tx1"/>
              </a:solidFill>
              <a:effectLst/>
              <a:latin typeface="Arial" charset="0"/>
            </a:endParaRPr>
          </a:p>
        </p:txBody>
      </p:sp>
      <p:sp>
        <p:nvSpPr>
          <p:cNvPr id="5" name="Rectangle 4"/>
          <p:cNvSpPr/>
          <p:nvPr/>
        </p:nvSpPr>
        <p:spPr bwMode="auto">
          <a:xfrm>
            <a:off x="1143000" y="1295400"/>
            <a:ext cx="3505200" cy="1524000"/>
          </a:xfrm>
          <a:prstGeom prst="rect">
            <a:avLst/>
          </a:prstGeom>
          <a:solidFill>
            <a:schemeClr val="accent1">
              <a:alpha val="2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Tree>
    <p:extLst>
      <p:ext uri="{BB962C8B-B14F-4D97-AF65-F5344CB8AC3E}">
        <p14:creationId xmlns:p14="http://schemas.microsoft.com/office/powerpoint/2010/main" val="1696779178"/>
      </p:ext>
    </p:extLst>
  </p:cSld>
  <p:clrMapOvr>
    <a:masterClrMapping/>
  </p:clrMapOvr>
  <p:timing>
    <p:tnLst>
      <p:par>
        <p:cTn id="1" dur="indefinite" restart="never" nodeType="tmRoot"/>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Workshops</a:t>
            </a:r>
            <a:endParaRPr lang="en-US" dirty="0"/>
          </a:p>
        </p:txBody>
      </p:sp>
      <p:sp>
        <p:nvSpPr>
          <p:cNvPr id="3" name="Content Placeholder 2"/>
          <p:cNvSpPr>
            <a:spLocks noGrp="1"/>
          </p:cNvSpPr>
          <p:nvPr>
            <p:ph idx="1"/>
          </p:nvPr>
        </p:nvSpPr>
        <p:spPr/>
        <p:txBody>
          <a:bodyPr/>
          <a:lstStyle/>
          <a:p>
            <a:r>
              <a:rPr lang="en-US" dirty="0" smtClean="0"/>
              <a:t>How to be most effective in workshops?</a:t>
            </a:r>
          </a:p>
          <a:p>
            <a:pPr lvl="1"/>
            <a:r>
              <a:rPr lang="en-US" dirty="0" err="1" smtClean="0"/>
              <a:t>Bridgepoint</a:t>
            </a:r>
            <a:r>
              <a:rPr lang="en-US" dirty="0" smtClean="0"/>
              <a:t>?  </a:t>
            </a:r>
            <a:endParaRPr lang="en-US" dirty="0"/>
          </a:p>
          <a:p>
            <a:pPr lvl="2"/>
            <a:r>
              <a:rPr lang="en-US" dirty="0" smtClean="0"/>
              <a:t>No.  Focus is on modeling.</a:t>
            </a:r>
          </a:p>
          <a:p>
            <a:pPr lvl="1"/>
            <a:r>
              <a:rPr lang="en-US" dirty="0" smtClean="0"/>
              <a:t>Post-it notes?</a:t>
            </a:r>
          </a:p>
          <a:p>
            <a:pPr lvl="2"/>
            <a:r>
              <a:rPr lang="en-US" dirty="0" smtClean="0"/>
              <a:t>Yes.  Easy to move around, delete, rewrite</a:t>
            </a:r>
          </a:p>
          <a:p>
            <a:pPr lvl="2"/>
            <a:r>
              <a:rPr lang="en-US" dirty="0" smtClean="0"/>
              <a:t>Use them for classes, states, components</a:t>
            </a:r>
          </a:p>
          <a:p>
            <a:pPr lvl="1"/>
            <a:r>
              <a:rPr lang="en-US" dirty="0" smtClean="0"/>
              <a:t>Flipcharts?</a:t>
            </a:r>
          </a:p>
          <a:p>
            <a:pPr lvl="2"/>
            <a:r>
              <a:rPr lang="en-US" dirty="0" smtClean="0"/>
              <a:t>Yes.  Good for collaboration.</a:t>
            </a:r>
          </a:p>
          <a:p>
            <a:pPr lvl="2"/>
            <a:r>
              <a:rPr lang="en-US" dirty="0" smtClean="0"/>
              <a:t>Use for model canvas; post-it notes + drawn lines</a:t>
            </a:r>
          </a:p>
          <a:p>
            <a:pPr lvl="1"/>
            <a:r>
              <a:rPr lang="en-US" dirty="0" smtClean="0"/>
              <a:t>Phone cameras?</a:t>
            </a:r>
          </a:p>
          <a:p>
            <a:pPr lvl="2"/>
            <a:r>
              <a:rPr lang="en-US" dirty="0" smtClean="0"/>
              <a:t>Useful for capturing prior versions</a:t>
            </a:r>
            <a:endParaRPr lang="en-US" dirty="0"/>
          </a:p>
        </p:txBody>
      </p:sp>
    </p:spTree>
    <p:extLst>
      <p:ext uri="{BB962C8B-B14F-4D97-AF65-F5344CB8AC3E}">
        <p14:creationId xmlns:p14="http://schemas.microsoft.com/office/powerpoint/2010/main" val="143927111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hurdle.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6800" y="1727200"/>
            <a:ext cx="3810000" cy="4292600"/>
          </a:xfrm>
          <a:prstGeom prst="rect">
            <a:avLst/>
          </a:prstGeom>
        </p:spPr>
      </p:pic>
      <p:sp>
        <p:nvSpPr>
          <p:cNvPr id="89090" name="Title 1"/>
          <p:cNvSpPr>
            <a:spLocks noGrp="1"/>
          </p:cNvSpPr>
          <p:nvPr>
            <p:ph type="title"/>
          </p:nvPr>
        </p:nvSpPr>
        <p:spPr/>
        <p:txBody>
          <a:bodyPr/>
          <a:lstStyle/>
          <a:p>
            <a:r>
              <a:rPr lang="en-US" dirty="0" smtClean="0"/>
              <a:t>Blitz</a:t>
            </a:r>
          </a:p>
        </p:txBody>
      </p:sp>
      <p:sp>
        <p:nvSpPr>
          <p:cNvPr id="89092" name="Content Placeholder 4"/>
          <p:cNvSpPr>
            <a:spLocks noGrp="1"/>
          </p:cNvSpPr>
          <p:nvPr>
            <p:ph idx="1"/>
          </p:nvPr>
        </p:nvSpPr>
        <p:spPr/>
        <p:txBody>
          <a:bodyPr/>
          <a:lstStyle/>
          <a:p>
            <a:r>
              <a:rPr lang="en-US" dirty="0" smtClean="0"/>
              <a:t>A </a:t>
            </a:r>
            <a:r>
              <a:rPr lang="en-US" i="1" dirty="0" smtClean="0"/>
              <a:t>blitz </a:t>
            </a:r>
            <a:r>
              <a:rPr lang="en-US" dirty="0" smtClean="0"/>
              <a:t>is a technique for getting started.</a:t>
            </a:r>
          </a:p>
          <a:p>
            <a:endParaRPr lang="en-US" dirty="0" smtClean="0"/>
          </a:p>
          <a:p>
            <a:r>
              <a:rPr lang="en-US" dirty="0" smtClean="0"/>
              <a:t>There are no wrong answers.</a:t>
            </a:r>
          </a:p>
          <a:p>
            <a:pPr lvl="1"/>
            <a:r>
              <a:rPr lang="en-US" dirty="0" smtClean="0"/>
              <a:t>We don’t categorize</a:t>
            </a:r>
          </a:p>
          <a:p>
            <a:pPr lvl="1"/>
            <a:r>
              <a:rPr lang="en-US" dirty="0" smtClean="0"/>
              <a:t>We don’t organize</a:t>
            </a:r>
          </a:p>
          <a:p>
            <a:pPr lvl="1"/>
            <a:r>
              <a:rPr lang="en-US" dirty="0" smtClean="0"/>
              <a:t>We don’t evaluate</a:t>
            </a:r>
          </a:p>
          <a:p>
            <a:pPr lvl="1"/>
            <a:endParaRPr lang="en-US" dirty="0" smtClean="0"/>
          </a:p>
          <a:p>
            <a:pPr lvl="1"/>
            <a:r>
              <a:rPr lang="en-US" dirty="0" smtClean="0"/>
              <a:t>We </a:t>
            </a:r>
            <a:r>
              <a:rPr lang="en-US" i="1" dirty="0" smtClean="0"/>
              <a:t>just enumerate</a:t>
            </a:r>
          </a:p>
          <a:p>
            <a:endParaRPr lang="en-US" dirty="0" smtClean="0"/>
          </a:p>
          <a:p>
            <a:r>
              <a:rPr lang="en-US" dirty="0" smtClean="0"/>
              <a:t>The purpose is to provide a starting point.</a:t>
            </a:r>
            <a:endParaRPr lang="en-US" dirty="0"/>
          </a:p>
        </p:txBody>
      </p:sp>
      <p:pic>
        <p:nvPicPr>
          <p:cNvPr id="3" name="Picture 2" descr="Blank-Notebook-Paper-psd70135 2.psd"/>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05600" y="4038600"/>
            <a:ext cx="924097" cy="1193077"/>
          </a:xfrm>
          <a:prstGeom prst="rect">
            <a:avLst/>
          </a:prstGeom>
        </p:spPr>
      </p:pic>
    </p:spTree>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1"/>
          <p:cNvSpPr>
            <a:spLocks noGrp="1"/>
          </p:cNvSpPr>
          <p:nvPr>
            <p:ph type="title"/>
          </p:nvPr>
        </p:nvSpPr>
        <p:spPr/>
        <p:txBody>
          <a:bodyPr/>
          <a:lstStyle/>
          <a:p>
            <a:r>
              <a:rPr lang="en-US" smtClean="0"/>
              <a:t>Class Blitz</a:t>
            </a:r>
          </a:p>
        </p:txBody>
      </p:sp>
      <p:sp>
        <p:nvSpPr>
          <p:cNvPr id="43011" name="Content Placeholder 2"/>
          <p:cNvSpPr>
            <a:spLocks noGrp="1"/>
          </p:cNvSpPr>
          <p:nvPr>
            <p:ph idx="1"/>
          </p:nvPr>
        </p:nvSpPr>
        <p:spPr/>
        <p:txBody>
          <a:bodyPr/>
          <a:lstStyle/>
          <a:p>
            <a:r>
              <a:rPr lang="en-US" dirty="0" smtClean="0"/>
              <a:t>Look at all the candidates and categorize them.</a:t>
            </a:r>
          </a:p>
          <a:p>
            <a:pPr lvl="1"/>
            <a:r>
              <a:rPr lang="en-US" dirty="0" smtClean="0"/>
              <a:t>Definitely a class</a:t>
            </a:r>
          </a:p>
          <a:p>
            <a:pPr lvl="1"/>
            <a:r>
              <a:rPr lang="en-US" dirty="0" smtClean="0"/>
              <a:t>Maybe a class</a:t>
            </a:r>
          </a:p>
          <a:p>
            <a:pPr lvl="1"/>
            <a:r>
              <a:rPr lang="en-US" dirty="0" smtClean="0"/>
              <a:t>Definitely not a class</a:t>
            </a:r>
          </a:p>
          <a:p>
            <a:pPr lvl="1"/>
            <a:endParaRPr lang="en-US" dirty="0" smtClean="0"/>
          </a:p>
        </p:txBody>
      </p:sp>
      <p:grpSp>
        <p:nvGrpSpPr>
          <p:cNvPr id="22" name="Group 21"/>
          <p:cNvGrpSpPr/>
          <p:nvPr/>
        </p:nvGrpSpPr>
        <p:grpSpPr>
          <a:xfrm>
            <a:off x="990600" y="3886200"/>
            <a:ext cx="2209800" cy="2209800"/>
            <a:chOff x="990600" y="3886200"/>
            <a:chExt cx="2209800" cy="2209800"/>
          </a:xfrm>
        </p:grpSpPr>
        <p:sp>
          <p:nvSpPr>
            <p:cNvPr id="6" name="Oval 5"/>
            <p:cNvSpPr/>
            <p:nvPr/>
          </p:nvSpPr>
          <p:spPr bwMode="auto">
            <a:xfrm>
              <a:off x="990600" y="3886200"/>
              <a:ext cx="2209800" cy="2209800"/>
            </a:xfrm>
            <a:prstGeom prst="ellipse">
              <a:avLst/>
            </a:prstGeom>
            <a:solidFill>
              <a:srgbClr val="008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9" name="Oval 8"/>
            <p:cNvSpPr/>
            <p:nvPr/>
          </p:nvSpPr>
          <p:spPr bwMode="auto">
            <a:xfrm>
              <a:off x="14478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0" name="Oval 9"/>
            <p:cNvSpPr/>
            <p:nvPr/>
          </p:nvSpPr>
          <p:spPr bwMode="auto">
            <a:xfrm>
              <a:off x="24384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5" name="Arc 14"/>
            <p:cNvSpPr/>
            <p:nvPr/>
          </p:nvSpPr>
          <p:spPr bwMode="auto">
            <a:xfrm rot="8624980">
              <a:off x="1531735" y="4424454"/>
              <a:ext cx="1371600" cy="990600"/>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grpSp>
      <p:grpSp>
        <p:nvGrpSpPr>
          <p:cNvPr id="19" name="Group 18"/>
          <p:cNvGrpSpPr/>
          <p:nvPr/>
        </p:nvGrpSpPr>
        <p:grpSpPr>
          <a:xfrm>
            <a:off x="6172200" y="3886200"/>
            <a:ext cx="2209800" cy="2433546"/>
            <a:chOff x="6172200" y="3886200"/>
            <a:chExt cx="2209800" cy="2433546"/>
          </a:xfrm>
        </p:grpSpPr>
        <p:sp>
          <p:nvSpPr>
            <p:cNvPr id="8" name="Oval 7"/>
            <p:cNvSpPr/>
            <p:nvPr/>
          </p:nvSpPr>
          <p:spPr bwMode="auto">
            <a:xfrm>
              <a:off x="6172200" y="3886200"/>
              <a:ext cx="2209800" cy="2209800"/>
            </a:xfrm>
            <a:prstGeom prst="ellipse">
              <a:avLst/>
            </a:prstGeom>
            <a:solidFill>
              <a:srgbClr val="FF0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13" name="Oval 12"/>
            <p:cNvSpPr/>
            <p:nvPr/>
          </p:nvSpPr>
          <p:spPr bwMode="auto">
            <a:xfrm>
              <a:off x="66294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4" name="Oval 13"/>
            <p:cNvSpPr/>
            <p:nvPr/>
          </p:nvSpPr>
          <p:spPr bwMode="auto">
            <a:xfrm>
              <a:off x="76200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6" name="Arc 15"/>
            <p:cNvSpPr/>
            <p:nvPr/>
          </p:nvSpPr>
          <p:spPr bwMode="auto">
            <a:xfrm rot="12975020" flipV="1">
              <a:off x="6774064" y="5329146"/>
              <a:ext cx="1371600" cy="990600"/>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grpSp>
      <p:grpSp>
        <p:nvGrpSpPr>
          <p:cNvPr id="21" name="Group 20"/>
          <p:cNvGrpSpPr/>
          <p:nvPr/>
        </p:nvGrpSpPr>
        <p:grpSpPr>
          <a:xfrm>
            <a:off x="3581400" y="3886200"/>
            <a:ext cx="2209800" cy="2209800"/>
            <a:chOff x="3581400" y="3886200"/>
            <a:chExt cx="2209800" cy="2209800"/>
          </a:xfrm>
        </p:grpSpPr>
        <p:sp>
          <p:nvSpPr>
            <p:cNvPr id="7" name="Oval 6"/>
            <p:cNvSpPr/>
            <p:nvPr/>
          </p:nvSpPr>
          <p:spPr bwMode="auto">
            <a:xfrm>
              <a:off x="3581400" y="3886200"/>
              <a:ext cx="2209800" cy="2209800"/>
            </a:xfrm>
            <a:prstGeom prst="ellipse">
              <a:avLst/>
            </a:prstGeom>
            <a:solidFill>
              <a:srgbClr val="FFFF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11" name="Oval 10"/>
            <p:cNvSpPr/>
            <p:nvPr/>
          </p:nvSpPr>
          <p:spPr bwMode="auto">
            <a:xfrm>
              <a:off x="40386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2" name="Oval 11"/>
            <p:cNvSpPr/>
            <p:nvPr/>
          </p:nvSpPr>
          <p:spPr bwMode="auto">
            <a:xfrm>
              <a:off x="50292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cxnSp>
          <p:nvCxnSpPr>
            <p:cNvPr id="18" name="Straight Connector 17"/>
            <p:cNvCxnSpPr/>
            <p:nvPr/>
          </p:nvCxnSpPr>
          <p:spPr bwMode="auto">
            <a:xfrm flipV="1">
              <a:off x="4114800" y="5335588"/>
              <a:ext cx="1066800" cy="74612"/>
            </a:xfrm>
            <a:prstGeom prst="line">
              <a:avLst/>
            </a:prstGeom>
            <a:solidFill>
              <a:schemeClr val="accent1"/>
            </a:solidFill>
            <a:ln w="38100" cap="flat" cmpd="sng" algn="ctr">
              <a:solidFill>
                <a:schemeClr val="tx1"/>
              </a:solidFill>
              <a:prstDash val="solid"/>
              <a:round/>
              <a:headEnd type="none" w="med" len="med"/>
              <a:tailEnd type="none" w="med" len="med"/>
            </a:ln>
            <a:effectLst/>
          </p:spPr>
        </p:cxnSp>
      </p:gr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p:txBody>
          <a:bodyPr/>
          <a:lstStyle/>
          <a:p>
            <a:r>
              <a:rPr lang="en-GB" smtClean="0"/>
              <a:t>Finding Classes</a:t>
            </a:r>
            <a:endParaRPr lang="en-US" smtClean="0"/>
          </a:p>
        </p:txBody>
      </p:sp>
      <p:sp>
        <p:nvSpPr>
          <p:cNvPr id="45059" name="Rectangle 3"/>
          <p:cNvSpPr>
            <a:spLocks noGrp="1" noChangeArrowheads="1"/>
          </p:cNvSpPr>
          <p:nvPr>
            <p:ph type="body" idx="1"/>
          </p:nvPr>
        </p:nvSpPr>
        <p:spPr/>
        <p:txBody>
          <a:bodyPr/>
          <a:lstStyle/>
          <a:p>
            <a:pPr lvl="1"/>
            <a:r>
              <a:rPr lang="en-GB" dirty="0" smtClean="0"/>
              <a:t>Tangible things</a:t>
            </a:r>
          </a:p>
          <a:p>
            <a:pPr lvl="1"/>
            <a:endParaRPr lang="en-GB" dirty="0" smtClean="0"/>
          </a:p>
          <a:p>
            <a:pPr lvl="1"/>
            <a:r>
              <a:rPr lang="en-GB" dirty="0" smtClean="0"/>
              <a:t>Roles</a:t>
            </a:r>
            <a:br>
              <a:rPr lang="en-GB" dirty="0" smtClean="0"/>
            </a:br>
            <a:endParaRPr lang="en-GB" dirty="0" smtClean="0"/>
          </a:p>
          <a:p>
            <a:pPr lvl="1"/>
            <a:r>
              <a:rPr lang="en-GB" dirty="0" smtClean="0"/>
              <a:t>Incident</a:t>
            </a:r>
            <a:endParaRPr lang="en-GB" dirty="0"/>
          </a:p>
          <a:p>
            <a:pPr lvl="1"/>
            <a:endParaRPr lang="en-GB" dirty="0" smtClean="0"/>
          </a:p>
          <a:p>
            <a:pPr lvl="1"/>
            <a:r>
              <a:rPr lang="en-GB" dirty="0" smtClean="0"/>
              <a:t>Interaction</a:t>
            </a:r>
          </a:p>
          <a:p>
            <a:pPr lvl="1"/>
            <a:endParaRPr lang="en-GB" dirty="0" smtClean="0"/>
          </a:p>
          <a:p>
            <a:pPr lvl="1"/>
            <a:r>
              <a:rPr lang="en-GB" dirty="0" smtClean="0"/>
              <a:t>Specification</a:t>
            </a:r>
          </a:p>
        </p:txBody>
      </p:sp>
      <p:sp>
        <p:nvSpPr>
          <p:cNvPr id="45060" name="Rectangular Callout 3"/>
          <p:cNvSpPr>
            <a:spLocks noChangeArrowheads="1"/>
          </p:cNvSpPr>
          <p:nvPr/>
        </p:nvSpPr>
        <p:spPr bwMode="auto">
          <a:xfrm>
            <a:off x="4724400" y="2057400"/>
            <a:ext cx="2819400" cy="1371600"/>
          </a:xfrm>
          <a:prstGeom prst="wedgeRectCallout">
            <a:avLst>
              <a:gd name="adj1" fmla="val 41088"/>
              <a:gd name="adj2" fmla="val 84014"/>
            </a:avLst>
          </a:prstGeom>
          <a:solidFill>
            <a:schemeClr val="accent1"/>
          </a:solidFill>
          <a:ln w="12700">
            <a:solidFill>
              <a:schemeClr val="tx1"/>
            </a:solidFill>
            <a:round/>
            <a:headEnd/>
            <a:tailEnd/>
          </a:ln>
        </p:spPr>
        <p:txBody>
          <a:bodyPr>
            <a:prstTxWarp prst="textNoShape">
              <a:avLst/>
            </a:prstTxWarp>
          </a:bodyPr>
          <a:lstStyle/>
          <a:p>
            <a:r>
              <a:rPr lang="en-US" sz="2000"/>
              <a:t>Don’t classify classes. </a:t>
            </a:r>
          </a:p>
          <a:p>
            <a:endParaRPr lang="en-US" sz="2000"/>
          </a:p>
          <a:p>
            <a:r>
              <a:rPr lang="en-US" sz="2000"/>
              <a:t>These are just guides for places to look.</a:t>
            </a: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Tangible Classes</a:t>
            </a:r>
            <a:endParaRPr lang="en-US" dirty="0"/>
          </a:p>
        </p:txBody>
      </p:sp>
      <p:pic>
        <p:nvPicPr>
          <p:cNvPr id="3" name="Picture 2"/>
          <p:cNvPicPr>
            <a:picLocks noChangeAspect="1"/>
          </p:cNvPicPr>
          <p:nvPr/>
        </p:nvPicPr>
        <p:blipFill>
          <a:blip r:embed="rId2"/>
          <a:stretch>
            <a:fillRect/>
          </a:stretch>
        </p:blipFill>
        <p:spPr>
          <a:xfrm>
            <a:off x="3810000" y="3810000"/>
            <a:ext cx="4986020" cy="2476500"/>
          </a:xfrm>
          <a:prstGeom prst="rect">
            <a:avLst/>
          </a:prstGeom>
        </p:spPr>
      </p:pic>
      <p:pic>
        <p:nvPicPr>
          <p:cNvPr id="8" name="Picture 7"/>
          <p:cNvPicPr>
            <a:picLocks noChangeAspect="1"/>
          </p:cNvPicPr>
          <p:nvPr/>
        </p:nvPicPr>
        <p:blipFill>
          <a:blip r:embed="rId3"/>
          <a:stretch>
            <a:fillRect/>
          </a:stretch>
        </p:blipFill>
        <p:spPr>
          <a:xfrm>
            <a:off x="7086600" y="4114800"/>
            <a:ext cx="1866900" cy="609600"/>
          </a:xfrm>
          <a:prstGeom prst="rect">
            <a:avLst/>
          </a:prstGeom>
        </p:spPr>
      </p:pic>
      <p:pic>
        <p:nvPicPr>
          <p:cNvPr id="11" name="Picture 10"/>
          <p:cNvPicPr>
            <a:picLocks noChangeAspect="1"/>
          </p:cNvPicPr>
          <p:nvPr/>
        </p:nvPicPr>
        <p:blipFill>
          <a:blip r:embed="rId4"/>
          <a:stretch>
            <a:fillRect/>
          </a:stretch>
        </p:blipFill>
        <p:spPr>
          <a:xfrm>
            <a:off x="4724400" y="4495800"/>
            <a:ext cx="622300" cy="419100"/>
          </a:xfrm>
          <a:prstGeom prst="rect">
            <a:avLst/>
          </a:prstGeom>
        </p:spPr>
      </p:pic>
      <p:pic>
        <p:nvPicPr>
          <p:cNvPr id="12" name="Picture 11"/>
          <p:cNvPicPr>
            <a:picLocks noChangeAspect="1"/>
          </p:cNvPicPr>
          <p:nvPr/>
        </p:nvPicPr>
        <p:blipFill>
          <a:blip r:embed="rId5"/>
          <a:stretch>
            <a:fillRect/>
          </a:stretch>
        </p:blipFill>
        <p:spPr>
          <a:xfrm>
            <a:off x="4343400" y="4267200"/>
            <a:ext cx="571500" cy="302559"/>
          </a:xfrm>
          <a:prstGeom prst="rect">
            <a:avLst/>
          </a:prstGeom>
        </p:spPr>
      </p:pic>
      <p:pic>
        <p:nvPicPr>
          <p:cNvPr id="13" name="Picture 12"/>
          <p:cNvPicPr>
            <a:picLocks noChangeAspect="1"/>
          </p:cNvPicPr>
          <p:nvPr/>
        </p:nvPicPr>
        <p:blipFill>
          <a:blip r:embed="rId6"/>
          <a:stretch>
            <a:fillRect/>
          </a:stretch>
        </p:blipFill>
        <p:spPr>
          <a:xfrm>
            <a:off x="4114800" y="3505200"/>
            <a:ext cx="1143000" cy="431800"/>
          </a:xfrm>
          <a:prstGeom prst="rect">
            <a:avLst/>
          </a:prstGeom>
        </p:spPr>
      </p:pic>
      <p:pic>
        <p:nvPicPr>
          <p:cNvPr id="14" name="Picture 13"/>
          <p:cNvPicPr>
            <a:picLocks noChangeAspect="1"/>
          </p:cNvPicPr>
          <p:nvPr/>
        </p:nvPicPr>
        <p:blipFill>
          <a:blip r:embed="rId7"/>
          <a:stretch>
            <a:fillRect/>
          </a:stretch>
        </p:blipFill>
        <p:spPr>
          <a:xfrm>
            <a:off x="762000" y="3657600"/>
            <a:ext cx="1748748" cy="2717800"/>
          </a:xfrm>
          <a:prstGeom prst="rect">
            <a:avLst/>
          </a:prstGeom>
        </p:spPr>
      </p:pic>
      <p:sp>
        <p:nvSpPr>
          <p:cNvPr id="15" name="TextBox 14"/>
          <p:cNvSpPr txBox="1"/>
          <p:nvPr/>
        </p:nvSpPr>
        <p:spPr>
          <a:xfrm>
            <a:off x="7467600" y="5943600"/>
            <a:ext cx="868547" cy="338554"/>
          </a:xfrm>
          <a:prstGeom prst="rect">
            <a:avLst/>
          </a:prstGeom>
          <a:noFill/>
        </p:spPr>
        <p:txBody>
          <a:bodyPr wrap="none" rtlCol="0">
            <a:spAutoFit/>
          </a:bodyPr>
          <a:lstStyle/>
          <a:p>
            <a:r>
              <a:rPr lang="en-US" sz="1600" b="1" dirty="0" smtClean="0"/>
              <a:t>Airport</a:t>
            </a:r>
            <a:endParaRPr lang="en-US" sz="1600" b="1" dirty="0"/>
          </a:p>
        </p:txBody>
      </p:sp>
      <p:sp>
        <p:nvSpPr>
          <p:cNvPr id="16" name="TextBox 15"/>
          <p:cNvSpPr txBox="1"/>
          <p:nvPr/>
        </p:nvSpPr>
        <p:spPr>
          <a:xfrm>
            <a:off x="2362200" y="5943600"/>
            <a:ext cx="994383" cy="338554"/>
          </a:xfrm>
          <a:prstGeom prst="rect">
            <a:avLst/>
          </a:prstGeom>
          <a:noFill/>
        </p:spPr>
        <p:txBody>
          <a:bodyPr wrap="none" rtlCol="0">
            <a:spAutoFit/>
          </a:bodyPr>
          <a:lstStyle/>
          <a:p>
            <a:r>
              <a:rPr lang="en-US" sz="1600" b="1" dirty="0" smtClean="0"/>
              <a:t>Elevator</a:t>
            </a:r>
            <a:endParaRPr lang="en-US" sz="1600" b="1" dirty="0"/>
          </a:p>
        </p:txBody>
      </p:sp>
      <p:sp>
        <p:nvSpPr>
          <p:cNvPr id="17" name="TextBox 16"/>
          <p:cNvSpPr txBox="1"/>
          <p:nvPr/>
        </p:nvSpPr>
        <p:spPr>
          <a:xfrm>
            <a:off x="7467600" y="3547646"/>
            <a:ext cx="937476" cy="338554"/>
          </a:xfrm>
          <a:prstGeom prst="rect">
            <a:avLst/>
          </a:prstGeom>
          <a:noFill/>
        </p:spPr>
        <p:txBody>
          <a:bodyPr wrap="none" rtlCol="0">
            <a:spAutoFit/>
          </a:bodyPr>
          <a:lstStyle/>
          <a:p>
            <a:r>
              <a:rPr lang="en-US" sz="1600" dirty="0" smtClean="0"/>
              <a:t>Airplane</a:t>
            </a:r>
            <a:endParaRPr lang="en-US" sz="1600" dirty="0"/>
          </a:p>
        </p:txBody>
      </p:sp>
      <p:cxnSp>
        <p:nvCxnSpPr>
          <p:cNvPr id="21" name="Straight Connector 20"/>
          <p:cNvCxnSpPr/>
          <p:nvPr/>
        </p:nvCxnSpPr>
        <p:spPr bwMode="auto">
          <a:xfrm>
            <a:off x="7924800" y="3886200"/>
            <a:ext cx="152400" cy="381000"/>
          </a:xfrm>
          <a:prstGeom prst="line">
            <a:avLst/>
          </a:prstGeom>
          <a:solidFill>
            <a:schemeClr val="accent1"/>
          </a:solidFill>
          <a:ln w="3175" cap="flat" cmpd="sng" algn="ctr">
            <a:solidFill>
              <a:schemeClr val="tx1"/>
            </a:solidFill>
            <a:prstDash val="solid"/>
            <a:round/>
            <a:headEnd type="none" w="med" len="med"/>
            <a:tailEnd type="none" w="med" len="med"/>
          </a:ln>
          <a:effectLst/>
        </p:spPr>
      </p:cxnSp>
      <p:sp>
        <p:nvSpPr>
          <p:cNvPr id="28" name="TextBox 27"/>
          <p:cNvSpPr txBox="1"/>
          <p:nvPr/>
        </p:nvSpPr>
        <p:spPr>
          <a:xfrm>
            <a:off x="6019800" y="3776246"/>
            <a:ext cx="925955" cy="338554"/>
          </a:xfrm>
          <a:prstGeom prst="rect">
            <a:avLst/>
          </a:prstGeom>
          <a:noFill/>
        </p:spPr>
        <p:txBody>
          <a:bodyPr wrap="none" rtlCol="0">
            <a:spAutoFit/>
          </a:bodyPr>
          <a:lstStyle/>
          <a:p>
            <a:r>
              <a:rPr lang="en-US" sz="1600" dirty="0" smtClean="0"/>
              <a:t>Runway</a:t>
            </a:r>
            <a:endParaRPr lang="en-US" sz="1600" dirty="0"/>
          </a:p>
        </p:txBody>
      </p:sp>
      <p:cxnSp>
        <p:nvCxnSpPr>
          <p:cNvPr id="29" name="Straight Connector 28"/>
          <p:cNvCxnSpPr/>
          <p:nvPr/>
        </p:nvCxnSpPr>
        <p:spPr bwMode="auto">
          <a:xfrm>
            <a:off x="6477000" y="4114800"/>
            <a:ext cx="304800" cy="609600"/>
          </a:xfrm>
          <a:prstGeom prst="line">
            <a:avLst/>
          </a:prstGeom>
          <a:solidFill>
            <a:schemeClr val="accent1"/>
          </a:solidFill>
          <a:ln w="3175" cap="flat" cmpd="sng" algn="ctr">
            <a:solidFill>
              <a:schemeClr val="tx1"/>
            </a:solidFill>
            <a:prstDash val="solid"/>
            <a:round/>
            <a:headEnd type="none" w="med" len="med"/>
            <a:tailEnd type="none" w="med" len="med"/>
          </a:ln>
          <a:effectLst/>
        </p:spPr>
      </p:cxnSp>
      <p:sp>
        <p:nvSpPr>
          <p:cNvPr id="31" name="TextBox 30"/>
          <p:cNvSpPr txBox="1"/>
          <p:nvPr/>
        </p:nvSpPr>
        <p:spPr>
          <a:xfrm>
            <a:off x="2667000" y="3700046"/>
            <a:ext cx="663763" cy="338554"/>
          </a:xfrm>
          <a:prstGeom prst="rect">
            <a:avLst/>
          </a:prstGeom>
          <a:noFill/>
        </p:spPr>
        <p:txBody>
          <a:bodyPr wrap="none" rtlCol="0">
            <a:spAutoFit/>
          </a:bodyPr>
          <a:lstStyle/>
          <a:p>
            <a:r>
              <a:rPr lang="en-US" sz="1600" dirty="0" smtClean="0"/>
              <a:t>Shaft</a:t>
            </a:r>
            <a:endParaRPr lang="en-US" sz="1600" dirty="0"/>
          </a:p>
        </p:txBody>
      </p:sp>
      <p:sp>
        <p:nvSpPr>
          <p:cNvPr id="32" name="TextBox 31"/>
          <p:cNvSpPr txBox="1"/>
          <p:nvPr/>
        </p:nvSpPr>
        <p:spPr>
          <a:xfrm>
            <a:off x="2667000" y="4114800"/>
            <a:ext cx="629399" cy="338554"/>
          </a:xfrm>
          <a:prstGeom prst="rect">
            <a:avLst/>
          </a:prstGeom>
          <a:noFill/>
        </p:spPr>
        <p:txBody>
          <a:bodyPr wrap="none" rtlCol="0">
            <a:spAutoFit/>
          </a:bodyPr>
          <a:lstStyle/>
          <a:p>
            <a:r>
              <a:rPr lang="en-US" sz="1600" dirty="0" smtClean="0"/>
              <a:t>Door</a:t>
            </a:r>
            <a:endParaRPr lang="en-US" sz="1600" dirty="0"/>
          </a:p>
        </p:txBody>
      </p:sp>
      <p:sp>
        <p:nvSpPr>
          <p:cNvPr id="33" name="TextBox 32"/>
          <p:cNvSpPr txBox="1"/>
          <p:nvPr/>
        </p:nvSpPr>
        <p:spPr>
          <a:xfrm>
            <a:off x="2667000" y="4572000"/>
            <a:ext cx="880469" cy="338554"/>
          </a:xfrm>
          <a:prstGeom prst="rect">
            <a:avLst/>
          </a:prstGeom>
          <a:noFill/>
        </p:spPr>
        <p:txBody>
          <a:bodyPr wrap="none" rtlCol="0">
            <a:spAutoFit/>
          </a:bodyPr>
          <a:lstStyle/>
          <a:p>
            <a:r>
              <a:rPr lang="en-US" sz="1600" dirty="0" smtClean="0"/>
              <a:t>Buttons</a:t>
            </a:r>
            <a:endParaRPr lang="en-US" sz="1600" dirty="0"/>
          </a:p>
        </p:txBody>
      </p:sp>
      <p:sp>
        <p:nvSpPr>
          <p:cNvPr id="34" name="TextBox 33"/>
          <p:cNvSpPr txBox="1"/>
          <p:nvPr/>
        </p:nvSpPr>
        <p:spPr>
          <a:xfrm>
            <a:off x="2667000" y="5029200"/>
            <a:ext cx="720770" cy="338554"/>
          </a:xfrm>
          <a:prstGeom prst="rect">
            <a:avLst/>
          </a:prstGeom>
          <a:noFill/>
        </p:spPr>
        <p:txBody>
          <a:bodyPr wrap="none" rtlCol="0">
            <a:spAutoFit/>
          </a:bodyPr>
          <a:lstStyle/>
          <a:p>
            <a:r>
              <a:rPr lang="en-US" sz="1600" dirty="0" smtClean="0"/>
              <a:t>Cabin</a:t>
            </a:r>
            <a:endParaRPr lang="en-US" sz="1600" dirty="0"/>
          </a:p>
        </p:txBody>
      </p:sp>
      <p:cxnSp>
        <p:nvCxnSpPr>
          <p:cNvPr id="35" name="Straight Connector 34"/>
          <p:cNvCxnSpPr>
            <a:stCxn id="31" idx="1"/>
          </p:cNvCxnSpPr>
          <p:nvPr/>
        </p:nvCxnSpPr>
        <p:spPr bwMode="auto">
          <a:xfrm flipH="1">
            <a:off x="2133600" y="3869323"/>
            <a:ext cx="533400" cy="93077"/>
          </a:xfrm>
          <a:prstGeom prst="line">
            <a:avLst/>
          </a:prstGeom>
          <a:solidFill>
            <a:schemeClr val="accent1"/>
          </a:solidFill>
          <a:ln w="3175" cap="flat" cmpd="sng" algn="ctr">
            <a:solidFill>
              <a:schemeClr val="tx1"/>
            </a:solidFill>
            <a:prstDash val="solid"/>
            <a:round/>
            <a:headEnd type="none" w="med" len="med"/>
            <a:tailEnd type="none" w="med" len="med"/>
          </a:ln>
          <a:effectLst/>
        </p:spPr>
      </p:cxnSp>
      <p:cxnSp>
        <p:nvCxnSpPr>
          <p:cNvPr id="37" name="Straight Connector 36"/>
          <p:cNvCxnSpPr>
            <a:stCxn id="32" idx="1"/>
          </p:cNvCxnSpPr>
          <p:nvPr/>
        </p:nvCxnSpPr>
        <p:spPr bwMode="auto">
          <a:xfrm flipH="1">
            <a:off x="2362200" y="4284077"/>
            <a:ext cx="304800" cy="59323"/>
          </a:xfrm>
          <a:prstGeom prst="line">
            <a:avLst/>
          </a:prstGeom>
          <a:solidFill>
            <a:schemeClr val="accent1"/>
          </a:solidFill>
          <a:ln w="3175" cap="flat" cmpd="sng" algn="ctr">
            <a:solidFill>
              <a:schemeClr val="tx1"/>
            </a:solidFill>
            <a:prstDash val="solid"/>
            <a:round/>
            <a:headEnd type="none" w="med" len="med"/>
            <a:tailEnd type="none" w="med" len="med"/>
          </a:ln>
          <a:effectLst/>
        </p:spPr>
      </p:cxnSp>
      <p:cxnSp>
        <p:nvCxnSpPr>
          <p:cNvPr id="41" name="Straight Connector 40"/>
          <p:cNvCxnSpPr>
            <a:stCxn id="33" idx="1"/>
          </p:cNvCxnSpPr>
          <p:nvPr/>
        </p:nvCxnSpPr>
        <p:spPr bwMode="auto">
          <a:xfrm flipH="1">
            <a:off x="1828800" y="4741277"/>
            <a:ext cx="838200" cy="135523"/>
          </a:xfrm>
          <a:prstGeom prst="line">
            <a:avLst/>
          </a:prstGeom>
          <a:solidFill>
            <a:schemeClr val="accent1"/>
          </a:solidFill>
          <a:ln w="3175" cap="flat" cmpd="sng" algn="ctr">
            <a:solidFill>
              <a:schemeClr val="tx1"/>
            </a:solidFill>
            <a:prstDash val="solid"/>
            <a:round/>
            <a:headEnd type="none" w="med" len="med"/>
            <a:tailEnd type="none" w="med" len="med"/>
          </a:ln>
          <a:effectLst/>
        </p:spPr>
      </p:cxnSp>
      <p:cxnSp>
        <p:nvCxnSpPr>
          <p:cNvPr id="43" name="Straight Connector 42"/>
          <p:cNvCxnSpPr>
            <a:stCxn id="34" idx="1"/>
          </p:cNvCxnSpPr>
          <p:nvPr/>
        </p:nvCxnSpPr>
        <p:spPr bwMode="auto">
          <a:xfrm flipH="1">
            <a:off x="2057400" y="5198477"/>
            <a:ext cx="609600" cy="135523"/>
          </a:xfrm>
          <a:prstGeom prst="line">
            <a:avLst/>
          </a:prstGeom>
          <a:solidFill>
            <a:schemeClr val="accent1"/>
          </a:solidFill>
          <a:ln w="3175" cap="flat" cmpd="sng" algn="ctr">
            <a:solidFill>
              <a:schemeClr val="tx1"/>
            </a:solidFill>
            <a:prstDash val="solid"/>
            <a:round/>
            <a:headEnd type="none" w="med" len="med"/>
            <a:tailEnd type="none" w="med" len="med"/>
          </a:ln>
          <a:effectLst/>
        </p:spPr>
      </p:cxnSp>
      <p:graphicFrame>
        <p:nvGraphicFramePr>
          <p:cNvPr id="25" name="Table 24"/>
          <p:cNvGraphicFramePr>
            <a:graphicFrameLocks noGrp="1"/>
          </p:cNvGraphicFramePr>
          <p:nvPr>
            <p:extLst>
              <p:ext uri="{D42A27DB-BD31-4B8C-83A1-F6EECF244321}">
                <p14:modId xmlns:p14="http://schemas.microsoft.com/office/powerpoint/2010/main" val="2127330695"/>
              </p:ext>
            </p:extLst>
          </p:nvPr>
        </p:nvGraphicFramePr>
        <p:xfrm>
          <a:off x="838200" y="1219200"/>
          <a:ext cx="6096000" cy="2133600"/>
        </p:xfrm>
        <a:graphic>
          <a:graphicData uri="http://schemas.openxmlformats.org/drawingml/2006/table">
            <a:tbl>
              <a:tblPr bandRow="1">
                <a:tableStyleId>{2D5ABB26-0587-4C30-8999-92F81FD0307C}</a:tableStyleId>
              </a:tblPr>
              <a:tblGrid>
                <a:gridCol w="3048000"/>
                <a:gridCol w="3048000"/>
              </a:tblGrid>
              <a:tr h="370840">
                <a:tc>
                  <a:txBody>
                    <a:bodyPr/>
                    <a:lstStyle/>
                    <a:p>
                      <a:pPr marL="342900" indent="-342900">
                        <a:buFont typeface="Arial"/>
                        <a:buChar char="•"/>
                      </a:pPr>
                      <a:r>
                        <a:rPr lang="en-US" sz="2200" dirty="0" smtClean="0"/>
                        <a:t> airplane</a:t>
                      </a:r>
                      <a:endParaRPr lang="en-US" sz="2200" dirty="0">
                        <a:latin typeface="Verdana"/>
                        <a:cs typeface="Verdana"/>
                      </a:endParaRPr>
                    </a:p>
                  </a:txBody>
                  <a:tcPr/>
                </a:tc>
                <a:tc>
                  <a:txBody>
                    <a:bodyPr/>
                    <a:lstStyle/>
                    <a:p>
                      <a:pPr marL="342900" indent="-342900">
                        <a:buFont typeface="Arial"/>
                        <a:buChar char="•"/>
                      </a:pPr>
                      <a:r>
                        <a:rPr lang="en-US" sz="2200" dirty="0" smtClean="0"/>
                        <a:t> message</a:t>
                      </a:r>
                      <a:endParaRPr lang="en-US" sz="2200" dirty="0" smtClean="0">
                        <a:latin typeface="Verdana"/>
                        <a:cs typeface="Verdana"/>
                      </a:endParaRPr>
                    </a:p>
                  </a:txBody>
                  <a:tcPr/>
                </a:tc>
              </a:tr>
              <a:tr h="370840">
                <a:tc>
                  <a:txBody>
                    <a:bodyPr/>
                    <a:lstStyle/>
                    <a:p>
                      <a:pPr marL="342900" indent="-342900">
                        <a:buFont typeface="Arial"/>
                        <a:buChar char="•"/>
                      </a:pPr>
                      <a:r>
                        <a:rPr lang="en-US" sz="2200" dirty="0" smtClean="0"/>
                        <a:t> valve</a:t>
                      </a:r>
                      <a:endParaRPr lang="en-US" sz="2200" dirty="0">
                        <a:latin typeface="Verdana"/>
                        <a:cs typeface="Verdana"/>
                      </a:endParaRPr>
                    </a:p>
                  </a:txBody>
                  <a:tcPr/>
                </a:tc>
                <a:tc>
                  <a:txBody>
                    <a:bodyPr/>
                    <a:lstStyle/>
                    <a:p>
                      <a:pPr marL="342900" indent="-342900">
                        <a:buFont typeface="Arial"/>
                        <a:buChar char="•"/>
                      </a:pPr>
                      <a:r>
                        <a:rPr lang="en-US" sz="2200" dirty="0" smtClean="0"/>
                        <a:t> robot</a:t>
                      </a:r>
                      <a:endParaRPr lang="en-US" sz="2200" dirty="0">
                        <a:latin typeface="Verdana"/>
                        <a:cs typeface="Verdana"/>
                      </a:endParaRPr>
                    </a:p>
                  </a:txBody>
                  <a:tcPr/>
                </a:tc>
              </a:tr>
              <a:tr h="370840">
                <a:tc>
                  <a:txBody>
                    <a:bodyPr/>
                    <a:lstStyle/>
                    <a:p>
                      <a:pPr marL="342900" indent="-342900">
                        <a:buFont typeface="Arial"/>
                        <a:buChar char="•"/>
                      </a:pPr>
                      <a:r>
                        <a:rPr lang="en-US" sz="2200" dirty="0" smtClean="0"/>
                        <a:t> circuit breaker</a:t>
                      </a:r>
                      <a:endParaRPr lang="en-US" sz="2200" dirty="0">
                        <a:latin typeface="Verdana"/>
                        <a:cs typeface="Verdana"/>
                      </a:endParaRPr>
                    </a:p>
                  </a:txBody>
                  <a:tcPr/>
                </a:tc>
                <a:tc>
                  <a:txBody>
                    <a:bodyPr/>
                    <a:lstStyle/>
                    <a:p>
                      <a:pPr marL="342900" indent="-342900">
                        <a:buFont typeface="Arial"/>
                        <a:buChar char="•"/>
                      </a:pPr>
                      <a:r>
                        <a:rPr lang="en-US" sz="2200" dirty="0" smtClean="0"/>
                        <a:t> power</a:t>
                      </a:r>
                      <a:r>
                        <a:rPr lang="en-US" sz="2200" baseline="0" dirty="0" smtClean="0"/>
                        <a:t> supply</a:t>
                      </a:r>
                      <a:endParaRPr lang="en-US" sz="2200" dirty="0">
                        <a:latin typeface="Verdana"/>
                        <a:cs typeface="Verdana"/>
                      </a:endParaRPr>
                    </a:p>
                  </a:txBody>
                  <a:tcPr/>
                </a:tc>
              </a:tr>
              <a:tr h="370840">
                <a:tc>
                  <a:txBody>
                    <a:bodyPr/>
                    <a:lstStyle/>
                    <a:p>
                      <a:pPr marL="342900" indent="-342900">
                        <a:buFont typeface="Arial"/>
                        <a:buChar char="•"/>
                      </a:pPr>
                      <a:r>
                        <a:rPr lang="en-US" sz="2200" dirty="0" smtClean="0"/>
                        <a:t> dog</a:t>
                      </a:r>
                      <a:endParaRPr lang="en-US" sz="2200" dirty="0">
                        <a:latin typeface="Verdana"/>
                        <a:cs typeface="Verdana"/>
                      </a:endParaRPr>
                    </a:p>
                  </a:txBody>
                  <a:tcPr/>
                </a:tc>
                <a:tc>
                  <a:txBody>
                    <a:bodyPr/>
                    <a:lstStyle/>
                    <a:p>
                      <a:pPr marL="342900" indent="-342900">
                        <a:buFont typeface="Arial"/>
                        <a:buChar char="•"/>
                      </a:pPr>
                      <a:r>
                        <a:rPr lang="en-US" sz="2200" dirty="0" smtClean="0"/>
                        <a:t> dog</a:t>
                      </a:r>
                      <a:r>
                        <a:rPr lang="en-US" sz="2200" baseline="0" dirty="0" smtClean="0"/>
                        <a:t> owner</a:t>
                      </a:r>
                      <a:endParaRPr lang="en-US" sz="2200" dirty="0">
                        <a:latin typeface="Verdana"/>
                        <a:cs typeface="Verdana"/>
                      </a:endParaRPr>
                    </a:p>
                  </a:txBody>
                  <a:tcPr/>
                </a:tc>
              </a:tr>
              <a:tr h="370840">
                <a:tc>
                  <a:txBody>
                    <a:bodyPr/>
                    <a:lstStyle/>
                    <a:p>
                      <a:pPr marL="342900" indent="-342900">
                        <a:buFont typeface="Arial"/>
                        <a:buChar char="•"/>
                      </a:pPr>
                      <a:r>
                        <a:rPr lang="en-US" sz="2200" dirty="0" smtClean="0"/>
                        <a:t> elevator</a:t>
                      </a:r>
                      <a:endParaRPr lang="en-US" sz="2200" dirty="0">
                        <a:latin typeface="Verdana"/>
                        <a:cs typeface="Verdana"/>
                      </a:endParaRPr>
                    </a:p>
                  </a:txBody>
                  <a:tcPr/>
                </a:tc>
                <a:tc>
                  <a:txBody>
                    <a:bodyPr/>
                    <a:lstStyle/>
                    <a:p>
                      <a:pPr marL="342900" indent="-342900">
                        <a:buFont typeface="Arial"/>
                        <a:buChar char="•"/>
                      </a:pPr>
                      <a:r>
                        <a:rPr lang="en-US" sz="2200" dirty="0" smtClean="0"/>
                        <a:t> cabin</a:t>
                      </a:r>
                      <a:endParaRPr lang="en-US" sz="2200" dirty="0">
                        <a:latin typeface="Verdana"/>
                        <a:cs typeface="Verdana"/>
                      </a:endParaRPr>
                    </a:p>
                  </a:txBody>
                  <a:tcPr/>
                </a:tc>
              </a:tr>
            </a:tbl>
          </a:graphicData>
        </a:graphic>
      </p:graphicFrame>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Roles as Classes</a:t>
            </a:r>
            <a:endParaRPr lang="en-US" dirty="0"/>
          </a:p>
        </p:txBody>
      </p:sp>
      <p:pic>
        <p:nvPicPr>
          <p:cNvPr id="6" name="Content Placeholder 5"/>
          <p:cNvPicPr>
            <a:picLocks noGrp="1" noChangeAspect="1"/>
          </p:cNvPicPr>
          <p:nvPr>
            <p:ph idx="1"/>
          </p:nvPr>
        </p:nvPicPr>
        <p:blipFill>
          <a:blip r:embed="rId2"/>
          <a:srcRect t="233" b="233"/>
          <a:stretch>
            <a:fillRect/>
          </a:stretch>
        </p:blipFill>
        <p:spPr>
          <a:xfrm>
            <a:off x="4250330" y="4572000"/>
            <a:ext cx="2772770" cy="1752600"/>
          </a:xfrm>
        </p:spPr>
      </p:pic>
      <p:graphicFrame>
        <p:nvGraphicFramePr>
          <p:cNvPr id="5" name="Table 4"/>
          <p:cNvGraphicFramePr>
            <a:graphicFrameLocks noGrp="1"/>
          </p:cNvGraphicFramePr>
          <p:nvPr>
            <p:extLst>
              <p:ext uri="{D42A27DB-BD31-4B8C-83A1-F6EECF244321}">
                <p14:modId xmlns:p14="http://schemas.microsoft.com/office/powerpoint/2010/main" val="49488547"/>
              </p:ext>
            </p:extLst>
          </p:nvPr>
        </p:nvGraphicFramePr>
        <p:xfrm>
          <a:off x="990600" y="1397000"/>
          <a:ext cx="6096000" cy="2133600"/>
        </p:xfrm>
        <a:graphic>
          <a:graphicData uri="http://schemas.openxmlformats.org/drawingml/2006/table">
            <a:tbl>
              <a:tblPr bandRow="1">
                <a:tableStyleId>{2D5ABB26-0587-4C30-8999-92F81FD0307C}</a:tableStyleId>
              </a:tblPr>
              <a:tblGrid>
                <a:gridCol w="3048000"/>
                <a:gridCol w="3048000"/>
              </a:tblGrid>
              <a:tr h="370840">
                <a:tc>
                  <a:txBody>
                    <a:bodyPr/>
                    <a:lstStyle/>
                    <a:p>
                      <a:pPr marL="342900" indent="-342900">
                        <a:buFont typeface="Arial"/>
                        <a:buChar char="•"/>
                      </a:pPr>
                      <a:r>
                        <a:rPr lang="en-US" sz="2200" dirty="0" smtClean="0"/>
                        <a:t> broker</a:t>
                      </a:r>
                      <a:endParaRPr lang="en-US" sz="2200" dirty="0">
                        <a:latin typeface="Verdana"/>
                        <a:cs typeface="Verdana"/>
                      </a:endParaRPr>
                    </a:p>
                  </a:txBody>
                  <a:tcPr/>
                </a:tc>
                <a:tc>
                  <a:txBody>
                    <a:bodyPr/>
                    <a:lstStyle/>
                    <a:p>
                      <a:pPr marL="342900" indent="-342900">
                        <a:buFont typeface="Arial"/>
                        <a:buChar char="•"/>
                      </a:pPr>
                      <a:r>
                        <a:rPr lang="en-US" sz="2200" dirty="0" smtClean="0"/>
                        <a:t> client</a:t>
                      </a:r>
                      <a:endParaRPr lang="en-US" sz="2200" dirty="0" smtClean="0">
                        <a:latin typeface="Verdana"/>
                        <a:cs typeface="Verdana"/>
                      </a:endParaRPr>
                    </a:p>
                  </a:txBody>
                  <a:tcPr/>
                </a:tc>
              </a:tr>
              <a:tr h="370840">
                <a:tc>
                  <a:txBody>
                    <a:bodyPr/>
                    <a:lstStyle/>
                    <a:p>
                      <a:pPr marL="342900" indent="-342900">
                        <a:buFont typeface="Arial"/>
                        <a:buChar char="•"/>
                      </a:pPr>
                      <a:r>
                        <a:rPr lang="en-US" sz="2200" dirty="0" smtClean="0"/>
                        <a:t> landlord</a:t>
                      </a:r>
                      <a:endParaRPr lang="en-US" sz="2200" dirty="0">
                        <a:latin typeface="Verdana"/>
                        <a:cs typeface="Verdana"/>
                      </a:endParaRPr>
                    </a:p>
                  </a:txBody>
                  <a:tcPr/>
                </a:tc>
                <a:tc>
                  <a:txBody>
                    <a:bodyPr/>
                    <a:lstStyle/>
                    <a:p>
                      <a:pPr marL="342900" indent="-342900">
                        <a:buFont typeface="Arial"/>
                        <a:buChar char="•"/>
                      </a:pPr>
                      <a:r>
                        <a:rPr lang="en-US" sz="2200" dirty="0" smtClean="0"/>
                        <a:t> tenant</a:t>
                      </a:r>
                      <a:endParaRPr lang="en-US" sz="2200" dirty="0">
                        <a:latin typeface="Verdana"/>
                        <a:cs typeface="Verdana"/>
                      </a:endParaRPr>
                    </a:p>
                  </a:txBody>
                  <a:tcPr/>
                </a:tc>
              </a:tr>
              <a:tr h="370840">
                <a:tc>
                  <a:txBody>
                    <a:bodyPr/>
                    <a:lstStyle/>
                    <a:p>
                      <a:pPr marL="342900" indent="-342900">
                        <a:buFont typeface="Arial"/>
                        <a:buChar char="•"/>
                      </a:pPr>
                      <a:r>
                        <a:rPr lang="en-US" sz="2200" dirty="0" smtClean="0"/>
                        <a:t> customer</a:t>
                      </a:r>
                      <a:endParaRPr lang="en-US" sz="2200" dirty="0">
                        <a:latin typeface="Verdana"/>
                        <a:cs typeface="Verdana"/>
                      </a:endParaRPr>
                    </a:p>
                  </a:txBody>
                  <a:tcPr/>
                </a:tc>
                <a:tc>
                  <a:txBody>
                    <a:bodyPr/>
                    <a:lstStyle/>
                    <a:p>
                      <a:pPr marL="342900" indent="-342900">
                        <a:buFont typeface="Arial"/>
                        <a:buChar char="•"/>
                      </a:pPr>
                      <a:r>
                        <a:rPr lang="en-US" sz="2200" dirty="0" smtClean="0"/>
                        <a:t> account holder</a:t>
                      </a:r>
                      <a:endParaRPr lang="en-US" sz="2200" dirty="0">
                        <a:latin typeface="Verdana"/>
                        <a:cs typeface="Verdana"/>
                      </a:endParaRPr>
                    </a:p>
                  </a:txBody>
                  <a:tcPr/>
                </a:tc>
              </a:tr>
              <a:tr h="370840">
                <a:tc>
                  <a:txBody>
                    <a:bodyPr/>
                    <a:lstStyle/>
                    <a:p>
                      <a:pPr marL="342900" indent="-342900">
                        <a:buFont typeface="Arial"/>
                        <a:buChar char="•"/>
                      </a:pPr>
                      <a:r>
                        <a:rPr lang="en-US" sz="2200" dirty="0" smtClean="0"/>
                        <a:t> passenger</a:t>
                      </a:r>
                      <a:endParaRPr lang="en-US" sz="2200" dirty="0">
                        <a:latin typeface="Verdana"/>
                        <a:cs typeface="Verdana"/>
                      </a:endParaRPr>
                    </a:p>
                  </a:txBody>
                  <a:tcPr/>
                </a:tc>
                <a:tc>
                  <a:txBody>
                    <a:bodyPr/>
                    <a:lstStyle/>
                    <a:p>
                      <a:pPr marL="342900" indent="-342900">
                        <a:buFont typeface="Arial"/>
                        <a:buChar char="•"/>
                      </a:pPr>
                      <a:r>
                        <a:rPr lang="en-US" sz="2200" dirty="0" smtClean="0"/>
                        <a:t> administrator</a:t>
                      </a:r>
                      <a:endParaRPr lang="en-US" sz="2200" dirty="0">
                        <a:latin typeface="Verdana"/>
                        <a:cs typeface="Verdana"/>
                      </a:endParaRPr>
                    </a:p>
                  </a:txBody>
                  <a:tcPr/>
                </a:tc>
              </a:tr>
              <a:tr h="370840">
                <a:tc>
                  <a:txBody>
                    <a:bodyPr/>
                    <a:lstStyle/>
                    <a:p>
                      <a:pPr marL="342900" indent="-342900">
                        <a:buFont typeface="Arial"/>
                        <a:buChar char="•"/>
                      </a:pPr>
                      <a:r>
                        <a:rPr lang="en-US" sz="2200" dirty="0" smtClean="0"/>
                        <a:t> pilot</a:t>
                      </a:r>
                      <a:endParaRPr lang="en-US" sz="2200" dirty="0">
                        <a:latin typeface="Verdana"/>
                        <a:cs typeface="Verdana"/>
                      </a:endParaRPr>
                    </a:p>
                  </a:txBody>
                  <a:tcPr/>
                </a:tc>
                <a:tc>
                  <a:txBody>
                    <a:bodyPr/>
                    <a:lstStyle/>
                    <a:p>
                      <a:pPr marL="342900" indent="-342900">
                        <a:buFont typeface="Arial"/>
                        <a:buChar char="•"/>
                      </a:pPr>
                      <a:r>
                        <a:rPr lang="en-US" sz="2200" dirty="0" smtClean="0"/>
                        <a:t> air traffic controller</a:t>
                      </a:r>
                      <a:endParaRPr lang="en-US" sz="2200" dirty="0">
                        <a:latin typeface="Verdana"/>
                        <a:cs typeface="Verdana"/>
                      </a:endParaRPr>
                    </a:p>
                  </a:txBody>
                  <a:tcPr/>
                </a:tc>
              </a:tr>
            </a:tbl>
          </a:graphicData>
        </a:graphic>
      </p:graphicFrame>
      <p:pic>
        <p:nvPicPr>
          <p:cNvPr id="7" name="Picture 6"/>
          <p:cNvPicPr>
            <a:picLocks noChangeAspect="1"/>
          </p:cNvPicPr>
          <p:nvPr/>
        </p:nvPicPr>
        <p:blipFill>
          <a:blip r:embed="rId3"/>
          <a:stretch>
            <a:fillRect/>
          </a:stretch>
        </p:blipFill>
        <p:spPr>
          <a:xfrm>
            <a:off x="7467600" y="3098800"/>
            <a:ext cx="1485900" cy="3225800"/>
          </a:xfrm>
          <a:prstGeom prst="rect">
            <a:avLst/>
          </a:prstGeom>
        </p:spPr>
      </p:pic>
      <p:pic>
        <p:nvPicPr>
          <p:cNvPr id="9" name="Picture 8"/>
          <p:cNvPicPr>
            <a:picLocks noChangeAspect="1"/>
          </p:cNvPicPr>
          <p:nvPr/>
        </p:nvPicPr>
        <p:blipFill>
          <a:blip r:embed="rId4"/>
          <a:stretch>
            <a:fillRect/>
          </a:stretch>
        </p:blipFill>
        <p:spPr>
          <a:xfrm>
            <a:off x="199030" y="3906046"/>
            <a:ext cx="3606800" cy="2418554"/>
          </a:xfrm>
          <a:prstGeom prst="rect">
            <a:avLst/>
          </a:prstGeom>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Incident Classes</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1549356367"/>
              </p:ext>
            </p:extLst>
          </p:nvPr>
        </p:nvGraphicFramePr>
        <p:xfrm>
          <a:off x="990600" y="1397000"/>
          <a:ext cx="6096000" cy="2133600"/>
        </p:xfrm>
        <a:graphic>
          <a:graphicData uri="http://schemas.openxmlformats.org/drawingml/2006/table">
            <a:tbl>
              <a:tblPr bandRow="1">
                <a:tableStyleId>{2D5ABB26-0587-4C30-8999-92F81FD0307C}</a:tableStyleId>
              </a:tblPr>
              <a:tblGrid>
                <a:gridCol w="3048000"/>
                <a:gridCol w="3048000"/>
              </a:tblGrid>
              <a:tr h="370840">
                <a:tc>
                  <a:txBody>
                    <a:bodyPr/>
                    <a:lstStyle/>
                    <a:p>
                      <a:pPr marL="342900" indent="-342900">
                        <a:buFont typeface="Arial"/>
                        <a:buChar char="•"/>
                      </a:pPr>
                      <a:r>
                        <a:rPr lang="en-US" sz="2200" dirty="0" smtClean="0"/>
                        <a:t> performance</a:t>
                      </a:r>
                      <a:endParaRPr lang="en-US" sz="2200" dirty="0">
                        <a:latin typeface="Verdana"/>
                        <a:cs typeface="Verdana"/>
                      </a:endParaRPr>
                    </a:p>
                  </a:txBody>
                  <a:tcPr/>
                </a:tc>
                <a:tc>
                  <a:txBody>
                    <a:bodyPr/>
                    <a:lstStyle/>
                    <a:p>
                      <a:pPr marL="342900" indent="-342900">
                        <a:buFont typeface="Arial"/>
                        <a:buChar char="•"/>
                      </a:pPr>
                      <a:r>
                        <a:rPr lang="en-US" sz="2200" dirty="0" smtClean="0"/>
                        <a:t> visit</a:t>
                      </a:r>
                      <a:endParaRPr lang="en-US" sz="2200" dirty="0" smtClean="0">
                        <a:latin typeface="Verdana"/>
                        <a:cs typeface="Verdana"/>
                      </a:endParaRPr>
                    </a:p>
                  </a:txBody>
                  <a:tcPr/>
                </a:tc>
              </a:tr>
              <a:tr h="370840">
                <a:tc>
                  <a:txBody>
                    <a:bodyPr/>
                    <a:lstStyle/>
                    <a:p>
                      <a:pPr marL="342900" indent="-342900">
                        <a:buFont typeface="Arial"/>
                        <a:buChar char="•"/>
                      </a:pPr>
                      <a:r>
                        <a:rPr lang="en-US" sz="2200" dirty="0" smtClean="0"/>
                        <a:t> system crash</a:t>
                      </a:r>
                      <a:endParaRPr lang="en-US" sz="2200" dirty="0">
                        <a:latin typeface="Verdana"/>
                        <a:cs typeface="Verdana"/>
                      </a:endParaRPr>
                    </a:p>
                  </a:txBody>
                  <a:tcPr/>
                </a:tc>
                <a:tc>
                  <a:txBody>
                    <a:bodyPr/>
                    <a:lstStyle/>
                    <a:p>
                      <a:pPr marL="342900" indent="-342900">
                        <a:buFont typeface="Arial"/>
                        <a:buChar char="•"/>
                      </a:pPr>
                      <a:r>
                        <a:rPr lang="en-US" sz="2200" dirty="0" smtClean="0"/>
                        <a:t> event</a:t>
                      </a:r>
                      <a:endParaRPr lang="en-US" sz="2200" dirty="0">
                        <a:latin typeface="Verdana"/>
                        <a:cs typeface="Verdana"/>
                      </a:endParaRPr>
                    </a:p>
                  </a:txBody>
                  <a:tcPr/>
                </a:tc>
              </a:tr>
              <a:tr h="370840">
                <a:tc>
                  <a:txBody>
                    <a:bodyPr/>
                    <a:lstStyle/>
                    <a:p>
                      <a:pPr marL="342900" indent="-342900">
                        <a:buFont typeface="Arial"/>
                        <a:buChar char="•"/>
                      </a:pPr>
                      <a:r>
                        <a:rPr lang="en-US" sz="2200" dirty="0" smtClean="0"/>
                        <a:t> breakdown</a:t>
                      </a:r>
                      <a:endParaRPr lang="en-US" sz="2200" dirty="0">
                        <a:latin typeface="Verdana"/>
                        <a:cs typeface="Verdana"/>
                      </a:endParaRPr>
                    </a:p>
                  </a:txBody>
                  <a:tcPr/>
                </a:tc>
                <a:tc>
                  <a:txBody>
                    <a:bodyPr/>
                    <a:lstStyle/>
                    <a:p>
                      <a:pPr marL="342900" indent="-342900">
                        <a:buFont typeface="Arial"/>
                        <a:buChar char="•"/>
                      </a:pPr>
                      <a:r>
                        <a:rPr lang="en-US" sz="2200" dirty="0" smtClean="0"/>
                        <a:t> service call</a:t>
                      </a:r>
                      <a:endParaRPr lang="en-US" sz="2200" dirty="0">
                        <a:latin typeface="Verdana"/>
                        <a:cs typeface="Verdana"/>
                      </a:endParaRPr>
                    </a:p>
                  </a:txBody>
                  <a:tcPr/>
                </a:tc>
              </a:tr>
              <a:tr h="370840">
                <a:tc>
                  <a:txBody>
                    <a:bodyPr/>
                    <a:lstStyle/>
                    <a:p>
                      <a:pPr marL="342900" indent="-342900">
                        <a:buFont typeface="Arial"/>
                        <a:buChar char="•"/>
                      </a:pPr>
                      <a:r>
                        <a:rPr lang="en-US" sz="2200" dirty="0" smtClean="0"/>
                        <a:t> request</a:t>
                      </a:r>
                      <a:endParaRPr lang="en-US" sz="2200" dirty="0">
                        <a:latin typeface="Verdana"/>
                        <a:cs typeface="Verdana"/>
                      </a:endParaRPr>
                    </a:p>
                  </a:txBody>
                  <a:tcPr/>
                </a:tc>
                <a:tc>
                  <a:txBody>
                    <a:bodyPr/>
                    <a:lstStyle/>
                    <a:p>
                      <a:pPr marL="342900" indent="-342900">
                        <a:buFont typeface="Arial"/>
                        <a:buChar char="•"/>
                      </a:pPr>
                      <a:r>
                        <a:rPr lang="en-US" sz="2200" dirty="0" smtClean="0"/>
                        <a:t> order</a:t>
                      </a:r>
                      <a:endParaRPr lang="en-US" sz="2200" dirty="0">
                        <a:latin typeface="Verdana"/>
                        <a:cs typeface="Verdana"/>
                      </a:endParaRPr>
                    </a:p>
                  </a:txBody>
                  <a:tcPr/>
                </a:tc>
              </a:tr>
              <a:tr h="370840">
                <a:tc>
                  <a:txBody>
                    <a:bodyPr/>
                    <a:lstStyle/>
                    <a:p>
                      <a:pPr marL="342900" indent="-342900">
                        <a:buFont typeface="Arial"/>
                        <a:buChar char="•"/>
                      </a:pPr>
                      <a:r>
                        <a:rPr lang="en-US" sz="2200" dirty="0" smtClean="0"/>
                        <a:t> flight</a:t>
                      </a:r>
                      <a:endParaRPr lang="en-US" sz="2200" dirty="0">
                        <a:latin typeface="Verdana"/>
                        <a:cs typeface="Verdana"/>
                      </a:endParaRPr>
                    </a:p>
                  </a:txBody>
                  <a:tcPr/>
                </a:tc>
                <a:tc>
                  <a:txBody>
                    <a:bodyPr/>
                    <a:lstStyle/>
                    <a:p>
                      <a:pPr marL="342900" indent="-342900">
                        <a:buFont typeface="Arial"/>
                        <a:buChar char="•"/>
                      </a:pPr>
                      <a:r>
                        <a:rPr lang="en-US" sz="2200" dirty="0" smtClean="0"/>
                        <a:t> landing</a:t>
                      </a:r>
                      <a:endParaRPr lang="en-US" sz="2200" dirty="0">
                        <a:latin typeface="Verdana"/>
                        <a:cs typeface="Verdana"/>
                      </a:endParaRPr>
                    </a:p>
                  </a:txBody>
                  <a:tcPr/>
                </a:tc>
              </a:tr>
            </a:tbl>
          </a:graphicData>
        </a:graphic>
      </p:graphicFrame>
      <p:pic>
        <p:nvPicPr>
          <p:cNvPr id="8" name="Picture 7"/>
          <p:cNvPicPr>
            <a:picLocks noChangeAspect="1"/>
          </p:cNvPicPr>
          <p:nvPr/>
        </p:nvPicPr>
        <p:blipFill>
          <a:blip r:embed="rId2"/>
          <a:stretch>
            <a:fillRect/>
          </a:stretch>
        </p:blipFill>
        <p:spPr>
          <a:xfrm>
            <a:off x="1003300" y="4038600"/>
            <a:ext cx="2882900" cy="1562100"/>
          </a:xfrm>
          <a:prstGeom prst="rect">
            <a:avLst/>
          </a:prstGeom>
        </p:spPr>
      </p:pic>
      <p:pic>
        <p:nvPicPr>
          <p:cNvPr id="9" name="Picture 8"/>
          <p:cNvPicPr>
            <a:picLocks noChangeAspect="1"/>
          </p:cNvPicPr>
          <p:nvPr/>
        </p:nvPicPr>
        <p:blipFill>
          <a:blip r:embed="rId3"/>
          <a:stretch>
            <a:fillRect/>
          </a:stretch>
        </p:blipFill>
        <p:spPr>
          <a:xfrm>
            <a:off x="4876800" y="4648200"/>
            <a:ext cx="2806700" cy="1384300"/>
          </a:xfrm>
          <a:prstGeom prst="rect">
            <a:avLst/>
          </a:prstGeom>
        </p:spPr>
      </p:pic>
      <p:pic>
        <p:nvPicPr>
          <p:cNvPr id="10" name="Picture 9"/>
          <p:cNvPicPr>
            <a:picLocks noChangeAspect="1"/>
          </p:cNvPicPr>
          <p:nvPr/>
        </p:nvPicPr>
        <p:blipFill>
          <a:blip r:embed="rId4"/>
          <a:stretch>
            <a:fillRect/>
          </a:stretch>
        </p:blipFill>
        <p:spPr>
          <a:xfrm>
            <a:off x="6967935" y="3268885"/>
            <a:ext cx="1409700" cy="1422400"/>
          </a:xfrm>
          <a:prstGeom prst="rect">
            <a:avLst/>
          </a:prstGeom>
        </p:spPr>
      </p:pic>
      <p:pic>
        <p:nvPicPr>
          <p:cNvPr id="11" name="Picture 10"/>
          <p:cNvPicPr>
            <a:picLocks noChangeAspect="1"/>
          </p:cNvPicPr>
          <p:nvPr/>
        </p:nvPicPr>
        <p:blipFill>
          <a:blip r:embed="rId5"/>
          <a:stretch>
            <a:fillRect/>
          </a:stretch>
        </p:blipFill>
        <p:spPr>
          <a:xfrm>
            <a:off x="5982094" y="3860800"/>
            <a:ext cx="1333500" cy="939800"/>
          </a:xfrm>
          <a:prstGeom prst="rect">
            <a:avLst/>
          </a:prstGeom>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title"/>
          </p:nvPr>
        </p:nvSpPr>
        <p:spPr/>
        <p:txBody>
          <a:bodyPr/>
          <a:lstStyle/>
          <a:p>
            <a:r>
              <a:rPr lang="en-US" smtClean="0"/>
              <a:t>Requirements Clarification Process</a:t>
            </a:r>
          </a:p>
        </p:txBody>
      </p:sp>
      <p:sp>
        <p:nvSpPr>
          <p:cNvPr id="11267" name="Content Placeholder 2"/>
          <p:cNvSpPr>
            <a:spLocks noGrp="1"/>
          </p:cNvSpPr>
          <p:nvPr>
            <p:ph idx="1"/>
          </p:nvPr>
        </p:nvSpPr>
        <p:spPr/>
        <p:txBody>
          <a:bodyPr/>
          <a:lstStyle/>
          <a:p>
            <a:r>
              <a:rPr lang="en-US" dirty="0" smtClean="0"/>
              <a:t>The process was:</a:t>
            </a:r>
          </a:p>
          <a:p>
            <a:pPr lvl="1"/>
            <a:r>
              <a:rPr lang="en-US" dirty="0" smtClean="0"/>
              <a:t>Find all your people, resources, practices, etc.</a:t>
            </a:r>
          </a:p>
          <a:p>
            <a:pPr lvl="1"/>
            <a:r>
              <a:rPr lang="en-US" dirty="0" smtClean="0"/>
              <a:t>Find out what the system-as-a-whole does</a:t>
            </a:r>
          </a:p>
          <a:p>
            <a:pPr lvl="1"/>
            <a:r>
              <a:rPr lang="en-US" dirty="0" smtClean="0"/>
              <a:t>Determine the precise behavior of each use case</a:t>
            </a:r>
          </a:p>
          <a:p>
            <a:pPr lvl="1"/>
            <a:r>
              <a:rPr lang="en-US" dirty="0" smtClean="0"/>
              <a:t>And establish how it communicates with others</a:t>
            </a:r>
          </a:p>
          <a:p>
            <a:r>
              <a:rPr lang="en-US" sz="1200" dirty="0" smtClean="0"/>
              <a:t>       </a:t>
            </a:r>
          </a:p>
          <a:p>
            <a:r>
              <a:rPr lang="en-US" sz="1200" dirty="0" smtClean="0"/>
              <a:t>        </a:t>
            </a:r>
            <a:r>
              <a:rPr lang="en-US" i="1" dirty="0" smtClean="0"/>
              <a:t>But it was really all about learning about the problem</a:t>
            </a:r>
            <a:r>
              <a:rPr lang="en-US" dirty="0" smtClean="0"/>
              <a:t>.</a:t>
            </a:r>
          </a:p>
        </p:txBody>
      </p:sp>
      <p:sp>
        <p:nvSpPr>
          <p:cNvPr id="12" name="AutoShape 28"/>
          <p:cNvSpPr>
            <a:spLocks noChangeArrowheads="1"/>
          </p:cNvSpPr>
          <p:nvPr/>
        </p:nvSpPr>
        <p:spPr bwMode="auto">
          <a:xfrm>
            <a:off x="76200" y="4164013"/>
            <a:ext cx="2379663" cy="2160587"/>
          </a:xfrm>
          <a:prstGeom prst="chevron">
            <a:avLst>
              <a:gd name="adj" fmla="val 25159"/>
            </a:avLst>
          </a:prstGeom>
          <a:solidFill>
            <a:srgbClr val="E4B900"/>
          </a:solidFill>
          <a:ln w="9525">
            <a:noFill/>
            <a:miter lim="800000"/>
            <a:headEnd/>
            <a:tailEnd/>
          </a:ln>
          <a:effectLst>
            <a:outerShdw blurRad="63500" dist="38099" dir="2700000" algn="ctr" rotWithShape="0">
              <a:schemeClr val="bg2">
                <a:alpha val="74998"/>
              </a:schemeClr>
            </a:outerShdw>
          </a:effectLst>
        </p:spPr>
        <p:txBody>
          <a:bodyPr wrap="none" lIns="0" tIns="0" rIns="0" bIns="0" anchor="ctr">
            <a:prstTxWarp prst="textNoShape">
              <a:avLst/>
            </a:prstTxWarp>
          </a:bodyPr>
          <a:lstStyle/>
          <a:p>
            <a:pPr>
              <a:defRPr/>
            </a:pPr>
            <a:endParaRPr lang="en-US"/>
          </a:p>
        </p:txBody>
      </p:sp>
      <p:sp>
        <p:nvSpPr>
          <p:cNvPr id="11269" name="Text Box 32"/>
          <p:cNvSpPr txBox="1">
            <a:spLocks noChangeArrowheads="1"/>
          </p:cNvSpPr>
          <p:nvPr/>
        </p:nvSpPr>
        <p:spPr bwMode="auto">
          <a:xfrm>
            <a:off x="492125" y="5008602"/>
            <a:ext cx="1600200" cy="553998"/>
          </a:xfrm>
          <a:prstGeom prst="rect">
            <a:avLst/>
          </a:prstGeom>
          <a:noFill/>
          <a:ln w="9525">
            <a:noFill/>
            <a:miter lim="800000"/>
            <a:headEnd/>
            <a:tailEnd/>
          </a:ln>
        </p:spPr>
        <p:txBody>
          <a:bodyPr lIns="0" tIns="0" rIns="0" bIns="0">
            <a:prstTxWarp prst="textNoShape">
              <a:avLst/>
            </a:prstTxWarp>
            <a:spAutoFit/>
          </a:bodyPr>
          <a:lstStyle/>
          <a:p>
            <a:pPr algn="ctr"/>
            <a:r>
              <a:rPr lang="en-US" dirty="0" smtClean="0">
                <a:ea typeface="ＭＳ Ｐゴシック" charset="-128"/>
                <a:cs typeface="ＭＳ Ｐゴシック" charset="-128"/>
              </a:rPr>
              <a:t>Get</a:t>
            </a:r>
            <a:br>
              <a:rPr lang="en-US" dirty="0" smtClean="0">
                <a:ea typeface="ＭＳ Ｐゴシック" charset="-128"/>
                <a:cs typeface="ＭＳ Ｐゴシック" charset="-128"/>
              </a:rPr>
            </a:br>
            <a:r>
              <a:rPr lang="en-US" dirty="0" smtClean="0">
                <a:ea typeface="ＭＳ Ｐゴシック" charset="-128"/>
                <a:cs typeface="ＭＳ Ｐゴシック" charset="-128"/>
              </a:rPr>
              <a:t>Organized</a:t>
            </a:r>
            <a:endParaRPr lang="en-US" dirty="0">
              <a:latin typeface="Times New Roman" charset="0"/>
              <a:ea typeface="ＭＳ Ｐゴシック" charset="-128"/>
              <a:cs typeface="ＭＳ Ｐゴシック" charset="-128"/>
            </a:endParaRPr>
          </a:p>
        </p:txBody>
      </p:sp>
      <p:sp>
        <p:nvSpPr>
          <p:cNvPr id="14" name="AutoShape 26"/>
          <p:cNvSpPr>
            <a:spLocks noChangeArrowheads="1"/>
          </p:cNvSpPr>
          <p:nvPr/>
        </p:nvSpPr>
        <p:spPr bwMode="auto">
          <a:xfrm>
            <a:off x="4405313" y="4164013"/>
            <a:ext cx="2381250" cy="2160587"/>
          </a:xfrm>
          <a:prstGeom prst="chevron">
            <a:avLst>
              <a:gd name="adj" fmla="val 25159"/>
            </a:avLst>
          </a:prstGeom>
          <a:solidFill>
            <a:schemeClr val="accent1"/>
          </a:solidFill>
          <a:ln w="9525">
            <a:noFill/>
            <a:miter lim="800000"/>
            <a:headEnd/>
            <a:tailEnd/>
          </a:ln>
          <a:effectLst>
            <a:outerShdw blurRad="63500" dist="38099" dir="2700000" algn="ctr" rotWithShape="0">
              <a:schemeClr val="bg2">
                <a:alpha val="74998"/>
              </a:schemeClr>
            </a:outerShdw>
          </a:effectLst>
        </p:spPr>
        <p:txBody>
          <a:bodyPr wrap="none" lIns="0" tIns="0" rIns="0" bIns="0" anchor="ctr">
            <a:prstTxWarp prst="textNoShape">
              <a:avLst/>
            </a:prstTxWarp>
          </a:bodyPr>
          <a:lstStyle/>
          <a:p>
            <a:pPr>
              <a:defRPr/>
            </a:pPr>
            <a:endParaRPr lang="en-US"/>
          </a:p>
        </p:txBody>
      </p:sp>
      <p:sp>
        <p:nvSpPr>
          <p:cNvPr id="11271" name="Text Box 32"/>
          <p:cNvSpPr txBox="1">
            <a:spLocks noChangeArrowheads="1"/>
          </p:cNvSpPr>
          <p:nvPr/>
        </p:nvSpPr>
        <p:spPr bwMode="auto">
          <a:xfrm>
            <a:off x="4897438" y="4935538"/>
            <a:ext cx="1754187" cy="600075"/>
          </a:xfrm>
          <a:prstGeom prst="rect">
            <a:avLst/>
          </a:prstGeom>
          <a:noFill/>
          <a:ln w="9525">
            <a:noFill/>
            <a:miter lim="800000"/>
            <a:headEnd/>
            <a:tailEnd/>
          </a:ln>
        </p:spPr>
        <p:txBody>
          <a:bodyPr lIns="91429" tIns="45714" rIns="91429" bIns="0">
            <a:prstTxWarp prst="textNoShape">
              <a:avLst/>
            </a:prstTxWarp>
            <a:spAutoFit/>
          </a:bodyPr>
          <a:lstStyle/>
          <a:p>
            <a:pPr algn="ctr"/>
            <a:r>
              <a:rPr lang="en-US">
                <a:ea typeface="ＭＳ Ｐゴシック" charset="-128"/>
                <a:cs typeface="ＭＳ Ｐゴシック" charset="-128"/>
              </a:rPr>
              <a:t>Activity Diagrams</a:t>
            </a:r>
            <a:endParaRPr lang="en-US">
              <a:latin typeface="Times New Roman" charset="0"/>
              <a:ea typeface="ＭＳ Ｐゴシック" charset="-128"/>
              <a:cs typeface="ＭＳ Ｐゴシック" charset="-128"/>
            </a:endParaRPr>
          </a:p>
        </p:txBody>
      </p:sp>
      <p:sp>
        <p:nvSpPr>
          <p:cNvPr id="16" name="AutoShape 24"/>
          <p:cNvSpPr>
            <a:spLocks noChangeArrowheads="1"/>
          </p:cNvSpPr>
          <p:nvPr/>
        </p:nvSpPr>
        <p:spPr bwMode="auto">
          <a:xfrm>
            <a:off x="2239963" y="4164013"/>
            <a:ext cx="2381250" cy="2160587"/>
          </a:xfrm>
          <a:prstGeom prst="chevron">
            <a:avLst>
              <a:gd name="adj" fmla="val 25159"/>
            </a:avLst>
          </a:prstGeom>
          <a:solidFill>
            <a:srgbClr val="008000"/>
          </a:solidFill>
          <a:ln w="9525">
            <a:noFill/>
            <a:miter lim="800000"/>
            <a:headEnd/>
            <a:tailEnd/>
          </a:ln>
          <a:effectLst>
            <a:outerShdw blurRad="63500" dist="38099" dir="2700000" algn="ctr" rotWithShape="0">
              <a:schemeClr val="bg2">
                <a:alpha val="74998"/>
              </a:schemeClr>
            </a:outerShdw>
          </a:effectLst>
        </p:spPr>
        <p:txBody>
          <a:bodyPr wrap="none" lIns="0" tIns="0" rIns="0" bIns="0" anchor="ctr">
            <a:prstTxWarp prst="textNoShape">
              <a:avLst/>
            </a:prstTxWarp>
          </a:bodyPr>
          <a:lstStyle/>
          <a:p>
            <a:pPr>
              <a:defRPr/>
            </a:pPr>
            <a:endParaRPr lang="en-US"/>
          </a:p>
        </p:txBody>
      </p:sp>
      <p:sp>
        <p:nvSpPr>
          <p:cNvPr id="11273" name="Text Box 32"/>
          <p:cNvSpPr txBox="1">
            <a:spLocks noChangeArrowheads="1"/>
          </p:cNvSpPr>
          <p:nvPr/>
        </p:nvSpPr>
        <p:spPr bwMode="auto">
          <a:xfrm>
            <a:off x="2732088" y="4935538"/>
            <a:ext cx="1754187" cy="600075"/>
          </a:xfrm>
          <a:prstGeom prst="rect">
            <a:avLst/>
          </a:prstGeom>
          <a:noFill/>
          <a:ln w="9525">
            <a:noFill/>
            <a:miter lim="800000"/>
            <a:headEnd/>
            <a:tailEnd/>
          </a:ln>
        </p:spPr>
        <p:txBody>
          <a:bodyPr lIns="91429" tIns="45714" rIns="91429" bIns="0">
            <a:prstTxWarp prst="textNoShape">
              <a:avLst/>
            </a:prstTxWarp>
            <a:spAutoFit/>
          </a:bodyPr>
          <a:lstStyle/>
          <a:p>
            <a:pPr algn="ctr"/>
            <a:r>
              <a:rPr lang="en-US"/>
              <a:t>Use </a:t>
            </a:r>
            <a:br>
              <a:rPr lang="en-US"/>
            </a:br>
            <a:r>
              <a:rPr lang="en-US"/>
              <a:t>Cases </a:t>
            </a:r>
            <a:endParaRPr lang="en-US" b="1">
              <a:latin typeface="Times New Roman" charset="0"/>
              <a:ea typeface="ＭＳ Ｐゴシック" charset="-128"/>
              <a:cs typeface="ＭＳ Ｐゴシック" charset="-128"/>
            </a:endParaRPr>
          </a:p>
        </p:txBody>
      </p:sp>
      <p:sp>
        <p:nvSpPr>
          <p:cNvPr id="18" name="AutoShape 25"/>
          <p:cNvSpPr>
            <a:spLocks noChangeArrowheads="1"/>
          </p:cNvSpPr>
          <p:nvPr/>
        </p:nvSpPr>
        <p:spPr bwMode="auto">
          <a:xfrm>
            <a:off x="6570663" y="4495800"/>
            <a:ext cx="1963737" cy="1447800"/>
          </a:xfrm>
          <a:prstGeom prst="chevron">
            <a:avLst>
              <a:gd name="adj" fmla="val 25159"/>
            </a:avLst>
          </a:prstGeom>
          <a:solidFill>
            <a:schemeClr val="accent2"/>
          </a:solidFill>
          <a:ln w="9525">
            <a:noFill/>
            <a:miter lim="800000"/>
            <a:headEnd/>
            <a:tailEnd/>
          </a:ln>
          <a:effectLst>
            <a:outerShdw blurRad="63500" dist="38099" dir="2700000" algn="ctr" rotWithShape="0">
              <a:schemeClr val="bg2">
                <a:alpha val="74998"/>
              </a:schemeClr>
            </a:outerShdw>
          </a:effectLst>
        </p:spPr>
        <p:txBody>
          <a:bodyPr wrap="none" lIns="0" tIns="0" rIns="0" bIns="0" anchor="ctr">
            <a:prstTxWarp prst="textNoShape">
              <a:avLst/>
            </a:prstTxWarp>
          </a:bodyPr>
          <a:lstStyle/>
          <a:p>
            <a:pPr>
              <a:defRPr/>
            </a:pPr>
            <a:endParaRPr lang="en-US"/>
          </a:p>
        </p:txBody>
      </p:sp>
      <p:sp>
        <p:nvSpPr>
          <p:cNvPr id="11275" name="Text Box 32"/>
          <p:cNvSpPr txBox="1">
            <a:spLocks noChangeArrowheads="1"/>
          </p:cNvSpPr>
          <p:nvPr/>
        </p:nvSpPr>
        <p:spPr bwMode="auto">
          <a:xfrm>
            <a:off x="6781800" y="4935538"/>
            <a:ext cx="1752600" cy="600075"/>
          </a:xfrm>
          <a:prstGeom prst="rect">
            <a:avLst/>
          </a:prstGeom>
          <a:noFill/>
          <a:ln w="9525">
            <a:noFill/>
            <a:miter lim="800000"/>
            <a:headEnd/>
            <a:tailEnd/>
          </a:ln>
        </p:spPr>
        <p:txBody>
          <a:bodyPr lIns="91429" tIns="45714" rIns="91429" bIns="0">
            <a:prstTxWarp prst="textNoShape">
              <a:avLst/>
            </a:prstTxWarp>
            <a:spAutoFit/>
          </a:bodyPr>
          <a:lstStyle/>
          <a:p>
            <a:pPr algn="ctr"/>
            <a:r>
              <a:rPr lang="en-US" dirty="0"/>
              <a:t>Sequence Diagrams</a:t>
            </a:r>
            <a:endParaRPr lang="en-US" b="1" dirty="0">
              <a:latin typeface="Times New Roman" charset="0"/>
              <a:ea typeface="ＭＳ Ｐゴシック" charset="-128"/>
              <a:cs typeface="ＭＳ Ｐゴシック" charset="-128"/>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914400" y="4421746"/>
            <a:ext cx="1371600" cy="1521854"/>
            <a:chOff x="762000" y="3657600"/>
            <a:chExt cx="1371600" cy="1521854"/>
          </a:xfrm>
        </p:grpSpPr>
        <p:pic>
          <p:nvPicPr>
            <p:cNvPr id="9" name="Picture 8"/>
            <p:cNvPicPr>
              <a:picLocks noChangeAspect="1"/>
            </p:cNvPicPr>
            <p:nvPr/>
          </p:nvPicPr>
          <p:blipFill>
            <a:blip r:embed="rId2"/>
            <a:stretch>
              <a:fillRect/>
            </a:stretch>
          </p:blipFill>
          <p:spPr>
            <a:xfrm>
              <a:off x="762000" y="3657600"/>
              <a:ext cx="1371600" cy="1521854"/>
            </a:xfrm>
            <a:prstGeom prst="rect">
              <a:avLst/>
            </a:prstGeom>
          </p:spPr>
        </p:pic>
        <p:sp>
          <p:nvSpPr>
            <p:cNvPr id="12" name="TextBox 11"/>
            <p:cNvSpPr txBox="1"/>
            <p:nvPr/>
          </p:nvSpPr>
          <p:spPr>
            <a:xfrm>
              <a:off x="1143000" y="3733800"/>
              <a:ext cx="980294" cy="369332"/>
            </a:xfrm>
            <a:prstGeom prst="rect">
              <a:avLst/>
            </a:prstGeom>
            <a:noFill/>
          </p:spPr>
          <p:txBody>
            <a:bodyPr wrap="none" rtlCol="0">
              <a:spAutoFit/>
            </a:bodyPr>
            <a:lstStyle/>
            <a:p>
              <a:r>
                <a:rPr lang="en-US" dirty="0" err="1" smtClean="0"/>
                <a:t>Licence</a:t>
              </a:r>
              <a:endParaRPr lang="en-US" dirty="0"/>
            </a:p>
          </p:txBody>
        </p:sp>
      </p:grpSp>
      <p:sp>
        <p:nvSpPr>
          <p:cNvPr id="2" name="Title 1"/>
          <p:cNvSpPr>
            <a:spLocks noGrp="1"/>
          </p:cNvSpPr>
          <p:nvPr>
            <p:ph type="title"/>
          </p:nvPr>
        </p:nvSpPr>
        <p:spPr/>
        <p:txBody>
          <a:bodyPr/>
          <a:lstStyle/>
          <a:p>
            <a:r>
              <a:rPr lang="en-US" dirty="0" smtClean="0"/>
              <a:t>Interaction Classes</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1200995125"/>
              </p:ext>
            </p:extLst>
          </p:nvPr>
        </p:nvGraphicFramePr>
        <p:xfrm>
          <a:off x="990600" y="1397000"/>
          <a:ext cx="6096000" cy="2133600"/>
        </p:xfrm>
        <a:graphic>
          <a:graphicData uri="http://schemas.openxmlformats.org/drawingml/2006/table">
            <a:tbl>
              <a:tblPr bandRow="1">
                <a:tableStyleId>{2D5ABB26-0587-4C30-8999-92F81FD0307C}</a:tableStyleId>
              </a:tblPr>
              <a:tblGrid>
                <a:gridCol w="3048000"/>
                <a:gridCol w="3048000"/>
              </a:tblGrid>
              <a:tr h="370840">
                <a:tc>
                  <a:txBody>
                    <a:bodyPr/>
                    <a:lstStyle/>
                    <a:p>
                      <a:pPr marL="342900" indent="-342900">
                        <a:buFont typeface="Arial"/>
                        <a:buChar char="•"/>
                      </a:pPr>
                      <a:r>
                        <a:rPr lang="en-US" sz="2200" dirty="0" smtClean="0"/>
                        <a:t> cable</a:t>
                      </a:r>
                      <a:endParaRPr lang="en-US" sz="2200" dirty="0">
                        <a:latin typeface="Verdana"/>
                        <a:cs typeface="Verdana"/>
                      </a:endParaRPr>
                    </a:p>
                  </a:txBody>
                  <a:tcPr/>
                </a:tc>
                <a:tc>
                  <a:txBody>
                    <a:bodyPr/>
                    <a:lstStyle/>
                    <a:p>
                      <a:pPr marL="342900" indent="-342900">
                        <a:buFont typeface="Arial"/>
                        <a:buChar char="•"/>
                      </a:pPr>
                      <a:r>
                        <a:rPr lang="en-US" sz="2200" dirty="0" smtClean="0"/>
                        <a:t> pipe connection</a:t>
                      </a:r>
                      <a:endParaRPr lang="en-US" sz="2200" dirty="0" smtClean="0">
                        <a:latin typeface="Verdana"/>
                        <a:cs typeface="Verdana"/>
                      </a:endParaRPr>
                    </a:p>
                  </a:txBody>
                  <a:tcPr/>
                </a:tc>
              </a:tr>
              <a:tr h="370840">
                <a:tc>
                  <a:txBody>
                    <a:bodyPr/>
                    <a:lstStyle/>
                    <a:p>
                      <a:pPr marL="342900" indent="-342900">
                        <a:buFont typeface="Arial"/>
                        <a:buChar char="•"/>
                      </a:pPr>
                      <a:r>
                        <a:rPr lang="en-US" sz="2200" dirty="0" smtClean="0"/>
                        <a:t> birth</a:t>
                      </a:r>
                      <a:endParaRPr lang="en-US" sz="2200" dirty="0">
                        <a:latin typeface="Verdana"/>
                        <a:cs typeface="Verdana"/>
                      </a:endParaRPr>
                    </a:p>
                  </a:txBody>
                  <a:tcPr/>
                </a:tc>
                <a:tc>
                  <a:txBody>
                    <a:bodyPr/>
                    <a:lstStyle/>
                    <a:p>
                      <a:pPr marL="342900" indent="-342900">
                        <a:buFont typeface="Arial"/>
                        <a:buChar char="•"/>
                      </a:pPr>
                      <a:r>
                        <a:rPr lang="en-US" sz="2200" dirty="0" smtClean="0"/>
                        <a:t> link</a:t>
                      </a:r>
                      <a:endParaRPr lang="en-US" sz="2200" dirty="0">
                        <a:latin typeface="Verdana"/>
                        <a:cs typeface="Verdana"/>
                      </a:endParaRPr>
                    </a:p>
                  </a:txBody>
                  <a:tcPr/>
                </a:tc>
              </a:tr>
              <a:tr h="370840">
                <a:tc>
                  <a:txBody>
                    <a:bodyPr/>
                    <a:lstStyle/>
                    <a:p>
                      <a:pPr marL="342900" indent="-342900">
                        <a:buFont typeface="Arial"/>
                        <a:buChar char="•"/>
                      </a:pPr>
                      <a:r>
                        <a:rPr lang="en-US" sz="2200" dirty="0" smtClean="0"/>
                        <a:t> purchase</a:t>
                      </a:r>
                      <a:endParaRPr lang="en-US" sz="2200" dirty="0">
                        <a:latin typeface="Verdana"/>
                        <a:cs typeface="Verdana"/>
                      </a:endParaRPr>
                    </a:p>
                  </a:txBody>
                  <a:tcPr/>
                </a:tc>
                <a:tc>
                  <a:txBody>
                    <a:bodyPr/>
                    <a:lstStyle/>
                    <a:p>
                      <a:pPr marL="342900" indent="-342900">
                        <a:buFont typeface="Arial"/>
                        <a:buChar char="•"/>
                      </a:pPr>
                      <a:r>
                        <a:rPr lang="en-US" sz="2200" dirty="0" smtClean="0"/>
                        <a:t> marriage</a:t>
                      </a:r>
                      <a:endParaRPr lang="en-US" sz="2200" dirty="0">
                        <a:latin typeface="Verdana"/>
                        <a:cs typeface="Verdana"/>
                      </a:endParaRPr>
                    </a:p>
                  </a:txBody>
                  <a:tcPr/>
                </a:tc>
              </a:tr>
              <a:tr h="370840">
                <a:tc>
                  <a:txBody>
                    <a:bodyPr/>
                    <a:lstStyle/>
                    <a:p>
                      <a:pPr marL="342900" indent="-342900">
                        <a:buFont typeface="Arial"/>
                        <a:buChar char="•"/>
                      </a:pPr>
                      <a:r>
                        <a:rPr lang="en-US" sz="2200" dirty="0" smtClean="0"/>
                        <a:t> order</a:t>
                      </a:r>
                      <a:endParaRPr lang="en-US" sz="2200" dirty="0">
                        <a:latin typeface="Verdana"/>
                        <a:cs typeface="Verdana"/>
                      </a:endParaRPr>
                    </a:p>
                  </a:txBody>
                  <a:tcPr/>
                </a:tc>
                <a:tc>
                  <a:txBody>
                    <a:bodyPr/>
                    <a:lstStyle/>
                    <a:p>
                      <a:pPr marL="342900" indent="-342900">
                        <a:buFont typeface="Arial"/>
                        <a:buChar char="•"/>
                      </a:pPr>
                      <a:r>
                        <a:rPr lang="en-US" sz="2200" dirty="0" smtClean="0"/>
                        <a:t> sale</a:t>
                      </a:r>
                      <a:endParaRPr lang="en-US" sz="2200" dirty="0">
                        <a:latin typeface="Verdana"/>
                        <a:cs typeface="Verdana"/>
                      </a:endParaRPr>
                    </a:p>
                  </a:txBody>
                  <a:tcPr/>
                </a:tc>
              </a:tr>
              <a:tr h="370840">
                <a:tc>
                  <a:txBody>
                    <a:bodyPr/>
                    <a:lstStyle/>
                    <a:p>
                      <a:pPr marL="342900" indent="-342900">
                        <a:buFont typeface="Arial"/>
                        <a:buChar char="•"/>
                      </a:pPr>
                      <a:r>
                        <a:rPr lang="en-US" sz="2200" dirty="0" smtClean="0"/>
                        <a:t> command</a:t>
                      </a:r>
                      <a:endParaRPr lang="en-US" sz="2200" dirty="0">
                        <a:latin typeface="Verdana"/>
                        <a:cs typeface="Verdana"/>
                      </a:endParaRPr>
                    </a:p>
                  </a:txBody>
                  <a:tcPr/>
                </a:tc>
                <a:tc>
                  <a:txBody>
                    <a:bodyPr/>
                    <a:lstStyle/>
                    <a:p>
                      <a:pPr marL="342900" indent="-342900">
                        <a:buFont typeface="Arial"/>
                        <a:buChar char="•"/>
                      </a:pPr>
                      <a:r>
                        <a:rPr lang="en-US" sz="2200" dirty="0" smtClean="0"/>
                        <a:t> landing</a:t>
                      </a:r>
                      <a:endParaRPr lang="en-US" sz="2200" dirty="0">
                        <a:latin typeface="Verdana"/>
                        <a:cs typeface="Verdana"/>
                      </a:endParaRPr>
                    </a:p>
                  </a:txBody>
                  <a:tcPr/>
                </a:tc>
              </a:tr>
            </a:tbl>
          </a:graphicData>
        </a:graphic>
      </p:graphicFrame>
      <p:pic>
        <p:nvPicPr>
          <p:cNvPr id="8" name="Picture 7"/>
          <p:cNvPicPr>
            <a:picLocks noChangeAspect="1"/>
          </p:cNvPicPr>
          <p:nvPr/>
        </p:nvPicPr>
        <p:blipFill>
          <a:blip r:embed="rId3"/>
          <a:stretch>
            <a:fillRect/>
          </a:stretch>
        </p:blipFill>
        <p:spPr>
          <a:xfrm>
            <a:off x="381000" y="4114800"/>
            <a:ext cx="2870200" cy="2286000"/>
          </a:xfrm>
          <a:prstGeom prst="rect">
            <a:avLst/>
          </a:prstGeom>
        </p:spPr>
      </p:pic>
      <p:pic>
        <p:nvPicPr>
          <p:cNvPr id="10" name="Picture 9"/>
          <p:cNvPicPr>
            <a:picLocks noChangeAspect="1"/>
          </p:cNvPicPr>
          <p:nvPr/>
        </p:nvPicPr>
        <p:blipFill>
          <a:blip r:embed="rId4"/>
          <a:stretch>
            <a:fillRect/>
          </a:stretch>
        </p:blipFill>
        <p:spPr>
          <a:xfrm>
            <a:off x="3810000" y="3505200"/>
            <a:ext cx="5003800" cy="2791594"/>
          </a:xfrm>
          <a:prstGeom prst="rect">
            <a:avLst/>
          </a:prstGeom>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Specification Classes</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887269470"/>
              </p:ext>
            </p:extLst>
          </p:nvPr>
        </p:nvGraphicFramePr>
        <p:xfrm>
          <a:off x="990600" y="1397000"/>
          <a:ext cx="6096000" cy="2133600"/>
        </p:xfrm>
        <a:graphic>
          <a:graphicData uri="http://schemas.openxmlformats.org/drawingml/2006/table">
            <a:tbl>
              <a:tblPr bandRow="1">
                <a:tableStyleId>{2D5ABB26-0587-4C30-8999-92F81FD0307C}</a:tableStyleId>
              </a:tblPr>
              <a:tblGrid>
                <a:gridCol w="3048000"/>
                <a:gridCol w="3048000"/>
              </a:tblGrid>
              <a:tr h="370840">
                <a:tc>
                  <a:txBody>
                    <a:bodyPr/>
                    <a:lstStyle/>
                    <a:p>
                      <a:pPr marL="342900" indent="-342900">
                        <a:buFont typeface="Arial"/>
                        <a:buChar char="•"/>
                      </a:pPr>
                      <a:r>
                        <a:rPr lang="en-US" sz="2200" dirty="0" smtClean="0"/>
                        <a:t> policy</a:t>
                      </a:r>
                      <a:r>
                        <a:rPr lang="en-US" sz="2200" baseline="0" dirty="0" smtClean="0"/>
                        <a:t> type</a:t>
                      </a:r>
                      <a:endParaRPr lang="en-US" sz="2200" dirty="0">
                        <a:latin typeface="Verdana"/>
                        <a:cs typeface="Verdana"/>
                      </a:endParaRPr>
                    </a:p>
                  </a:txBody>
                  <a:tcPr/>
                </a:tc>
                <a:tc>
                  <a:txBody>
                    <a:bodyPr/>
                    <a:lstStyle/>
                    <a:p>
                      <a:pPr marL="342900" indent="-342900">
                        <a:buFont typeface="Arial"/>
                        <a:buChar char="•"/>
                      </a:pPr>
                      <a:r>
                        <a:rPr lang="en-US" sz="2200" dirty="0" smtClean="0"/>
                        <a:t> goal</a:t>
                      </a:r>
                      <a:r>
                        <a:rPr lang="en-US" sz="2200" baseline="0" dirty="0" smtClean="0"/>
                        <a:t> </a:t>
                      </a:r>
                      <a:r>
                        <a:rPr lang="en-US" sz="2200" baseline="0" dirty="0" err="1" smtClean="0"/>
                        <a:t>spec’n</a:t>
                      </a:r>
                      <a:endParaRPr lang="en-US" sz="2200" dirty="0" smtClean="0">
                        <a:latin typeface="Verdana"/>
                        <a:cs typeface="Verdana"/>
                      </a:endParaRPr>
                    </a:p>
                  </a:txBody>
                  <a:tcPr/>
                </a:tc>
              </a:tr>
              <a:tr h="370840">
                <a:tc>
                  <a:txBody>
                    <a:bodyPr/>
                    <a:lstStyle/>
                    <a:p>
                      <a:pPr marL="342900" indent="-342900">
                        <a:buFont typeface="Arial"/>
                        <a:buChar char="•"/>
                      </a:pPr>
                      <a:r>
                        <a:rPr lang="en-US" sz="2200" dirty="0" smtClean="0"/>
                        <a:t> protocol</a:t>
                      </a:r>
                      <a:endParaRPr lang="en-US" sz="2200" dirty="0">
                        <a:latin typeface="Verdana"/>
                        <a:cs typeface="Verdana"/>
                      </a:endParaRPr>
                    </a:p>
                  </a:txBody>
                  <a:tcPr/>
                </a:tc>
                <a:tc>
                  <a:txBody>
                    <a:bodyPr/>
                    <a:lstStyle/>
                    <a:p>
                      <a:pPr marL="342900" indent="-342900">
                        <a:buFont typeface="Arial"/>
                        <a:buChar char="•"/>
                      </a:pPr>
                      <a:r>
                        <a:rPr lang="en-US" sz="2200" dirty="0" smtClean="0"/>
                        <a:t> configuration</a:t>
                      </a:r>
                      <a:r>
                        <a:rPr lang="en-US" sz="2200" baseline="0" dirty="0" smtClean="0"/>
                        <a:t> </a:t>
                      </a:r>
                      <a:r>
                        <a:rPr lang="en-US" sz="2200" baseline="0" dirty="0" err="1" smtClean="0"/>
                        <a:t>def’n</a:t>
                      </a:r>
                      <a:endParaRPr lang="en-US" sz="2200" dirty="0">
                        <a:latin typeface="Verdana"/>
                        <a:cs typeface="Verdana"/>
                      </a:endParaRPr>
                    </a:p>
                  </a:txBody>
                  <a:tcPr/>
                </a:tc>
              </a:tr>
              <a:tr h="370840">
                <a:tc>
                  <a:txBody>
                    <a:bodyPr/>
                    <a:lstStyle/>
                    <a:p>
                      <a:pPr marL="342900" indent="-342900">
                        <a:buFont typeface="Arial"/>
                        <a:buChar char="•"/>
                      </a:pPr>
                      <a:r>
                        <a:rPr lang="en-US" sz="2200" dirty="0" smtClean="0"/>
                        <a:t> phone spec.</a:t>
                      </a:r>
                      <a:endParaRPr lang="en-US" sz="2200" dirty="0">
                        <a:latin typeface="Verdana"/>
                        <a:cs typeface="Verdana"/>
                      </a:endParaRPr>
                    </a:p>
                  </a:txBody>
                  <a:tcPr/>
                </a:tc>
                <a:tc>
                  <a:txBody>
                    <a:bodyPr/>
                    <a:lstStyle/>
                    <a:p>
                      <a:pPr marL="342900" indent="-342900">
                        <a:buFont typeface="Arial"/>
                        <a:buChar char="•"/>
                      </a:pPr>
                      <a:r>
                        <a:rPr lang="en-US" sz="2200" dirty="0" smtClean="0"/>
                        <a:t> account type</a:t>
                      </a:r>
                      <a:endParaRPr lang="en-US" sz="2200" dirty="0">
                        <a:latin typeface="Verdana"/>
                        <a:cs typeface="Verdana"/>
                      </a:endParaRPr>
                    </a:p>
                  </a:txBody>
                  <a:tcPr/>
                </a:tc>
              </a:tr>
              <a:tr h="370840">
                <a:tc>
                  <a:txBody>
                    <a:bodyPr/>
                    <a:lstStyle/>
                    <a:p>
                      <a:pPr marL="342900" indent="-342900">
                        <a:buFont typeface="Arial"/>
                        <a:buChar char="•"/>
                      </a:pPr>
                      <a:r>
                        <a:rPr lang="en-US" sz="2200" dirty="0" smtClean="0"/>
                        <a:t> product spec.</a:t>
                      </a:r>
                      <a:endParaRPr lang="en-US" sz="2200" dirty="0">
                        <a:latin typeface="Verdana"/>
                        <a:cs typeface="Verdana"/>
                      </a:endParaRPr>
                    </a:p>
                  </a:txBody>
                  <a:tcPr/>
                </a:tc>
                <a:tc>
                  <a:txBody>
                    <a:bodyPr/>
                    <a:lstStyle/>
                    <a:p>
                      <a:pPr marL="342900" indent="-342900">
                        <a:buFont typeface="Arial"/>
                        <a:buChar char="•"/>
                      </a:pPr>
                      <a:r>
                        <a:rPr lang="en-US" sz="2200" dirty="0" smtClean="0"/>
                        <a:t> vehicle model</a:t>
                      </a:r>
                      <a:endParaRPr lang="en-US" sz="2200" dirty="0">
                        <a:latin typeface="Verdana"/>
                        <a:cs typeface="Verdana"/>
                      </a:endParaRPr>
                    </a:p>
                  </a:txBody>
                  <a:tcPr/>
                </a:tc>
              </a:tr>
              <a:tr h="370840">
                <a:tc>
                  <a:txBody>
                    <a:bodyPr/>
                    <a:lstStyle/>
                    <a:p>
                      <a:pPr marL="342900" indent="-342900">
                        <a:buFont typeface="Arial"/>
                        <a:buChar char="•"/>
                      </a:pPr>
                      <a:r>
                        <a:rPr lang="en-US" sz="2200" dirty="0" smtClean="0"/>
                        <a:t> qualification</a:t>
                      </a:r>
                      <a:endParaRPr lang="en-US" sz="2200" dirty="0">
                        <a:latin typeface="Verdana"/>
                        <a:cs typeface="Verdana"/>
                      </a:endParaRPr>
                    </a:p>
                  </a:txBody>
                  <a:tcPr/>
                </a:tc>
                <a:tc>
                  <a:txBody>
                    <a:bodyPr/>
                    <a:lstStyle/>
                    <a:p>
                      <a:pPr marL="342900" indent="-342900">
                        <a:buFont typeface="Arial"/>
                        <a:buChar char="•"/>
                      </a:pPr>
                      <a:r>
                        <a:rPr lang="en-US" sz="2200" dirty="0" smtClean="0"/>
                        <a:t> aircraft type</a:t>
                      </a:r>
                      <a:endParaRPr lang="en-US" sz="2200" dirty="0">
                        <a:latin typeface="Verdana"/>
                        <a:cs typeface="Verdana"/>
                      </a:endParaRPr>
                    </a:p>
                  </a:txBody>
                  <a:tcPr/>
                </a:tc>
              </a:tr>
            </a:tbl>
          </a:graphicData>
        </a:graphic>
      </p:graphicFrame>
      <p:pic>
        <p:nvPicPr>
          <p:cNvPr id="6" name="Picture 5"/>
          <p:cNvPicPr>
            <a:picLocks noChangeAspect="1"/>
          </p:cNvPicPr>
          <p:nvPr/>
        </p:nvPicPr>
        <p:blipFill>
          <a:blip r:embed="rId2"/>
          <a:stretch>
            <a:fillRect/>
          </a:stretch>
        </p:blipFill>
        <p:spPr>
          <a:xfrm>
            <a:off x="5097052" y="3657600"/>
            <a:ext cx="2675348" cy="2469552"/>
          </a:xfrm>
          <a:prstGeom prst="rect">
            <a:avLst/>
          </a:prstGeom>
        </p:spPr>
      </p:pic>
      <p:grpSp>
        <p:nvGrpSpPr>
          <p:cNvPr id="7" name="Group 6"/>
          <p:cNvGrpSpPr/>
          <p:nvPr/>
        </p:nvGrpSpPr>
        <p:grpSpPr>
          <a:xfrm>
            <a:off x="1143000" y="4114800"/>
            <a:ext cx="2747264" cy="2011205"/>
            <a:chOff x="4406238" y="4241259"/>
            <a:chExt cx="2747264" cy="2011205"/>
          </a:xfrm>
        </p:grpSpPr>
        <p:pic>
          <p:nvPicPr>
            <p:cNvPr id="8" name="Picture 7"/>
            <p:cNvPicPr>
              <a:picLocks noChangeAspect="1"/>
            </p:cNvPicPr>
            <p:nvPr/>
          </p:nvPicPr>
          <p:blipFill>
            <a:blip r:embed="rId3"/>
            <a:stretch>
              <a:fillRect/>
            </a:stretch>
          </p:blipFill>
          <p:spPr>
            <a:xfrm>
              <a:off x="4406238" y="4241259"/>
              <a:ext cx="2747264" cy="2011205"/>
            </a:xfrm>
            <a:prstGeom prst="rect">
              <a:avLst/>
            </a:prstGeom>
            <a:ln w="88900" cap="sq" cmpd="thickThin">
              <a:solidFill>
                <a:srgbClr val="000000"/>
              </a:solidFill>
              <a:prstDash val="solid"/>
              <a:miter lim="800000"/>
            </a:ln>
            <a:effectLst>
              <a:innerShdw blurRad="76200">
                <a:srgbClr val="000000"/>
              </a:innerShdw>
            </a:effectLst>
          </p:spPr>
        </p:pic>
        <p:pic>
          <p:nvPicPr>
            <p:cNvPr id="10" name="Picture 9"/>
            <p:cNvPicPr>
              <a:picLocks noChangeAspect="1"/>
            </p:cNvPicPr>
            <p:nvPr/>
          </p:nvPicPr>
          <p:blipFill>
            <a:blip r:embed="rId4"/>
            <a:stretch>
              <a:fillRect/>
            </a:stretch>
          </p:blipFill>
          <p:spPr>
            <a:xfrm>
              <a:off x="6272575" y="5432727"/>
              <a:ext cx="750460" cy="270080"/>
            </a:xfrm>
            <a:prstGeom prst="rect">
              <a:avLst/>
            </a:prstGeom>
          </p:spPr>
        </p:pic>
      </p:gr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le 1"/>
          <p:cNvSpPr>
            <a:spLocks noGrp="1"/>
          </p:cNvSpPr>
          <p:nvPr>
            <p:ph type="title"/>
          </p:nvPr>
        </p:nvSpPr>
        <p:spPr/>
        <p:txBody>
          <a:bodyPr/>
          <a:lstStyle/>
          <a:p>
            <a:r>
              <a:rPr lang="en-US" smtClean="0"/>
              <a:t>Finding Classes</a:t>
            </a:r>
          </a:p>
        </p:txBody>
      </p:sp>
      <p:sp>
        <p:nvSpPr>
          <p:cNvPr id="39939" name="Content Placeholder 2"/>
          <p:cNvSpPr>
            <a:spLocks noGrp="1"/>
          </p:cNvSpPr>
          <p:nvPr>
            <p:ph idx="1"/>
          </p:nvPr>
        </p:nvSpPr>
        <p:spPr>
          <a:xfrm>
            <a:off x="838200" y="1371600"/>
            <a:ext cx="5105400" cy="5105400"/>
          </a:xfrm>
        </p:spPr>
        <p:txBody>
          <a:bodyPr/>
          <a:lstStyle/>
          <a:p>
            <a:pPr marL="0" indent="0"/>
            <a:r>
              <a:rPr lang="en-US" dirty="0" smtClean="0"/>
              <a:t>We may observe that a number of instances in the subject matter have similar behavior and data.</a:t>
            </a:r>
          </a:p>
          <a:p>
            <a:pPr marL="0" indent="0"/>
            <a:endParaRPr lang="en-US" dirty="0"/>
          </a:p>
          <a:p>
            <a:pPr marL="0" indent="0"/>
            <a:r>
              <a:rPr lang="en-US" dirty="0" smtClean="0"/>
              <a:t>We abstract from observed instances.</a:t>
            </a:r>
          </a:p>
          <a:p>
            <a:pPr marL="0" indent="0"/>
            <a:endParaRPr lang="en-US" dirty="0" smtClean="0"/>
          </a:p>
          <a:p>
            <a:pPr marL="0" indent="0"/>
            <a:endParaRPr lang="en-US" dirty="0" smtClean="0"/>
          </a:p>
        </p:txBody>
      </p:sp>
      <p:sp>
        <p:nvSpPr>
          <p:cNvPr id="39941" name="Oval Callout 4"/>
          <p:cNvSpPr>
            <a:spLocks noChangeArrowheads="1"/>
          </p:cNvSpPr>
          <p:nvPr/>
        </p:nvSpPr>
        <p:spPr bwMode="auto">
          <a:xfrm>
            <a:off x="6019800" y="1143000"/>
            <a:ext cx="2879725" cy="1798638"/>
          </a:xfrm>
          <a:prstGeom prst="wedgeEllipseCallout">
            <a:avLst>
              <a:gd name="adj1" fmla="val -81231"/>
              <a:gd name="adj2" fmla="val 37634"/>
            </a:avLst>
          </a:prstGeom>
          <a:solidFill>
            <a:srgbClr val="CCFFCC"/>
          </a:solidFill>
          <a:ln w="12700">
            <a:solidFill>
              <a:schemeClr val="tx1"/>
            </a:solidFill>
            <a:round/>
            <a:headEnd/>
            <a:tailEnd/>
          </a:ln>
        </p:spPr>
        <p:txBody>
          <a:bodyPr lIns="0" tIns="0" rIns="0" bIns="0" anchor="ctr">
            <a:prstTxWarp prst="textNoShape">
              <a:avLst/>
            </a:prstTxWarp>
          </a:bodyPr>
          <a:lstStyle/>
          <a:p>
            <a:pPr algn="ctr"/>
            <a:r>
              <a:rPr lang="en-US" sz="2400" b="1" dirty="0">
                <a:latin typeface="Comic Sans MS"/>
                <a:ea typeface="Comic Sans MS"/>
                <a:cs typeface="Comic Sans MS"/>
              </a:rPr>
              <a:t>This is called “extension.”</a:t>
            </a:r>
          </a:p>
        </p:txBody>
      </p:sp>
      <p:pic>
        <p:nvPicPr>
          <p:cNvPr id="2" name="Picture 1"/>
          <p:cNvPicPr>
            <a:picLocks noChangeAspect="1"/>
          </p:cNvPicPr>
          <p:nvPr/>
        </p:nvPicPr>
        <p:blipFill>
          <a:blip r:embed="rId2"/>
          <a:stretch>
            <a:fillRect/>
          </a:stretch>
        </p:blipFill>
        <p:spPr>
          <a:xfrm>
            <a:off x="7848600" y="4495800"/>
            <a:ext cx="1117600" cy="914400"/>
          </a:xfrm>
          <a:prstGeom prst="rect">
            <a:avLst/>
          </a:prstGeom>
        </p:spPr>
      </p:pic>
      <p:pic>
        <p:nvPicPr>
          <p:cNvPr id="3" name="Picture 2"/>
          <p:cNvPicPr>
            <a:picLocks noChangeAspect="1"/>
          </p:cNvPicPr>
          <p:nvPr/>
        </p:nvPicPr>
        <p:blipFill>
          <a:blip r:embed="rId3"/>
          <a:stretch>
            <a:fillRect/>
          </a:stretch>
        </p:blipFill>
        <p:spPr>
          <a:xfrm>
            <a:off x="5867400" y="3733800"/>
            <a:ext cx="1752600" cy="1511300"/>
          </a:xfrm>
          <a:prstGeom prst="rect">
            <a:avLst/>
          </a:prstGeom>
        </p:spPr>
      </p:pic>
      <p:pic>
        <p:nvPicPr>
          <p:cNvPr id="4" name="Picture 3"/>
          <p:cNvPicPr>
            <a:picLocks noChangeAspect="1"/>
          </p:cNvPicPr>
          <p:nvPr/>
        </p:nvPicPr>
        <p:blipFill>
          <a:blip r:embed="rId4"/>
          <a:stretch>
            <a:fillRect/>
          </a:stretch>
        </p:blipFill>
        <p:spPr>
          <a:xfrm>
            <a:off x="1600200" y="3810000"/>
            <a:ext cx="1041400" cy="1524000"/>
          </a:xfrm>
          <a:prstGeom prst="rect">
            <a:avLst/>
          </a:prstGeom>
        </p:spPr>
      </p:pic>
      <p:pic>
        <p:nvPicPr>
          <p:cNvPr id="5" name="Picture 4"/>
          <p:cNvPicPr>
            <a:picLocks noChangeAspect="1"/>
          </p:cNvPicPr>
          <p:nvPr/>
        </p:nvPicPr>
        <p:blipFill>
          <a:blip r:embed="rId5"/>
          <a:stretch>
            <a:fillRect/>
          </a:stretch>
        </p:blipFill>
        <p:spPr>
          <a:xfrm>
            <a:off x="2438400" y="3886200"/>
            <a:ext cx="1231900" cy="1600200"/>
          </a:xfrm>
          <a:prstGeom prst="rect">
            <a:avLst/>
          </a:prstGeom>
        </p:spPr>
      </p:pic>
      <p:pic>
        <p:nvPicPr>
          <p:cNvPr id="6" name="Picture 5"/>
          <p:cNvPicPr>
            <a:picLocks noChangeAspect="1"/>
          </p:cNvPicPr>
          <p:nvPr/>
        </p:nvPicPr>
        <p:blipFill>
          <a:blip r:embed="rId6"/>
          <a:stretch>
            <a:fillRect/>
          </a:stretch>
        </p:blipFill>
        <p:spPr>
          <a:xfrm>
            <a:off x="5943600" y="4724400"/>
            <a:ext cx="571500" cy="800100"/>
          </a:xfrm>
          <a:prstGeom prst="rect">
            <a:avLst/>
          </a:prstGeom>
        </p:spPr>
      </p:pic>
      <p:pic>
        <p:nvPicPr>
          <p:cNvPr id="7" name="Picture 6"/>
          <p:cNvPicPr>
            <a:picLocks noChangeAspect="1"/>
          </p:cNvPicPr>
          <p:nvPr/>
        </p:nvPicPr>
        <p:blipFill>
          <a:blip r:embed="rId7"/>
          <a:stretch>
            <a:fillRect/>
          </a:stretch>
        </p:blipFill>
        <p:spPr>
          <a:xfrm>
            <a:off x="6629400" y="4572000"/>
            <a:ext cx="1193800" cy="965200"/>
          </a:xfrm>
          <a:prstGeom prst="rect">
            <a:avLst/>
          </a:prstGeom>
        </p:spPr>
      </p:pic>
      <p:pic>
        <p:nvPicPr>
          <p:cNvPr id="8" name="Picture 7"/>
          <p:cNvPicPr>
            <a:picLocks noChangeAspect="1"/>
          </p:cNvPicPr>
          <p:nvPr/>
        </p:nvPicPr>
        <p:blipFill>
          <a:blip r:embed="rId8"/>
          <a:stretch>
            <a:fillRect/>
          </a:stretch>
        </p:blipFill>
        <p:spPr>
          <a:xfrm>
            <a:off x="3733800" y="3886200"/>
            <a:ext cx="1955800" cy="1600200"/>
          </a:xfrm>
          <a:prstGeom prst="rect">
            <a:avLst/>
          </a:prstGeom>
        </p:spPr>
      </p:pic>
      <p:pic>
        <p:nvPicPr>
          <p:cNvPr id="9" name="Picture 8"/>
          <p:cNvPicPr>
            <a:picLocks noChangeAspect="1"/>
          </p:cNvPicPr>
          <p:nvPr/>
        </p:nvPicPr>
        <p:blipFill>
          <a:blip r:embed="rId9"/>
          <a:stretch>
            <a:fillRect/>
          </a:stretch>
        </p:blipFill>
        <p:spPr>
          <a:xfrm>
            <a:off x="152400" y="4191000"/>
            <a:ext cx="1689100" cy="1320800"/>
          </a:xfrm>
          <a:prstGeom prst="rect">
            <a:avLst/>
          </a:prstGeom>
        </p:spPr>
      </p:pic>
      <p:pic>
        <p:nvPicPr>
          <p:cNvPr id="10" name="Picture 9"/>
          <p:cNvPicPr>
            <a:picLocks noChangeAspect="1"/>
          </p:cNvPicPr>
          <p:nvPr/>
        </p:nvPicPr>
        <p:blipFill>
          <a:blip r:embed="rId10"/>
          <a:stretch>
            <a:fillRect/>
          </a:stretch>
        </p:blipFill>
        <p:spPr>
          <a:xfrm>
            <a:off x="5257800" y="4724400"/>
            <a:ext cx="635000" cy="787400"/>
          </a:xfrm>
          <a:prstGeom prst="rect">
            <a:avLst/>
          </a:prstGeom>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le 1"/>
          <p:cNvSpPr>
            <a:spLocks noGrp="1"/>
          </p:cNvSpPr>
          <p:nvPr>
            <p:ph type="title"/>
          </p:nvPr>
        </p:nvSpPr>
        <p:spPr/>
        <p:txBody>
          <a:bodyPr/>
          <a:lstStyle/>
          <a:p>
            <a:r>
              <a:rPr lang="en-US" smtClean="0"/>
              <a:t>Finding Classes</a:t>
            </a:r>
          </a:p>
        </p:txBody>
      </p:sp>
      <p:sp>
        <p:nvSpPr>
          <p:cNvPr id="39939" name="Content Placeholder 2"/>
          <p:cNvSpPr>
            <a:spLocks noGrp="1"/>
          </p:cNvSpPr>
          <p:nvPr>
            <p:ph idx="1"/>
          </p:nvPr>
        </p:nvSpPr>
        <p:spPr>
          <a:xfrm>
            <a:off x="762000" y="1219200"/>
            <a:ext cx="4724400" cy="5105400"/>
          </a:xfrm>
        </p:spPr>
        <p:txBody>
          <a:bodyPr/>
          <a:lstStyle/>
          <a:p>
            <a:pPr marL="0" indent="0"/>
            <a:r>
              <a:rPr lang="en-US" dirty="0" smtClean="0"/>
              <a:t>Or we may observe, identify or define a concept with specific qualification criteria.</a:t>
            </a:r>
          </a:p>
          <a:p>
            <a:pPr marL="0" indent="0"/>
            <a:endParaRPr lang="en-US" dirty="0"/>
          </a:p>
          <a:p>
            <a:pPr marL="0" indent="0"/>
            <a:r>
              <a:rPr lang="en-US" dirty="0" smtClean="0"/>
              <a:t>We abstract based on our ideal.</a:t>
            </a:r>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p:txBody>
      </p:sp>
      <p:sp>
        <p:nvSpPr>
          <p:cNvPr id="39940" name="Rectangle 5"/>
          <p:cNvSpPr>
            <a:spLocks noChangeArrowheads="1"/>
          </p:cNvSpPr>
          <p:nvPr/>
        </p:nvSpPr>
        <p:spPr bwMode="auto">
          <a:xfrm>
            <a:off x="762000" y="3276600"/>
            <a:ext cx="5257800" cy="646113"/>
          </a:xfrm>
          <a:prstGeom prst="rect">
            <a:avLst/>
          </a:prstGeom>
          <a:solidFill>
            <a:schemeClr val="tx1">
              <a:alpha val="14902"/>
            </a:schemeClr>
          </a:solidFill>
          <a:ln w="9525">
            <a:noFill/>
            <a:miter lim="800000"/>
            <a:headEnd/>
            <a:tailEnd/>
          </a:ln>
        </p:spPr>
        <p:txBody>
          <a:bodyPr>
            <a:prstTxWarp prst="textNoShape">
              <a:avLst/>
            </a:prstTxWarp>
            <a:spAutoFit/>
          </a:bodyPr>
          <a:lstStyle/>
          <a:p>
            <a:r>
              <a:rPr lang="en-US" dirty="0"/>
              <a:t>THE FOLLOWING ARE THE QUALIFICATIONS A DOG MUST HAVE FOR ENTRY AT CRUFTS</a:t>
            </a:r>
          </a:p>
        </p:txBody>
      </p:sp>
      <p:sp>
        <p:nvSpPr>
          <p:cNvPr id="39942" name="Oval Callout 4"/>
          <p:cNvSpPr>
            <a:spLocks noChangeArrowheads="1"/>
          </p:cNvSpPr>
          <p:nvPr/>
        </p:nvSpPr>
        <p:spPr bwMode="auto">
          <a:xfrm>
            <a:off x="5791200" y="1371600"/>
            <a:ext cx="2879725" cy="1798638"/>
          </a:xfrm>
          <a:prstGeom prst="wedgeEllipseCallout">
            <a:avLst>
              <a:gd name="adj1" fmla="val -81231"/>
              <a:gd name="adj2" fmla="val 37634"/>
            </a:avLst>
          </a:prstGeom>
          <a:solidFill>
            <a:srgbClr val="CCFFCC"/>
          </a:solidFill>
          <a:ln w="12700">
            <a:solidFill>
              <a:schemeClr val="tx1"/>
            </a:solidFill>
            <a:round/>
            <a:headEnd/>
            <a:tailEnd/>
          </a:ln>
        </p:spPr>
        <p:txBody>
          <a:bodyPr lIns="0" tIns="0" rIns="0" bIns="0" anchor="ctr">
            <a:prstTxWarp prst="textNoShape">
              <a:avLst/>
            </a:prstTxWarp>
          </a:bodyPr>
          <a:lstStyle/>
          <a:p>
            <a:pPr algn="ctr"/>
            <a:r>
              <a:rPr lang="en-US" sz="2400" b="1" dirty="0">
                <a:latin typeface="Comic Sans MS"/>
                <a:ea typeface="Comic Sans MS"/>
                <a:cs typeface="Comic Sans MS"/>
              </a:rPr>
              <a:t>This is called “intension.”</a:t>
            </a:r>
          </a:p>
        </p:txBody>
      </p:sp>
      <p:pic>
        <p:nvPicPr>
          <p:cNvPr id="6" name="Picture 5"/>
          <p:cNvPicPr>
            <a:picLocks noChangeAspect="1"/>
          </p:cNvPicPr>
          <p:nvPr/>
        </p:nvPicPr>
        <p:blipFill>
          <a:blip r:embed="rId2"/>
          <a:stretch>
            <a:fillRect/>
          </a:stretch>
        </p:blipFill>
        <p:spPr>
          <a:xfrm>
            <a:off x="7086600" y="5359400"/>
            <a:ext cx="1117600" cy="914400"/>
          </a:xfrm>
          <a:prstGeom prst="rect">
            <a:avLst/>
          </a:prstGeom>
        </p:spPr>
      </p:pic>
      <p:pic>
        <p:nvPicPr>
          <p:cNvPr id="7" name="Picture 6"/>
          <p:cNvPicPr>
            <a:picLocks noChangeAspect="1"/>
          </p:cNvPicPr>
          <p:nvPr/>
        </p:nvPicPr>
        <p:blipFill>
          <a:blip r:embed="rId3"/>
          <a:stretch>
            <a:fillRect/>
          </a:stretch>
        </p:blipFill>
        <p:spPr>
          <a:xfrm>
            <a:off x="5105400" y="4597400"/>
            <a:ext cx="1752600" cy="1511300"/>
          </a:xfrm>
          <a:prstGeom prst="rect">
            <a:avLst/>
          </a:prstGeom>
        </p:spPr>
      </p:pic>
      <p:pic>
        <p:nvPicPr>
          <p:cNvPr id="8" name="Picture 7"/>
          <p:cNvPicPr>
            <a:picLocks noChangeAspect="1"/>
          </p:cNvPicPr>
          <p:nvPr/>
        </p:nvPicPr>
        <p:blipFill>
          <a:blip r:embed="rId4"/>
          <a:stretch>
            <a:fillRect/>
          </a:stretch>
        </p:blipFill>
        <p:spPr>
          <a:xfrm>
            <a:off x="7924800" y="3276600"/>
            <a:ext cx="1041400" cy="1524000"/>
          </a:xfrm>
          <a:prstGeom prst="rect">
            <a:avLst/>
          </a:prstGeom>
        </p:spPr>
      </p:pic>
      <p:pic>
        <p:nvPicPr>
          <p:cNvPr id="9" name="Picture 8"/>
          <p:cNvPicPr>
            <a:picLocks noChangeAspect="1"/>
          </p:cNvPicPr>
          <p:nvPr/>
        </p:nvPicPr>
        <p:blipFill>
          <a:blip r:embed="rId5"/>
          <a:stretch>
            <a:fillRect/>
          </a:stretch>
        </p:blipFill>
        <p:spPr>
          <a:xfrm>
            <a:off x="1676400" y="4749800"/>
            <a:ext cx="1231900" cy="1600200"/>
          </a:xfrm>
          <a:prstGeom prst="rect">
            <a:avLst/>
          </a:prstGeom>
        </p:spPr>
      </p:pic>
      <p:pic>
        <p:nvPicPr>
          <p:cNvPr id="10" name="Picture 9"/>
          <p:cNvPicPr>
            <a:picLocks noChangeAspect="1"/>
          </p:cNvPicPr>
          <p:nvPr/>
        </p:nvPicPr>
        <p:blipFill>
          <a:blip r:embed="rId6"/>
          <a:stretch>
            <a:fillRect/>
          </a:stretch>
        </p:blipFill>
        <p:spPr>
          <a:xfrm>
            <a:off x="5181600" y="5588000"/>
            <a:ext cx="571500" cy="800100"/>
          </a:xfrm>
          <a:prstGeom prst="rect">
            <a:avLst/>
          </a:prstGeom>
        </p:spPr>
      </p:pic>
      <p:pic>
        <p:nvPicPr>
          <p:cNvPr id="11" name="Picture 10"/>
          <p:cNvPicPr>
            <a:picLocks noChangeAspect="1"/>
          </p:cNvPicPr>
          <p:nvPr/>
        </p:nvPicPr>
        <p:blipFill>
          <a:blip r:embed="rId7"/>
          <a:stretch>
            <a:fillRect/>
          </a:stretch>
        </p:blipFill>
        <p:spPr>
          <a:xfrm>
            <a:off x="5867400" y="5435600"/>
            <a:ext cx="1193800" cy="965200"/>
          </a:xfrm>
          <a:prstGeom prst="rect">
            <a:avLst/>
          </a:prstGeom>
        </p:spPr>
      </p:pic>
      <p:pic>
        <p:nvPicPr>
          <p:cNvPr id="12" name="Picture 11"/>
          <p:cNvPicPr>
            <a:picLocks noChangeAspect="1"/>
          </p:cNvPicPr>
          <p:nvPr/>
        </p:nvPicPr>
        <p:blipFill>
          <a:blip r:embed="rId8"/>
          <a:stretch>
            <a:fillRect/>
          </a:stretch>
        </p:blipFill>
        <p:spPr>
          <a:xfrm>
            <a:off x="2971800" y="4749800"/>
            <a:ext cx="1955800" cy="1600200"/>
          </a:xfrm>
          <a:prstGeom prst="rect">
            <a:avLst/>
          </a:prstGeom>
        </p:spPr>
      </p:pic>
      <p:pic>
        <p:nvPicPr>
          <p:cNvPr id="13" name="Picture 12"/>
          <p:cNvPicPr>
            <a:picLocks noChangeAspect="1"/>
          </p:cNvPicPr>
          <p:nvPr/>
        </p:nvPicPr>
        <p:blipFill>
          <a:blip r:embed="rId9"/>
          <a:stretch>
            <a:fillRect/>
          </a:stretch>
        </p:blipFill>
        <p:spPr>
          <a:xfrm>
            <a:off x="152400" y="5054600"/>
            <a:ext cx="1689100" cy="1320800"/>
          </a:xfrm>
          <a:prstGeom prst="rect">
            <a:avLst/>
          </a:prstGeom>
        </p:spPr>
      </p:pic>
      <p:pic>
        <p:nvPicPr>
          <p:cNvPr id="14" name="Picture 13"/>
          <p:cNvPicPr>
            <a:picLocks noChangeAspect="1"/>
          </p:cNvPicPr>
          <p:nvPr/>
        </p:nvPicPr>
        <p:blipFill>
          <a:blip r:embed="rId10"/>
          <a:stretch>
            <a:fillRect/>
          </a:stretch>
        </p:blipFill>
        <p:spPr>
          <a:xfrm>
            <a:off x="7010400" y="3505200"/>
            <a:ext cx="635000" cy="787400"/>
          </a:xfrm>
          <a:prstGeom prst="rect">
            <a:avLst/>
          </a:prstGeom>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Workshop</a:t>
            </a:r>
            <a:endParaRPr lang="en-US" dirty="0"/>
          </a:p>
        </p:txBody>
      </p:sp>
      <p:sp>
        <p:nvSpPr>
          <p:cNvPr id="3" name="Content Placeholder 2"/>
          <p:cNvSpPr>
            <a:spLocks noGrp="1"/>
          </p:cNvSpPr>
          <p:nvPr>
            <p:ph idx="1"/>
          </p:nvPr>
        </p:nvSpPr>
        <p:spPr/>
        <p:txBody>
          <a:bodyPr/>
          <a:lstStyle/>
          <a:p>
            <a:pPr marL="0" indent="0"/>
            <a:r>
              <a:rPr lang="en-US" dirty="0" smtClean="0"/>
              <a:t>Blitz at least half-a-dozen classes.</a:t>
            </a:r>
          </a:p>
          <a:p>
            <a:pPr marL="0" indent="0"/>
            <a:endParaRPr lang="en-US" dirty="0"/>
          </a:p>
          <a:p>
            <a:pPr marL="0" indent="0"/>
            <a:r>
              <a:rPr lang="en-US" dirty="0" smtClean="0"/>
              <a:t>Use the clarified requirements for input.</a:t>
            </a:r>
          </a:p>
          <a:p>
            <a:pPr marL="0" indent="0"/>
            <a:endParaRPr lang="en-US" dirty="0"/>
          </a:p>
          <a:p>
            <a:pPr marL="0" indent="0"/>
            <a:r>
              <a:rPr lang="en-US" dirty="0" smtClean="0"/>
              <a:t>Be prepared to present your list to the class.</a:t>
            </a:r>
            <a:endParaRPr lang="en-US" dirty="0"/>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itle 1"/>
          <p:cNvSpPr>
            <a:spLocks noGrp="1"/>
          </p:cNvSpPr>
          <p:nvPr>
            <p:ph type="title"/>
          </p:nvPr>
        </p:nvSpPr>
        <p:spPr/>
        <p:txBody>
          <a:bodyPr/>
          <a:lstStyle/>
          <a:p>
            <a:r>
              <a:rPr lang="en-US" smtClean="0"/>
              <a:t>Class Definitions</a:t>
            </a:r>
          </a:p>
        </p:txBody>
      </p:sp>
      <p:sp>
        <p:nvSpPr>
          <p:cNvPr id="52227" name="Content Placeholder 2"/>
          <p:cNvSpPr>
            <a:spLocks noGrp="1"/>
          </p:cNvSpPr>
          <p:nvPr>
            <p:ph idx="1"/>
          </p:nvPr>
        </p:nvSpPr>
        <p:spPr>
          <a:xfrm>
            <a:off x="762000" y="1219200"/>
            <a:ext cx="8077200" cy="2438400"/>
          </a:xfrm>
        </p:spPr>
        <p:txBody>
          <a:bodyPr/>
          <a:lstStyle/>
          <a:p>
            <a:pPr marL="0" indent="0"/>
            <a:r>
              <a:rPr lang="en-US" dirty="0" smtClean="0"/>
              <a:t>Write a class definition that explains the </a:t>
            </a:r>
            <a:br>
              <a:rPr lang="en-US" dirty="0" smtClean="0"/>
            </a:br>
            <a:r>
              <a:rPr lang="en-US" i="1" dirty="0" smtClean="0"/>
              <a:t>basis for abstraction </a:t>
            </a:r>
            <a:r>
              <a:rPr lang="en-US" dirty="0" smtClean="0"/>
              <a:t>for each class.</a:t>
            </a:r>
          </a:p>
          <a:p>
            <a:pPr marL="0" indent="0"/>
            <a:endParaRPr lang="en-US" dirty="0" smtClean="0"/>
          </a:p>
        </p:txBody>
      </p:sp>
      <p:pic>
        <p:nvPicPr>
          <p:cNvPr id="6" name="Picture 5"/>
          <p:cNvPicPr>
            <a:picLocks noChangeAspect="1"/>
          </p:cNvPicPr>
          <p:nvPr/>
        </p:nvPicPr>
        <p:blipFill>
          <a:blip r:embed="rId2"/>
          <a:stretch>
            <a:fillRect/>
          </a:stretch>
        </p:blipFill>
        <p:spPr>
          <a:xfrm>
            <a:off x="990600" y="3581400"/>
            <a:ext cx="812800" cy="2286000"/>
          </a:xfrm>
          <a:prstGeom prst="rect">
            <a:avLst/>
          </a:prstGeom>
        </p:spPr>
      </p:pic>
      <p:pic>
        <p:nvPicPr>
          <p:cNvPr id="7" name="Picture 6"/>
          <p:cNvPicPr>
            <a:picLocks noChangeAspect="1"/>
          </p:cNvPicPr>
          <p:nvPr/>
        </p:nvPicPr>
        <p:blipFill>
          <a:blip r:embed="rId3"/>
          <a:stretch>
            <a:fillRect/>
          </a:stretch>
        </p:blipFill>
        <p:spPr>
          <a:xfrm>
            <a:off x="1358900" y="2280742"/>
            <a:ext cx="2527300" cy="1529258"/>
          </a:xfrm>
          <a:prstGeom prst="rect">
            <a:avLst/>
          </a:prstGeom>
        </p:spPr>
      </p:pic>
      <p:pic>
        <p:nvPicPr>
          <p:cNvPr id="8" name="Picture 7"/>
          <p:cNvPicPr>
            <a:picLocks noChangeAspect="1"/>
          </p:cNvPicPr>
          <p:nvPr/>
        </p:nvPicPr>
        <p:blipFill>
          <a:blip r:embed="rId4"/>
          <a:stretch>
            <a:fillRect/>
          </a:stretch>
        </p:blipFill>
        <p:spPr>
          <a:xfrm>
            <a:off x="1605740" y="2971800"/>
            <a:ext cx="1747060" cy="654071"/>
          </a:xfrm>
          <a:prstGeom prst="rect">
            <a:avLst/>
          </a:prstGeom>
        </p:spPr>
      </p:pic>
      <p:pic>
        <p:nvPicPr>
          <p:cNvPr id="9" name="Picture 8"/>
          <p:cNvPicPr>
            <a:picLocks noChangeAspect="1"/>
          </p:cNvPicPr>
          <p:nvPr/>
        </p:nvPicPr>
        <p:blipFill>
          <a:blip r:embed="rId5"/>
          <a:stretch>
            <a:fillRect/>
          </a:stretch>
        </p:blipFill>
        <p:spPr>
          <a:xfrm>
            <a:off x="7124700" y="3657600"/>
            <a:ext cx="723900" cy="2209800"/>
          </a:xfrm>
          <a:prstGeom prst="rect">
            <a:avLst/>
          </a:prstGeom>
        </p:spPr>
      </p:pic>
      <p:pic>
        <p:nvPicPr>
          <p:cNvPr id="10" name="Picture 9"/>
          <p:cNvPicPr>
            <a:picLocks noChangeAspect="1"/>
          </p:cNvPicPr>
          <p:nvPr/>
        </p:nvPicPr>
        <p:blipFill>
          <a:blip r:embed="rId6"/>
          <a:stretch>
            <a:fillRect/>
          </a:stretch>
        </p:blipFill>
        <p:spPr>
          <a:xfrm>
            <a:off x="4876800" y="2286000"/>
            <a:ext cx="2652216" cy="1597191"/>
          </a:xfrm>
          <a:prstGeom prst="rect">
            <a:avLst/>
          </a:prstGeom>
        </p:spPr>
      </p:pic>
      <p:pic>
        <p:nvPicPr>
          <p:cNvPr id="11" name="Picture 10"/>
          <p:cNvPicPr>
            <a:picLocks noChangeAspect="1"/>
          </p:cNvPicPr>
          <p:nvPr/>
        </p:nvPicPr>
        <p:blipFill>
          <a:blip r:embed="rId7"/>
          <a:stretch>
            <a:fillRect/>
          </a:stretch>
        </p:blipFill>
        <p:spPr>
          <a:xfrm>
            <a:off x="5359400" y="2971800"/>
            <a:ext cx="1727200" cy="762000"/>
          </a:xfrm>
          <a:prstGeom prst="rect">
            <a:avLst/>
          </a:prstGeom>
        </p:spPr>
      </p:pic>
      <p:sp>
        <p:nvSpPr>
          <p:cNvPr id="12" name="TextBox 11"/>
          <p:cNvSpPr txBox="1"/>
          <p:nvPr/>
        </p:nvSpPr>
        <p:spPr>
          <a:xfrm>
            <a:off x="2057400" y="2514600"/>
            <a:ext cx="1422385" cy="461665"/>
          </a:xfrm>
          <a:prstGeom prst="rect">
            <a:avLst/>
          </a:prstGeom>
          <a:noFill/>
        </p:spPr>
        <p:txBody>
          <a:bodyPr wrap="none" rtlCol="0">
            <a:spAutoFit/>
          </a:bodyPr>
          <a:lstStyle/>
          <a:p>
            <a:r>
              <a:rPr lang="en-US" sz="2400" b="1" dirty="0" smtClean="0">
                <a:latin typeface="Comic Sans MS"/>
                <a:cs typeface="Comic Sans MS"/>
              </a:rPr>
              <a:t>Aircraft</a:t>
            </a:r>
            <a:endParaRPr lang="en-US" sz="2400" b="1" dirty="0">
              <a:latin typeface="Comic Sans MS"/>
              <a:cs typeface="Comic Sans MS"/>
            </a:endParaRPr>
          </a:p>
        </p:txBody>
      </p:sp>
      <p:sp>
        <p:nvSpPr>
          <p:cNvPr id="13" name="TextBox 12"/>
          <p:cNvSpPr txBox="1"/>
          <p:nvPr/>
        </p:nvSpPr>
        <p:spPr>
          <a:xfrm>
            <a:off x="5638800" y="2438400"/>
            <a:ext cx="1422385" cy="461665"/>
          </a:xfrm>
          <a:prstGeom prst="rect">
            <a:avLst/>
          </a:prstGeom>
          <a:noFill/>
        </p:spPr>
        <p:txBody>
          <a:bodyPr wrap="none" rtlCol="0">
            <a:spAutoFit/>
          </a:bodyPr>
          <a:lstStyle/>
          <a:p>
            <a:r>
              <a:rPr lang="en-US" sz="2400" b="1" dirty="0" smtClean="0">
                <a:latin typeface="Comic Sans MS"/>
                <a:cs typeface="Comic Sans MS"/>
              </a:rPr>
              <a:t>Aircraft</a:t>
            </a:r>
            <a:endParaRPr lang="en-US" sz="2400" b="1" dirty="0">
              <a:latin typeface="Comic Sans MS"/>
              <a:cs typeface="Comic Sans MS"/>
            </a:endParaRPr>
          </a:p>
        </p:txBody>
      </p:sp>
      <p:sp>
        <p:nvSpPr>
          <p:cNvPr id="2" name="Rectangle 1"/>
          <p:cNvSpPr/>
          <p:nvPr/>
        </p:nvSpPr>
        <p:spPr>
          <a:xfrm>
            <a:off x="1371600" y="5955268"/>
            <a:ext cx="6400800" cy="369332"/>
          </a:xfrm>
          <a:prstGeom prst="rect">
            <a:avLst/>
          </a:prstGeom>
        </p:spPr>
        <p:txBody>
          <a:bodyPr wrap="square">
            <a:spAutoFit/>
          </a:bodyPr>
          <a:lstStyle/>
          <a:p>
            <a:r>
              <a:rPr lang="en-US" i="1" dirty="0"/>
              <a:t>Connect the model abstraction to the subject-matter thing.</a:t>
            </a: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itle 1"/>
          <p:cNvSpPr>
            <a:spLocks noGrp="1"/>
          </p:cNvSpPr>
          <p:nvPr>
            <p:ph type="title"/>
          </p:nvPr>
        </p:nvSpPr>
        <p:spPr/>
        <p:txBody>
          <a:bodyPr/>
          <a:lstStyle/>
          <a:p>
            <a:r>
              <a:rPr lang="en-US" smtClean="0"/>
              <a:t>Definitions</a:t>
            </a:r>
          </a:p>
        </p:txBody>
      </p:sp>
      <p:sp>
        <p:nvSpPr>
          <p:cNvPr id="53251" name="Content Placeholder 2"/>
          <p:cNvSpPr>
            <a:spLocks noGrp="1"/>
          </p:cNvSpPr>
          <p:nvPr>
            <p:ph idx="1"/>
          </p:nvPr>
        </p:nvSpPr>
        <p:spPr/>
        <p:txBody>
          <a:bodyPr/>
          <a:lstStyle/>
          <a:p>
            <a:pPr marL="0" indent="0"/>
            <a:r>
              <a:rPr lang="en-US" dirty="0" smtClean="0"/>
              <a:t>Write definitions for each thing you find.</a:t>
            </a:r>
          </a:p>
          <a:p>
            <a:pPr marL="0" indent="0"/>
            <a:endParaRPr lang="en-US" dirty="0"/>
          </a:p>
          <a:p>
            <a:pPr marL="0" indent="0"/>
            <a:endParaRPr lang="en-US" dirty="0" smtClean="0"/>
          </a:p>
          <a:p>
            <a:pPr marL="0" indent="0"/>
            <a:endParaRPr lang="en-US" dirty="0"/>
          </a:p>
          <a:p>
            <a:pPr marL="0" indent="0"/>
            <a:endParaRPr lang="en-US" dirty="0" smtClean="0"/>
          </a:p>
          <a:p>
            <a:pPr marL="0" indent="0"/>
            <a:endParaRPr lang="en-US" dirty="0"/>
          </a:p>
          <a:p>
            <a:pPr marL="0" indent="0"/>
            <a:endParaRPr lang="en-US" dirty="0" smtClean="0"/>
          </a:p>
          <a:p>
            <a:pPr marL="0" indent="0"/>
            <a:endParaRPr lang="en-US" dirty="0"/>
          </a:p>
          <a:p>
            <a:pPr marL="0" indent="0"/>
            <a:endParaRPr lang="en-US" dirty="0" smtClean="0"/>
          </a:p>
          <a:p>
            <a:pPr marL="0" indent="0"/>
            <a:endParaRPr lang="en-US" dirty="0"/>
          </a:p>
          <a:p>
            <a:pPr marL="0" indent="0"/>
            <a:endParaRPr lang="en-US" dirty="0" smtClean="0"/>
          </a:p>
          <a:p>
            <a:pPr marL="0" indent="0"/>
            <a:r>
              <a:rPr lang="en-US" dirty="0" smtClean="0"/>
              <a:t>Definitions may incorporate inclusion or exclusion criteria.</a:t>
            </a:r>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p:txBody>
      </p:sp>
      <p:sp>
        <p:nvSpPr>
          <p:cNvPr id="53252" name="Rectangle 4"/>
          <p:cNvSpPr>
            <a:spLocks noChangeArrowheads="1"/>
          </p:cNvSpPr>
          <p:nvPr/>
        </p:nvSpPr>
        <p:spPr bwMode="auto">
          <a:xfrm>
            <a:off x="914400" y="3886200"/>
            <a:ext cx="6781800" cy="1295400"/>
          </a:xfrm>
          <a:prstGeom prst="rect">
            <a:avLst/>
          </a:prstGeom>
          <a:solidFill>
            <a:schemeClr val="tx1">
              <a:alpha val="14902"/>
            </a:schemeClr>
          </a:solidFill>
          <a:ln w="12700">
            <a:solidFill>
              <a:schemeClr val="tx1"/>
            </a:solidFill>
            <a:round/>
            <a:headEnd/>
            <a:tailEnd/>
          </a:ln>
        </p:spPr>
        <p:txBody>
          <a:bodyPr>
            <a:prstTxWarp prst="textNoShape">
              <a:avLst/>
            </a:prstTxWarp>
          </a:bodyPr>
          <a:lstStyle/>
          <a:p>
            <a:r>
              <a:rPr lang="en-US"/>
              <a:t>“A Message is a single coherent piece of information sent between two applications.  It consists of a header describing the sender and receiver, and a body that can be anything. </a:t>
            </a:r>
          </a:p>
        </p:txBody>
      </p:sp>
      <p:sp>
        <p:nvSpPr>
          <p:cNvPr id="53253" name="Rectangle 5"/>
          <p:cNvSpPr>
            <a:spLocks noChangeArrowheads="1"/>
          </p:cNvSpPr>
          <p:nvPr/>
        </p:nvSpPr>
        <p:spPr bwMode="auto">
          <a:xfrm>
            <a:off x="914400" y="1981200"/>
            <a:ext cx="6781800" cy="1295400"/>
          </a:xfrm>
          <a:prstGeom prst="rect">
            <a:avLst/>
          </a:prstGeom>
          <a:solidFill>
            <a:schemeClr val="tx1">
              <a:alpha val="14902"/>
            </a:schemeClr>
          </a:solidFill>
          <a:ln w="12700">
            <a:solidFill>
              <a:schemeClr val="tx1"/>
            </a:solidFill>
            <a:round/>
            <a:headEnd/>
            <a:tailEnd/>
          </a:ln>
        </p:spPr>
        <p:txBody>
          <a:bodyPr>
            <a:prstTxWarp prst="textNoShape">
              <a:avLst/>
            </a:prstTxWarp>
          </a:bodyPr>
          <a:lstStyle/>
          <a:p>
            <a:r>
              <a:rPr lang="en-US" dirty="0"/>
              <a:t>“An Aircraft is anything that flies that must be monitored by the air traffic control system.  </a:t>
            </a:r>
            <a:r>
              <a:rPr lang="en-US" dirty="0" smtClean="0"/>
              <a:t> The aircraft may </a:t>
            </a:r>
            <a:r>
              <a:rPr lang="en-US" dirty="0"/>
              <a:t>carry anything: passengers, freight, nothing.  The rules for what constitutes something that must be monitored are described in ….”</a:t>
            </a: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Realms</a:t>
            </a:r>
            <a:endParaRPr lang="en-US" dirty="0"/>
          </a:p>
        </p:txBody>
      </p:sp>
      <p:sp>
        <p:nvSpPr>
          <p:cNvPr id="7" name="Content Placeholder 6"/>
          <p:cNvSpPr>
            <a:spLocks noGrp="1"/>
          </p:cNvSpPr>
          <p:nvPr>
            <p:ph idx="1"/>
          </p:nvPr>
        </p:nvSpPr>
        <p:spPr>
          <a:xfrm>
            <a:off x="762000" y="1219200"/>
            <a:ext cx="8077200" cy="4419600"/>
          </a:xfrm>
        </p:spPr>
        <p:txBody>
          <a:bodyPr/>
          <a:lstStyle/>
          <a:p>
            <a:r>
              <a:rPr lang="en-US" dirty="0" smtClean="0"/>
              <a:t>Distinguish the thing in the system-under-study from the abstraction.</a:t>
            </a:r>
          </a:p>
          <a:p>
            <a:endParaRPr lang="en-US" sz="1000" dirty="0" smtClean="0"/>
          </a:p>
          <a:p>
            <a:r>
              <a:rPr lang="en-US" u="sng" dirty="0" smtClean="0"/>
              <a:t>Subject Matter Under</a:t>
            </a:r>
            <a:r>
              <a:rPr lang="en-US" u="sng" dirty="0"/>
              <a:t> </a:t>
            </a:r>
            <a:r>
              <a:rPr lang="en-US" u="sng" dirty="0" smtClean="0"/>
              <a:t>Study</a:t>
            </a:r>
            <a:r>
              <a:rPr lang="en-US" dirty="0" smtClean="0"/>
              <a:t>				</a:t>
            </a:r>
            <a:r>
              <a:rPr lang="en-US" u="sng" dirty="0" smtClean="0"/>
              <a:t>Model</a:t>
            </a:r>
            <a:endParaRPr lang="en-US" i="1" u="sng" dirty="0" smtClean="0"/>
          </a:p>
          <a:p>
            <a:endParaRPr lang="en-US" i="1" dirty="0" smtClean="0"/>
          </a:p>
          <a:p>
            <a:endParaRPr lang="en-US" i="1" dirty="0" smtClean="0"/>
          </a:p>
          <a:p>
            <a:r>
              <a:rPr lang="en-US" i="1" dirty="0" smtClean="0"/>
              <a:t>				</a:t>
            </a:r>
          </a:p>
          <a:p>
            <a:endParaRPr lang="en-US" i="1" dirty="0"/>
          </a:p>
          <a:p>
            <a:endParaRPr lang="en-US" i="1" dirty="0" smtClean="0"/>
          </a:p>
          <a:p>
            <a:endParaRPr lang="en-US" i="1" dirty="0" smtClean="0"/>
          </a:p>
          <a:p>
            <a:endParaRPr lang="en-US" sz="800" i="1" dirty="0" smtClean="0"/>
          </a:p>
          <a:p>
            <a:r>
              <a:rPr lang="en-US" i="1" dirty="0" smtClean="0"/>
              <a:t>	aircraft					Aircraft</a:t>
            </a:r>
          </a:p>
          <a:p>
            <a:endParaRPr lang="en-US" dirty="0" smtClean="0"/>
          </a:p>
          <a:p>
            <a:r>
              <a:rPr lang="en-US" i="1" dirty="0" smtClean="0"/>
              <a:t>Connect the model abstraction to the subject-matter thing.</a:t>
            </a:r>
            <a:endParaRPr lang="en-US" i="1" dirty="0"/>
          </a:p>
        </p:txBody>
      </p:sp>
      <p:cxnSp>
        <p:nvCxnSpPr>
          <p:cNvPr id="9" name="Straight Connector 8"/>
          <p:cNvCxnSpPr/>
          <p:nvPr/>
        </p:nvCxnSpPr>
        <p:spPr bwMode="auto">
          <a:xfrm rot="5400000">
            <a:off x="4152106" y="3771900"/>
            <a:ext cx="2514600" cy="1588"/>
          </a:xfrm>
          <a:prstGeom prst="line">
            <a:avLst/>
          </a:prstGeom>
          <a:solidFill>
            <a:schemeClr val="accent1"/>
          </a:solidFill>
          <a:ln w="12700" cap="flat" cmpd="sng" algn="ctr">
            <a:solidFill>
              <a:schemeClr val="tx1"/>
            </a:solidFill>
            <a:prstDash val="solid"/>
            <a:round/>
            <a:headEnd type="none" w="med" len="med"/>
            <a:tailEnd type="none" w="med" len="med"/>
          </a:ln>
          <a:effectLst/>
        </p:spPr>
      </p:cxnSp>
      <p:pic>
        <p:nvPicPr>
          <p:cNvPr id="6" name="Picture 5"/>
          <p:cNvPicPr>
            <a:picLocks noChangeAspect="1"/>
          </p:cNvPicPr>
          <p:nvPr/>
        </p:nvPicPr>
        <p:blipFill>
          <a:blip r:embed="rId3"/>
          <a:stretch>
            <a:fillRect/>
          </a:stretch>
        </p:blipFill>
        <p:spPr>
          <a:xfrm>
            <a:off x="5842000" y="3302000"/>
            <a:ext cx="2463800" cy="1651000"/>
          </a:xfrm>
          <a:prstGeom prst="rect">
            <a:avLst/>
          </a:prstGeom>
        </p:spPr>
      </p:pic>
      <p:pic>
        <p:nvPicPr>
          <p:cNvPr id="8" name="Picture 7"/>
          <p:cNvPicPr>
            <a:picLocks noChangeAspect="1"/>
          </p:cNvPicPr>
          <p:nvPr/>
        </p:nvPicPr>
        <p:blipFill>
          <a:blip r:embed="rId4"/>
          <a:stretch>
            <a:fillRect/>
          </a:stretch>
        </p:blipFill>
        <p:spPr>
          <a:xfrm flipH="1">
            <a:off x="83888" y="4163850"/>
            <a:ext cx="4782573" cy="1627350"/>
          </a:xfrm>
          <a:prstGeom prst="rect">
            <a:avLst/>
          </a:prstGeom>
        </p:spPr>
      </p:pic>
      <p:pic>
        <p:nvPicPr>
          <p:cNvPr id="10" name="Picture 9"/>
          <p:cNvPicPr>
            <a:picLocks noChangeAspect="1"/>
          </p:cNvPicPr>
          <p:nvPr/>
        </p:nvPicPr>
        <p:blipFill>
          <a:blip r:embed="rId5"/>
          <a:stretch>
            <a:fillRect/>
          </a:stretch>
        </p:blipFill>
        <p:spPr>
          <a:xfrm flipH="1">
            <a:off x="-25800" y="2824859"/>
            <a:ext cx="2559519" cy="1669476"/>
          </a:xfrm>
          <a:prstGeom prst="rect">
            <a:avLst/>
          </a:prstGeom>
        </p:spPr>
      </p:pic>
      <p:grpSp>
        <p:nvGrpSpPr>
          <p:cNvPr id="11" name="Group 10"/>
          <p:cNvGrpSpPr/>
          <p:nvPr/>
        </p:nvGrpSpPr>
        <p:grpSpPr>
          <a:xfrm>
            <a:off x="2533719" y="3089266"/>
            <a:ext cx="2724081" cy="1593757"/>
            <a:chOff x="2681369" y="4252273"/>
            <a:chExt cx="2724081" cy="1593757"/>
          </a:xfrm>
        </p:grpSpPr>
        <p:pic>
          <p:nvPicPr>
            <p:cNvPr id="12" name="Picture 11"/>
            <p:cNvPicPr>
              <a:picLocks noChangeAspect="1"/>
            </p:cNvPicPr>
            <p:nvPr/>
          </p:nvPicPr>
          <p:blipFill>
            <a:blip r:embed="rId6"/>
            <a:stretch>
              <a:fillRect/>
            </a:stretch>
          </p:blipFill>
          <p:spPr>
            <a:xfrm>
              <a:off x="2681369" y="4252273"/>
              <a:ext cx="2724081" cy="1593757"/>
            </a:xfrm>
            <a:prstGeom prst="rect">
              <a:avLst/>
            </a:prstGeom>
          </p:spPr>
        </p:pic>
        <p:sp>
          <p:nvSpPr>
            <p:cNvPr id="13" name="Oval 12"/>
            <p:cNvSpPr/>
            <p:nvPr/>
          </p:nvSpPr>
          <p:spPr>
            <a:xfrm>
              <a:off x="4455354" y="5304666"/>
              <a:ext cx="175408" cy="182019"/>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endParaRPr lang="en-US"/>
            </a:p>
          </p:txBody>
        </p:sp>
      </p:gr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Class Definitions</a:t>
            </a:r>
            <a:endParaRPr lang="en-US" dirty="0"/>
          </a:p>
        </p:txBody>
      </p:sp>
      <p:sp>
        <p:nvSpPr>
          <p:cNvPr id="3" name="Content Placeholder 2"/>
          <p:cNvSpPr>
            <a:spLocks noGrp="1"/>
          </p:cNvSpPr>
          <p:nvPr>
            <p:ph idx="1"/>
          </p:nvPr>
        </p:nvSpPr>
        <p:spPr/>
        <p:txBody>
          <a:bodyPr/>
          <a:lstStyle/>
          <a:p>
            <a:r>
              <a:rPr lang="en-US" dirty="0" smtClean="0"/>
              <a:t>A good class definition:</a:t>
            </a:r>
          </a:p>
          <a:p>
            <a:pPr lvl="1"/>
            <a:r>
              <a:rPr lang="en-US" dirty="0" smtClean="0"/>
              <a:t>connects </a:t>
            </a:r>
            <a:r>
              <a:rPr lang="en-US" dirty="0"/>
              <a:t>the subject-matter </a:t>
            </a:r>
            <a:r>
              <a:rPr lang="en-US" dirty="0" smtClean="0"/>
              <a:t>concept in the system-under-study </a:t>
            </a:r>
            <a:r>
              <a:rPr lang="en-US" dirty="0"/>
              <a:t>to the </a:t>
            </a:r>
            <a:r>
              <a:rPr lang="en-US" dirty="0" smtClean="0"/>
              <a:t>model abstraction </a:t>
            </a:r>
          </a:p>
          <a:p>
            <a:pPr lvl="1"/>
            <a:r>
              <a:rPr lang="en-US" dirty="0" smtClean="0"/>
              <a:t>indicate creations, </a:t>
            </a:r>
            <a:r>
              <a:rPr lang="en-US" dirty="0"/>
              <a:t>deletion and lifespan when appropriate (classes and associations</a:t>
            </a:r>
            <a:r>
              <a:rPr lang="en-US" dirty="0" smtClean="0"/>
              <a:t>)</a:t>
            </a:r>
            <a:endParaRPr lang="en-US" dirty="0"/>
          </a:p>
          <a:p>
            <a:pPr lvl="1"/>
            <a:r>
              <a:rPr lang="en-US" dirty="0" smtClean="0"/>
              <a:t>Can immediately be understood by non-experts</a:t>
            </a:r>
            <a:endParaRPr lang="en-US" dirty="0"/>
          </a:p>
          <a:p>
            <a:endParaRPr lang="en-US" dirty="0"/>
          </a:p>
        </p:txBody>
      </p:sp>
    </p:spTree>
    <p:extLst>
      <p:ext uri="{BB962C8B-B14F-4D97-AF65-F5344CB8AC3E}">
        <p14:creationId xmlns:p14="http://schemas.microsoft.com/office/powerpoint/2010/main" val="283858974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Workshop</a:t>
            </a:r>
            <a:endParaRPr lang="en-US" dirty="0"/>
          </a:p>
        </p:txBody>
      </p:sp>
      <p:sp>
        <p:nvSpPr>
          <p:cNvPr id="3" name="Content Placeholder 2"/>
          <p:cNvSpPr>
            <a:spLocks noGrp="1"/>
          </p:cNvSpPr>
          <p:nvPr>
            <p:ph idx="1"/>
          </p:nvPr>
        </p:nvSpPr>
        <p:spPr>
          <a:xfrm>
            <a:off x="762000" y="1219200"/>
            <a:ext cx="7315200" cy="5105400"/>
          </a:xfrm>
        </p:spPr>
        <p:txBody>
          <a:bodyPr/>
          <a:lstStyle/>
          <a:p>
            <a:r>
              <a:rPr lang="en-US" dirty="0" smtClean="0"/>
              <a:t>Properly define two class descriptions from the classes you identified earlier.</a:t>
            </a:r>
          </a:p>
          <a:p>
            <a:endParaRPr lang="en-US" dirty="0" smtClean="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US" smtClean="0"/>
              <a:t>Abstraction</a:t>
            </a:r>
          </a:p>
        </p:txBody>
      </p:sp>
      <p:sp>
        <p:nvSpPr>
          <p:cNvPr id="13315" name="Content Placeholder 2"/>
          <p:cNvSpPr>
            <a:spLocks noGrp="1"/>
          </p:cNvSpPr>
          <p:nvPr>
            <p:ph idx="1"/>
          </p:nvPr>
        </p:nvSpPr>
        <p:spPr/>
        <p:txBody>
          <a:bodyPr/>
          <a:lstStyle/>
          <a:p>
            <a:r>
              <a:rPr lang="en-US" dirty="0" smtClean="0"/>
              <a:t>Now that everything is:</a:t>
            </a:r>
          </a:p>
          <a:p>
            <a:pPr lvl="1"/>
            <a:r>
              <a:rPr lang="en-US" dirty="0" smtClean="0"/>
              <a:t>reviewed, </a:t>
            </a:r>
          </a:p>
          <a:p>
            <a:pPr lvl="1"/>
            <a:r>
              <a:rPr lang="en-US" dirty="0" smtClean="0"/>
              <a:t>signed off, and </a:t>
            </a:r>
          </a:p>
          <a:p>
            <a:pPr lvl="1"/>
            <a:r>
              <a:rPr lang="en-US" dirty="0" smtClean="0"/>
              <a:t>it’s all in our heads, </a:t>
            </a:r>
          </a:p>
          <a:p>
            <a:r>
              <a:rPr lang="en-US" dirty="0" smtClean="0"/>
              <a:t>it time to</a:t>
            </a:r>
          </a:p>
          <a:p>
            <a:r>
              <a:rPr lang="en-US" sz="9600" dirty="0" smtClean="0"/>
              <a:t>		THINK</a:t>
            </a:r>
          </a:p>
          <a:p>
            <a:endParaRPr lang="en-US" dirty="0" smtClean="0"/>
          </a:p>
          <a:p>
            <a:r>
              <a:rPr lang="en-US" dirty="0" smtClean="0"/>
              <a:t>And from that thinking, we create, and commit to, </a:t>
            </a:r>
            <a:r>
              <a:rPr lang="en-US" i="1" dirty="0" smtClean="0"/>
              <a:t>abstractions</a:t>
            </a:r>
            <a:r>
              <a:rPr lang="en-US" dirty="0" smtClean="0"/>
              <a:t>.</a:t>
            </a:r>
          </a:p>
        </p:txBody>
      </p:sp>
    </p:spTree>
  </p:cSld>
  <p:clrMapOvr>
    <a:masterClrMapping/>
  </p:clrMapOvr>
  <p:transition advClick="0"/>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Title 1"/>
          <p:cNvSpPr>
            <a:spLocks noGrp="1"/>
          </p:cNvSpPr>
          <p:nvPr>
            <p:ph type="title"/>
          </p:nvPr>
        </p:nvSpPr>
        <p:spPr/>
        <p:txBody>
          <a:bodyPr/>
          <a:lstStyle/>
          <a:p>
            <a:r>
              <a:rPr lang="en-US" smtClean="0"/>
              <a:t>Testing Classes</a:t>
            </a:r>
          </a:p>
        </p:txBody>
      </p:sp>
      <p:sp>
        <p:nvSpPr>
          <p:cNvPr id="55299" name="Content Placeholder 2"/>
          <p:cNvSpPr>
            <a:spLocks noGrp="1"/>
          </p:cNvSpPr>
          <p:nvPr>
            <p:ph idx="1"/>
          </p:nvPr>
        </p:nvSpPr>
        <p:spPr/>
        <p:txBody>
          <a:bodyPr/>
          <a:lstStyle/>
          <a:p>
            <a:pPr marL="0" indent="0"/>
            <a:r>
              <a:rPr lang="en-US" dirty="0" smtClean="0"/>
              <a:t>There are several tests you can apply to classes.</a:t>
            </a:r>
          </a:p>
          <a:p>
            <a:pPr lvl="1"/>
            <a:r>
              <a:rPr lang="en-US" dirty="0" smtClean="0"/>
              <a:t>The Uniformity Test </a:t>
            </a:r>
            <a:endParaRPr lang="en-US" dirty="0"/>
          </a:p>
          <a:p>
            <a:pPr lvl="1"/>
            <a:r>
              <a:rPr lang="en-US" dirty="0" smtClean="0"/>
              <a:t>The OR test</a:t>
            </a:r>
          </a:p>
          <a:p>
            <a:pPr lvl="1"/>
            <a:r>
              <a:rPr lang="en-US" dirty="0" smtClean="0"/>
              <a:t>The More-than-a-list test</a:t>
            </a:r>
          </a:p>
          <a:p>
            <a:pPr lvl="1"/>
            <a:r>
              <a:rPr lang="en-US" dirty="0" smtClean="0"/>
              <a:t>The Table test</a:t>
            </a:r>
          </a:p>
          <a:p>
            <a:pPr lvl="1"/>
            <a:r>
              <a:rPr lang="en-US" dirty="0" smtClean="0"/>
              <a:t>The –</a:t>
            </a:r>
            <a:r>
              <a:rPr lang="en-US" dirty="0" err="1" smtClean="0"/>
              <a:t>er</a:t>
            </a:r>
            <a:r>
              <a:rPr lang="en-US" dirty="0" smtClean="0"/>
              <a:t> test</a:t>
            </a: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Uniformity Test</a:t>
            </a:r>
            <a:endParaRPr lang="en-US" dirty="0"/>
          </a:p>
        </p:txBody>
      </p:sp>
      <p:sp>
        <p:nvSpPr>
          <p:cNvPr id="3" name="Content Placeholder 2"/>
          <p:cNvSpPr>
            <a:spLocks noGrp="1"/>
          </p:cNvSpPr>
          <p:nvPr>
            <p:ph idx="1"/>
          </p:nvPr>
        </p:nvSpPr>
        <p:spPr/>
        <p:txBody>
          <a:bodyPr/>
          <a:lstStyle/>
          <a:p>
            <a:r>
              <a:rPr lang="en-US" dirty="0" smtClean="0"/>
              <a:t>If instances of your classes have different data or different behavior, you probably have two classes.</a:t>
            </a:r>
            <a:endParaRPr lang="en-US" dirty="0"/>
          </a:p>
        </p:txBody>
      </p:sp>
      <p:pic>
        <p:nvPicPr>
          <p:cNvPr id="4" name="Picture 3"/>
          <p:cNvPicPr>
            <a:picLocks noChangeAspect="1"/>
          </p:cNvPicPr>
          <p:nvPr/>
        </p:nvPicPr>
        <p:blipFill>
          <a:blip r:embed="rId2"/>
          <a:stretch>
            <a:fillRect/>
          </a:stretch>
        </p:blipFill>
        <p:spPr>
          <a:xfrm>
            <a:off x="5105400" y="3666046"/>
            <a:ext cx="3581400" cy="1574800"/>
          </a:xfrm>
          <a:prstGeom prst="rect">
            <a:avLst/>
          </a:prstGeom>
        </p:spPr>
      </p:pic>
      <p:pic>
        <p:nvPicPr>
          <p:cNvPr id="7" name="Picture 6"/>
          <p:cNvPicPr>
            <a:picLocks noChangeAspect="1"/>
          </p:cNvPicPr>
          <p:nvPr/>
        </p:nvPicPr>
        <p:blipFill>
          <a:blip r:embed="rId3"/>
          <a:stretch>
            <a:fillRect/>
          </a:stretch>
        </p:blipFill>
        <p:spPr>
          <a:xfrm>
            <a:off x="653194" y="3732213"/>
            <a:ext cx="4071206" cy="1166025"/>
          </a:xfrm>
          <a:prstGeom prst="rect">
            <a:avLst/>
          </a:prstGeom>
        </p:spPr>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itle 1"/>
          <p:cNvSpPr>
            <a:spLocks noGrp="1"/>
          </p:cNvSpPr>
          <p:nvPr>
            <p:ph type="title"/>
          </p:nvPr>
        </p:nvSpPr>
        <p:spPr/>
        <p:txBody>
          <a:bodyPr/>
          <a:lstStyle/>
          <a:p>
            <a:r>
              <a:rPr lang="en-US" smtClean="0"/>
              <a:t>The Or Test</a:t>
            </a:r>
          </a:p>
        </p:txBody>
      </p:sp>
      <p:sp>
        <p:nvSpPr>
          <p:cNvPr id="56323" name="Content Placeholder 2"/>
          <p:cNvSpPr>
            <a:spLocks noGrp="1"/>
          </p:cNvSpPr>
          <p:nvPr>
            <p:ph idx="1"/>
          </p:nvPr>
        </p:nvSpPr>
        <p:spPr/>
        <p:txBody>
          <a:bodyPr/>
          <a:lstStyle/>
          <a:p>
            <a:pPr marL="0" indent="0"/>
            <a:r>
              <a:rPr lang="en-US" dirty="0" smtClean="0"/>
              <a:t>If your class description contains ‘or’ in a disjunctive way, </a:t>
            </a:r>
            <a:br>
              <a:rPr lang="en-US" dirty="0" smtClean="0"/>
            </a:br>
            <a:r>
              <a:rPr lang="en-US" dirty="0" smtClean="0"/>
              <a:t>you probably have two classes.</a:t>
            </a:r>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p:txBody>
      </p:sp>
      <p:sp>
        <p:nvSpPr>
          <p:cNvPr id="56324" name="Rectangle 5"/>
          <p:cNvSpPr>
            <a:spLocks noChangeArrowheads="1"/>
          </p:cNvSpPr>
          <p:nvPr/>
        </p:nvSpPr>
        <p:spPr bwMode="auto">
          <a:xfrm>
            <a:off x="838200" y="2286000"/>
            <a:ext cx="5791200" cy="769938"/>
          </a:xfrm>
          <a:prstGeom prst="rect">
            <a:avLst/>
          </a:prstGeom>
          <a:solidFill>
            <a:schemeClr val="tx1">
              <a:alpha val="14902"/>
            </a:schemeClr>
          </a:solidFill>
          <a:ln w="9525">
            <a:noFill/>
            <a:miter lim="800000"/>
            <a:headEnd/>
            <a:tailEnd/>
          </a:ln>
        </p:spPr>
        <p:txBody>
          <a:bodyPr wrap="square">
            <a:prstTxWarp prst="textNoShape">
              <a:avLst/>
            </a:prstTxWarp>
            <a:spAutoFit/>
          </a:bodyPr>
          <a:lstStyle/>
          <a:p>
            <a:r>
              <a:rPr lang="en-US" sz="2200" dirty="0"/>
              <a:t>An airplane is an aircraft with a minimum take-off speed, or a helicopter.  </a:t>
            </a:r>
          </a:p>
        </p:txBody>
      </p:sp>
      <p:sp>
        <p:nvSpPr>
          <p:cNvPr id="56325" name="Rectangle 5"/>
          <p:cNvSpPr>
            <a:spLocks noChangeArrowheads="1"/>
          </p:cNvSpPr>
          <p:nvPr/>
        </p:nvSpPr>
        <p:spPr bwMode="auto">
          <a:xfrm>
            <a:off x="838200" y="3940969"/>
            <a:ext cx="5791200" cy="431800"/>
          </a:xfrm>
          <a:prstGeom prst="rect">
            <a:avLst/>
          </a:prstGeom>
          <a:solidFill>
            <a:schemeClr val="tx1">
              <a:alpha val="14902"/>
            </a:schemeClr>
          </a:solidFill>
          <a:ln w="9525">
            <a:noFill/>
            <a:miter lim="800000"/>
            <a:headEnd/>
            <a:tailEnd/>
          </a:ln>
        </p:spPr>
        <p:txBody>
          <a:bodyPr wrap="square">
            <a:prstTxWarp prst="textNoShape">
              <a:avLst/>
            </a:prstTxWarp>
            <a:spAutoFit/>
          </a:bodyPr>
          <a:lstStyle/>
          <a:p>
            <a:r>
              <a:rPr lang="en-US" sz="2200"/>
              <a:t>An airplane is a passenger or cargo aircraft.</a:t>
            </a:r>
          </a:p>
        </p:txBody>
      </p:sp>
      <p:sp>
        <p:nvSpPr>
          <p:cNvPr id="56326" name="Rectangle 5"/>
          <p:cNvSpPr>
            <a:spLocks noChangeArrowheads="1"/>
          </p:cNvSpPr>
          <p:nvPr/>
        </p:nvSpPr>
        <p:spPr bwMode="auto">
          <a:xfrm>
            <a:off x="838200" y="5257800"/>
            <a:ext cx="5791200" cy="768350"/>
          </a:xfrm>
          <a:prstGeom prst="rect">
            <a:avLst/>
          </a:prstGeom>
          <a:solidFill>
            <a:schemeClr val="tx1">
              <a:alpha val="14902"/>
            </a:schemeClr>
          </a:solidFill>
          <a:ln w="9525">
            <a:noFill/>
            <a:miter lim="800000"/>
            <a:headEnd/>
            <a:tailEnd/>
          </a:ln>
        </p:spPr>
        <p:txBody>
          <a:bodyPr wrap="square">
            <a:prstTxWarp prst="textNoShape">
              <a:avLst/>
            </a:prstTxWarp>
            <a:spAutoFit/>
          </a:bodyPr>
          <a:lstStyle/>
          <a:p>
            <a:r>
              <a:rPr lang="en-US" sz="2200" dirty="0"/>
              <a:t>An airplane is run by a commercial airline, such as Laos Airways or LAN Ecuador.</a:t>
            </a:r>
          </a:p>
        </p:txBody>
      </p:sp>
      <p:grpSp>
        <p:nvGrpSpPr>
          <p:cNvPr id="9" name="Group 8"/>
          <p:cNvGrpSpPr>
            <a:grpSpLocks noChangeAspect="1"/>
          </p:cNvGrpSpPr>
          <p:nvPr/>
        </p:nvGrpSpPr>
        <p:grpSpPr>
          <a:xfrm>
            <a:off x="7391400" y="4953000"/>
            <a:ext cx="1219200" cy="1219200"/>
            <a:chOff x="990600" y="3886200"/>
            <a:chExt cx="2209800" cy="2209800"/>
          </a:xfrm>
        </p:grpSpPr>
        <p:sp>
          <p:nvSpPr>
            <p:cNvPr id="10" name="Oval 9"/>
            <p:cNvSpPr/>
            <p:nvPr/>
          </p:nvSpPr>
          <p:spPr bwMode="auto">
            <a:xfrm>
              <a:off x="990600" y="3886200"/>
              <a:ext cx="2209800" cy="2209800"/>
            </a:xfrm>
            <a:prstGeom prst="ellipse">
              <a:avLst/>
            </a:prstGeom>
            <a:solidFill>
              <a:srgbClr val="008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11" name="Oval 10"/>
            <p:cNvSpPr/>
            <p:nvPr/>
          </p:nvSpPr>
          <p:spPr bwMode="auto">
            <a:xfrm>
              <a:off x="14478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2" name="Oval 11"/>
            <p:cNvSpPr/>
            <p:nvPr/>
          </p:nvSpPr>
          <p:spPr bwMode="auto">
            <a:xfrm>
              <a:off x="24384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3" name="Arc 12"/>
            <p:cNvSpPr/>
            <p:nvPr/>
          </p:nvSpPr>
          <p:spPr bwMode="auto">
            <a:xfrm rot="8624980">
              <a:off x="1531735" y="4424454"/>
              <a:ext cx="1371600" cy="990600"/>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grpSp>
      <p:grpSp>
        <p:nvGrpSpPr>
          <p:cNvPr id="14" name="Group 13"/>
          <p:cNvGrpSpPr>
            <a:grpSpLocks noChangeAspect="1"/>
          </p:cNvGrpSpPr>
          <p:nvPr/>
        </p:nvGrpSpPr>
        <p:grpSpPr>
          <a:xfrm>
            <a:off x="7391400" y="2057400"/>
            <a:ext cx="1219200" cy="1342646"/>
            <a:chOff x="6172200" y="3886200"/>
            <a:chExt cx="2209800" cy="2433546"/>
          </a:xfrm>
        </p:grpSpPr>
        <p:sp>
          <p:nvSpPr>
            <p:cNvPr id="15" name="Oval 14"/>
            <p:cNvSpPr/>
            <p:nvPr/>
          </p:nvSpPr>
          <p:spPr bwMode="auto">
            <a:xfrm>
              <a:off x="6172200" y="3886200"/>
              <a:ext cx="2209800" cy="2209800"/>
            </a:xfrm>
            <a:prstGeom prst="ellipse">
              <a:avLst/>
            </a:prstGeom>
            <a:solidFill>
              <a:srgbClr val="FF0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16" name="Oval 15"/>
            <p:cNvSpPr/>
            <p:nvPr/>
          </p:nvSpPr>
          <p:spPr bwMode="auto">
            <a:xfrm>
              <a:off x="66294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7" name="Oval 16"/>
            <p:cNvSpPr/>
            <p:nvPr/>
          </p:nvSpPr>
          <p:spPr bwMode="auto">
            <a:xfrm>
              <a:off x="76200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8" name="Arc 17"/>
            <p:cNvSpPr/>
            <p:nvPr/>
          </p:nvSpPr>
          <p:spPr bwMode="auto">
            <a:xfrm rot="12975020" flipV="1">
              <a:off x="6774064" y="5329146"/>
              <a:ext cx="1371600" cy="990600"/>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grpSp>
      <p:grpSp>
        <p:nvGrpSpPr>
          <p:cNvPr id="19" name="Group 18"/>
          <p:cNvGrpSpPr>
            <a:grpSpLocks noChangeAspect="1"/>
          </p:cNvGrpSpPr>
          <p:nvPr/>
        </p:nvGrpSpPr>
        <p:grpSpPr>
          <a:xfrm>
            <a:off x="7391400" y="3566923"/>
            <a:ext cx="1219200" cy="1219200"/>
            <a:chOff x="3581400" y="3886200"/>
            <a:chExt cx="2209800" cy="2209800"/>
          </a:xfrm>
        </p:grpSpPr>
        <p:sp>
          <p:nvSpPr>
            <p:cNvPr id="20" name="Oval 19"/>
            <p:cNvSpPr/>
            <p:nvPr/>
          </p:nvSpPr>
          <p:spPr bwMode="auto">
            <a:xfrm>
              <a:off x="3581400" y="3886200"/>
              <a:ext cx="2209800" cy="2209800"/>
            </a:xfrm>
            <a:prstGeom prst="ellipse">
              <a:avLst/>
            </a:prstGeom>
            <a:solidFill>
              <a:srgbClr val="FFFF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21" name="Oval 20"/>
            <p:cNvSpPr/>
            <p:nvPr/>
          </p:nvSpPr>
          <p:spPr bwMode="auto">
            <a:xfrm>
              <a:off x="40386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22" name="Oval 21"/>
            <p:cNvSpPr/>
            <p:nvPr/>
          </p:nvSpPr>
          <p:spPr bwMode="auto">
            <a:xfrm>
              <a:off x="50292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cxnSp>
          <p:nvCxnSpPr>
            <p:cNvPr id="23" name="Straight Connector 22"/>
            <p:cNvCxnSpPr/>
            <p:nvPr/>
          </p:nvCxnSpPr>
          <p:spPr bwMode="auto">
            <a:xfrm flipV="1">
              <a:off x="4114800" y="5335588"/>
              <a:ext cx="1066800" cy="74612"/>
            </a:xfrm>
            <a:prstGeom prst="line">
              <a:avLst/>
            </a:prstGeom>
            <a:solidFill>
              <a:schemeClr val="accent1"/>
            </a:solidFill>
            <a:ln w="38100" cap="flat" cmpd="sng" algn="ctr">
              <a:solidFill>
                <a:schemeClr val="tx1"/>
              </a:solidFill>
              <a:prstDash val="solid"/>
              <a:round/>
              <a:headEnd type="none" w="med" len="med"/>
              <a:tailEnd type="none" w="med" len="med"/>
            </a:ln>
            <a:effectLst/>
          </p:spPr>
        </p:cxnSp>
      </p:gr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itle 1"/>
          <p:cNvSpPr>
            <a:spLocks noGrp="1"/>
          </p:cNvSpPr>
          <p:nvPr>
            <p:ph type="title"/>
          </p:nvPr>
        </p:nvSpPr>
        <p:spPr/>
        <p:txBody>
          <a:bodyPr/>
          <a:lstStyle/>
          <a:p>
            <a:r>
              <a:rPr lang="en-US" smtClean="0"/>
              <a:t>The More-Than-a-List Test</a:t>
            </a:r>
          </a:p>
        </p:txBody>
      </p:sp>
      <p:sp>
        <p:nvSpPr>
          <p:cNvPr id="57347" name="Content Placeholder 2"/>
          <p:cNvSpPr>
            <a:spLocks noGrp="1"/>
          </p:cNvSpPr>
          <p:nvPr>
            <p:ph idx="1"/>
          </p:nvPr>
        </p:nvSpPr>
        <p:spPr/>
        <p:txBody>
          <a:bodyPr/>
          <a:lstStyle/>
          <a:p>
            <a:pPr marL="0" indent="0"/>
            <a:r>
              <a:rPr lang="en-US" dirty="0" smtClean="0"/>
              <a:t>If your class description contains just a list, without any abstraction, you need to search for the basis of abstraction.</a:t>
            </a:r>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p:txBody>
      </p:sp>
      <p:sp>
        <p:nvSpPr>
          <p:cNvPr id="57348" name="Rectangle 5"/>
          <p:cNvSpPr>
            <a:spLocks noChangeArrowheads="1"/>
          </p:cNvSpPr>
          <p:nvPr/>
        </p:nvSpPr>
        <p:spPr bwMode="auto">
          <a:xfrm>
            <a:off x="838200" y="5021263"/>
            <a:ext cx="5029200" cy="1107996"/>
          </a:xfrm>
          <a:prstGeom prst="rect">
            <a:avLst/>
          </a:prstGeom>
          <a:solidFill>
            <a:schemeClr val="tx1">
              <a:alpha val="14902"/>
            </a:schemeClr>
          </a:solidFill>
          <a:ln w="9525">
            <a:noFill/>
            <a:miter lim="800000"/>
            <a:headEnd/>
            <a:tailEnd/>
          </a:ln>
        </p:spPr>
        <p:txBody>
          <a:bodyPr wrap="square">
            <a:prstTxWarp prst="textNoShape">
              <a:avLst/>
            </a:prstTxWarp>
            <a:spAutoFit/>
          </a:bodyPr>
          <a:lstStyle/>
          <a:p>
            <a:r>
              <a:rPr lang="en-US" sz="2200" dirty="0"/>
              <a:t>A regional commercial airline is an airline that takes paying passengers for trips under 500km.</a:t>
            </a:r>
          </a:p>
        </p:txBody>
      </p:sp>
      <p:sp>
        <p:nvSpPr>
          <p:cNvPr id="57349" name="Rectangle 5"/>
          <p:cNvSpPr>
            <a:spLocks noChangeArrowheads="1"/>
          </p:cNvSpPr>
          <p:nvPr/>
        </p:nvSpPr>
        <p:spPr bwMode="auto">
          <a:xfrm>
            <a:off x="838200" y="2286000"/>
            <a:ext cx="5029200" cy="769441"/>
          </a:xfrm>
          <a:prstGeom prst="rect">
            <a:avLst/>
          </a:prstGeom>
          <a:solidFill>
            <a:schemeClr val="tx1">
              <a:alpha val="14902"/>
            </a:schemeClr>
          </a:solidFill>
          <a:ln w="9525">
            <a:noFill/>
            <a:miter lim="800000"/>
            <a:headEnd/>
            <a:tailEnd/>
          </a:ln>
        </p:spPr>
        <p:txBody>
          <a:bodyPr wrap="square">
            <a:prstTxWarp prst="textNoShape">
              <a:avLst/>
            </a:prstTxWarp>
            <a:spAutoFit/>
          </a:bodyPr>
          <a:lstStyle/>
          <a:p>
            <a:r>
              <a:rPr lang="en-US" sz="2200" dirty="0"/>
              <a:t>A commercial airline is Laos Airways or LAN Ecuador.</a:t>
            </a:r>
          </a:p>
        </p:txBody>
      </p:sp>
      <p:sp>
        <p:nvSpPr>
          <p:cNvPr id="57350" name="Rectangle 6"/>
          <p:cNvSpPr>
            <a:spLocks noChangeArrowheads="1"/>
          </p:cNvSpPr>
          <p:nvPr/>
        </p:nvSpPr>
        <p:spPr bwMode="auto">
          <a:xfrm>
            <a:off x="838200" y="3468966"/>
            <a:ext cx="5029200" cy="1138773"/>
          </a:xfrm>
          <a:prstGeom prst="rect">
            <a:avLst/>
          </a:prstGeom>
          <a:solidFill>
            <a:schemeClr val="tx1">
              <a:alpha val="14902"/>
            </a:schemeClr>
          </a:solidFill>
          <a:ln w="9525">
            <a:noFill/>
            <a:miter lim="800000"/>
            <a:headEnd/>
            <a:tailEnd/>
          </a:ln>
        </p:spPr>
        <p:txBody>
          <a:bodyPr wrap="square">
            <a:prstTxWarp prst="textNoShape">
              <a:avLst/>
            </a:prstTxWarp>
            <a:spAutoFit/>
          </a:bodyPr>
          <a:lstStyle/>
          <a:p>
            <a:r>
              <a:rPr lang="en-US" sz="2400" dirty="0"/>
              <a:t>A</a:t>
            </a:r>
            <a:r>
              <a:rPr lang="en-US" sz="2400" dirty="0" smtClean="0"/>
              <a:t> regional airline</a:t>
            </a:r>
            <a:r>
              <a:rPr lang="en-US" sz="2200" dirty="0" smtClean="0"/>
              <a:t> </a:t>
            </a:r>
            <a:r>
              <a:rPr lang="en-US" sz="2200" dirty="0"/>
              <a:t>is an airline that takes short trips,  such as Laos Airways or LAN Ecuador.</a:t>
            </a:r>
          </a:p>
        </p:txBody>
      </p:sp>
      <p:grpSp>
        <p:nvGrpSpPr>
          <p:cNvPr id="7" name="Group 6"/>
          <p:cNvGrpSpPr>
            <a:grpSpLocks noChangeAspect="1"/>
          </p:cNvGrpSpPr>
          <p:nvPr/>
        </p:nvGrpSpPr>
        <p:grpSpPr>
          <a:xfrm>
            <a:off x="7391400" y="5029200"/>
            <a:ext cx="1219200" cy="1219200"/>
            <a:chOff x="990600" y="3886200"/>
            <a:chExt cx="2209800" cy="2209800"/>
          </a:xfrm>
        </p:grpSpPr>
        <p:sp>
          <p:nvSpPr>
            <p:cNvPr id="8" name="Oval 7"/>
            <p:cNvSpPr/>
            <p:nvPr/>
          </p:nvSpPr>
          <p:spPr bwMode="auto">
            <a:xfrm>
              <a:off x="990600" y="3886200"/>
              <a:ext cx="2209800" cy="2209800"/>
            </a:xfrm>
            <a:prstGeom prst="ellipse">
              <a:avLst/>
            </a:prstGeom>
            <a:solidFill>
              <a:srgbClr val="008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9" name="Oval 8"/>
            <p:cNvSpPr/>
            <p:nvPr/>
          </p:nvSpPr>
          <p:spPr bwMode="auto">
            <a:xfrm>
              <a:off x="14478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0" name="Oval 9"/>
            <p:cNvSpPr/>
            <p:nvPr/>
          </p:nvSpPr>
          <p:spPr bwMode="auto">
            <a:xfrm>
              <a:off x="24384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1" name="Arc 10"/>
            <p:cNvSpPr/>
            <p:nvPr/>
          </p:nvSpPr>
          <p:spPr bwMode="auto">
            <a:xfrm rot="8624980">
              <a:off x="1531735" y="4424454"/>
              <a:ext cx="1371600" cy="990600"/>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grpSp>
      <p:grpSp>
        <p:nvGrpSpPr>
          <p:cNvPr id="12" name="Group 11"/>
          <p:cNvGrpSpPr>
            <a:grpSpLocks noChangeAspect="1"/>
          </p:cNvGrpSpPr>
          <p:nvPr/>
        </p:nvGrpSpPr>
        <p:grpSpPr>
          <a:xfrm>
            <a:off x="7391400" y="2057400"/>
            <a:ext cx="1219200" cy="1342646"/>
            <a:chOff x="6172200" y="3886200"/>
            <a:chExt cx="2209800" cy="2433546"/>
          </a:xfrm>
        </p:grpSpPr>
        <p:sp>
          <p:nvSpPr>
            <p:cNvPr id="13" name="Oval 12"/>
            <p:cNvSpPr/>
            <p:nvPr/>
          </p:nvSpPr>
          <p:spPr bwMode="auto">
            <a:xfrm>
              <a:off x="6172200" y="3886200"/>
              <a:ext cx="2209800" cy="2209800"/>
            </a:xfrm>
            <a:prstGeom prst="ellipse">
              <a:avLst/>
            </a:prstGeom>
            <a:solidFill>
              <a:srgbClr val="FF0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14" name="Oval 13"/>
            <p:cNvSpPr/>
            <p:nvPr/>
          </p:nvSpPr>
          <p:spPr bwMode="auto">
            <a:xfrm>
              <a:off x="66294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5" name="Oval 14"/>
            <p:cNvSpPr/>
            <p:nvPr/>
          </p:nvSpPr>
          <p:spPr bwMode="auto">
            <a:xfrm>
              <a:off x="76200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6" name="Arc 15"/>
            <p:cNvSpPr/>
            <p:nvPr/>
          </p:nvSpPr>
          <p:spPr bwMode="auto">
            <a:xfrm rot="12975020" flipV="1">
              <a:off x="6774064" y="5329146"/>
              <a:ext cx="1371600" cy="990600"/>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grpSp>
      <p:grpSp>
        <p:nvGrpSpPr>
          <p:cNvPr id="17" name="Group 16"/>
          <p:cNvGrpSpPr>
            <a:grpSpLocks noChangeAspect="1"/>
          </p:cNvGrpSpPr>
          <p:nvPr/>
        </p:nvGrpSpPr>
        <p:grpSpPr>
          <a:xfrm>
            <a:off x="7391400" y="3566923"/>
            <a:ext cx="1219200" cy="1219200"/>
            <a:chOff x="3581400" y="3886200"/>
            <a:chExt cx="2209800" cy="2209800"/>
          </a:xfrm>
        </p:grpSpPr>
        <p:sp>
          <p:nvSpPr>
            <p:cNvPr id="18" name="Oval 17"/>
            <p:cNvSpPr/>
            <p:nvPr/>
          </p:nvSpPr>
          <p:spPr bwMode="auto">
            <a:xfrm>
              <a:off x="3581400" y="3886200"/>
              <a:ext cx="2209800" cy="2209800"/>
            </a:xfrm>
            <a:prstGeom prst="ellipse">
              <a:avLst/>
            </a:prstGeom>
            <a:solidFill>
              <a:srgbClr val="FFFF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19" name="Oval 18"/>
            <p:cNvSpPr/>
            <p:nvPr/>
          </p:nvSpPr>
          <p:spPr bwMode="auto">
            <a:xfrm>
              <a:off x="40386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20" name="Oval 19"/>
            <p:cNvSpPr/>
            <p:nvPr/>
          </p:nvSpPr>
          <p:spPr bwMode="auto">
            <a:xfrm>
              <a:off x="50292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cxnSp>
          <p:nvCxnSpPr>
            <p:cNvPr id="21" name="Straight Connector 20"/>
            <p:cNvCxnSpPr/>
            <p:nvPr/>
          </p:nvCxnSpPr>
          <p:spPr bwMode="auto">
            <a:xfrm flipV="1">
              <a:off x="4114800" y="5335588"/>
              <a:ext cx="1066800" cy="74612"/>
            </a:xfrm>
            <a:prstGeom prst="line">
              <a:avLst/>
            </a:prstGeom>
            <a:solidFill>
              <a:schemeClr val="accent1"/>
            </a:solidFill>
            <a:ln w="38100" cap="flat" cmpd="sng" algn="ctr">
              <a:solidFill>
                <a:schemeClr val="tx1"/>
              </a:solidFill>
              <a:prstDash val="solid"/>
              <a:round/>
              <a:headEnd type="none" w="med" len="med"/>
              <a:tailEnd type="none" w="med" len="med"/>
            </a:ln>
            <a:effectLst/>
          </p:spPr>
        </p:cxnSp>
      </p:gr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p:cNvSpPr>
            <a:spLocks noGrp="1"/>
          </p:cNvSpPr>
          <p:nvPr>
            <p:ph type="title"/>
          </p:nvPr>
        </p:nvSpPr>
        <p:spPr/>
        <p:txBody>
          <a:bodyPr/>
          <a:lstStyle/>
          <a:p>
            <a:r>
              <a:rPr lang="en-US" smtClean="0"/>
              <a:t>The Table Test</a:t>
            </a:r>
          </a:p>
        </p:txBody>
      </p:sp>
      <p:sp>
        <p:nvSpPr>
          <p:cNvPr id="58371" name="Content Placeholder 2"/>
          <p:cNvSpPr>
            <a:spLocks noGrp="1"/>
          </p:cNvSpPr>
          <p:nvPr>
            <p:ph idx="1"/>
          </p:nvPr>
        </p:nvSpPr>
        <p:spPr/>
        <p:txBody>
          <a:bodyPr/>
          <a:lstStyle/>
          <a:p>
            <a:pPr marL="0" indent="0"/>
            <a:r>
              <a:rPr lang="en-US" dirty="0" smtClean="0"/>
              <a:t>You should be able to fill in a table with candidate instances.</a:t>
            </a:r>
          </a:p>
          <a:p>
            <a:pPr marL="0" indent="0"/>
            <a:endParaRPr lang="en-US" dirty="0" smtClean="0"/>
          </a:p>
          <a:p>
            <a:pPr marL="0" indent="0"/>
            <a:endParaRPr lang="en-US" dirty="0" smtClean="0"/>
          </a:p>
          <a:p>
            <a:pPr marL="0" indent="0"/>
            <a:r>
              <a:rPr lang="en-US" dirty="0" smtClean="0"/>
              <a:t> </a:t>
            </a:r>
          </a:p>
        </p:txBody>
      </p:sp>
      <p:graphicFrame>
        <p:nvGraphicFramePr>
          <p:cNvPr id="4" name="Table 3"/>
          <p:cNvGraphicFramePr>
            <a:graphicFrameLocks noGrp="1"/>
          </p:cNvGraphicFramePr>
          <p:nvPr>
            <p:extLst>
              <p:ext uri="{D42A27DB-BD31-4B8C-83A1-F6EECF244321}">
                <p14:modId xmlns:p14="http://schemas.microsoft.com/office/powerpoint/2010/main" val="4255545683"/>
              </p:ext>
            </p:extLst>
          </p:nvPr>
        </p:nvGraphicFramePr>
        <p:xfrm>
          <a:off x="990600" y="2707782"/>
          <a:ext cx="6629400" cy="2179321"/>
        </p:xfrm>
        <a:graphic>
          <a:graphicData uri="http://schemas.openxmlformats.org/drawingml/2006/table">
            <a:tbl>
              <a:tblPr/>
              <a:tblGrid>
                <a:gridCol w="1325880"/>
                <a:gridCol w="1325880"/>
                <a:gridCol w="1325880"/>
                <a:gridCol w="1325880"/>
                <a:gridCol w="1325880"/>
              </a:tblGrid>
              <a:tr h="348803">
                <a:tc gridSpan="5">
                  <a:txBody>
                    <a:bodyPr/>
                    <a:lstStyle/>
                    <a:p>
                      <a:pPr algn="ctr" fontAlgn="ctr"/>
                      <a:r>
                        <a:rPr lang="en-US" sz="1500" b="1" i="0" u="none" strike="noStrike" dirty="0" smtClean="0">
                          <a:latin typeface="Verdana"/>
                        </a:rPr>
                        <a:t>Flight/Passenger</a:t>
                      </a:r>
                      <a:endParaRPr lang="en-US" sz="1500" b="1" i="0" u="none" strike="noStrike" dirty="0">
                        <a:latin typeface="Verdana"/>
                      </a:endParaRP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r>
              <a:tr h="348803">
                <a:tc>
                  <a:txBody>
                    <a:bodyPr/>
                    <a:lstStyle/>
                    <a:p>
                      <a:pPr algn="ctr" fontAlgn="ctr"/>
                      <a:r>
                        <a:rPr lang="en-US" sz="1500" b="1" i="0" u="none" strike="noStrike">
                          <a:latin typeface="Verdana"/>
                        </a:rPr>
                        <a:t>Number</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Start</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End</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Price</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Paid</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48803">
                <a:tc>
                  <a:txBody>
                    <a:bodyPr/>
                    <a:lstStyle/>
                    <a:p>
                      <a:pPr algn="ctr" fontAlgn="ctr"/>
                      <a:r>
                        <a:rPr lang="en-US" sz="1500" b="0" i="0" u="none" strike="noStrike">
                          <a:latin typeface="Verdana"/>
                        </a:rPr>
                        <a:t>XL1541</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UIO</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CUE</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$44</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$44</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48803">
                <a:tc>
                  <a:txBody>
                    <a:bodyPr/>
                    <a:lstStyle/>
                    <a:p>
                      <a:pPr algn="ctr" fontAlgn="ctr"/>
                      <a:r>
                        <a:rPr lang="en-US" sz="1500" b="0" i="0" u="none" strike="noStrike">
                          <a:latin typeface="Verdana"/>
                        </a:rPr>
                        <a:t>QF5</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SYD</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SIN</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$814</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$82</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48803">
                <a:tc>
                  <a:txBody>
                    <a:bodyPr/>
                    <a:lstStyle/>
                    <a:p>
                      <a:pPr algn="ctr" fontAlgn="ctr"/>
                      <a:r>
                        <a:rPr lang="en-US" sz="1400" b="0" i="0" u="none" strike="noStrike" dirty="0" smtClean="0">
                          <a:latin typeface="Verdana"/>
                        </a:rPr>
                        <a:t>My</a:t>
                      </a:r>
                      <a:r>
                        <a:rPr lang="en-US" sz="1400" b="0" i="0" u="none" strike="noStrike" baseline="0" dirty="0" smtClean="0">
                          <a:latin typeface="Verdana"/>
                        </a:rPr>
                        <a:t> Sunday Flight</a:t>
                      </a:r>
                      <a:endParaRPr lang="en-US" sz="1400" b="0" i="0" u="none" strike="noStrike" dirty="0">
                        <a:latin typeface="Verdana"/>
                      </a:endParaRP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smtClean="0">
                          <a:latin typeface="Verdana"/>
                        </a:rPr>
                        <a:t>Gloucester</a:t>
                      </a:r>
                      <a:endParaRPr lang="en-US" sz="1500" b="0" i="0" u="none" strike="noStrike" dirty="0">
                        <a:latin typeface="Verdana"/>
                      </a:endParaRP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smtClean="0">
                          <a:latin typeface="Verdana"/>
                        </a:rPr>
                        <a:t>Gloucester</a:t>
                      </a:r>
                      <a:endParaRPr lang="en-US" sz="1500" b="0" i="0" u="none" strike="noStrike" dirty="0">
                        <a:latin typeface="Verdana"/>
                      </a:endParaRP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smtClean="0">
                          <a:latin typeface="Verdana"/>
                        </a:rPr>
                        <a:t>$1.99/L</a:t>
                      </a:r>
                      <a:endParaRPr lang="en-US" sz="1500" b="0" i="0" u="none" strike="noStrike" dirty="0">
                        <a:latin typeface="Verdana"/>
                      </a:endParaRP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sz="1500" b="0" i="0" u="none" strike="noStrike" dirty="0" smtClean="0">
                          <a:latin typeface="Verdana"/>
                        </a:rPr>
                        <a:t>$1.99/L</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48803">
                <a:tc>
                  <a:txBody>
                    <a:bodyPr/>
                    <a:lstStyle/>
                    <a:p>
                      <a:pPr algn="ctr" fontAlgn="ctr"/>
                      <a:r>
                        <a:rPr lang="en-US" sz="1500" b="0" i="0" u="none" strike="noStrike">
                          <a:latin typeface="Verdana"/>
                        </a:rPr>
                        <a:t>XL516</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UIO</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MIA</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$1095</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a:latin typeface="Verdana"/>
                        </a:rPr>
                        <a:t> </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Title 1"/>
          <p:cNvSpPr>
            <a:spLocks noGrp="1"/>
          </p:cNvSpPr>
          <p:nvPr>
            <p:ph type="title"/>
          </p:nvPr>
        </p:nvSpPr>
        <p:spPr/>
        <p:txBody>
          <a:bodyPr/>
          <a:lstStyle/>
          <a:p>
            <a:r>
              <a:rPr lang="en-US" smtClean="0"/>
              <a:t>The –er Test</a:t>
            </a:r>
          </a:p>
        </p:txBody>
      </p:sp>
      <p:sp>
        <p:nvSpPr>
          <p:cNvPr id="59395" name="Content Placeholder 2"/>
          <p:cNvSpPr>
            <a:spLocks noGrp="1"/>
          </p:cNvSpPr>
          <p:nvPr>
            <p:ph idx="1"/>
          </p:nvPr>
        </p:nvSpPr>
        <p:spPr/>
        <p:txBody>
          <a:bodyPr/>
          <a:lstStyle/>
          <a:p>
            <a:r>
              <a:rPr lang="en-US" dirty="0" smtClean="0"/>
              <a:t>Classes should represent real “things” (</a:t>
            </a:r>
            <a:r>
              <a:rPr lang="en-US" dirty="0"/>
              <a:t>concepts, rules, specifications, </a:t>
            </a:r>
            <a:r>
              <a:rPr lang="en-US" dirty="0" smtClean="0"/>
              <a:t>occurrences, incidents) in the physical, hypothetical or abstract world.</a:t>
            </a:r>
          </a:p>
          <a:p>
            <a:pPr marL="0" indent="0"/>
            <a:endParaRPr lang="en-US" dirty="0" smtClean="0"/>
          </a:p>
          <a:p>
            <a:pPr marL="0" indent="0"/>
            <a:r>
              <a:rPr lang="en-US" dirty="0" smtClean="0"/>
              <a:t>They should not be:</a:t>
            </a:r>
          </a:p>
          <a:p>
            <a:pPr lvl="1"/>
            <a:r>
              <a:rPr lang="en-US" dirty="0" smtClean="0"/>
              <a:t>implementation oriented</a:t>
            </a:r>
          </a:p>
          <a:p>
            <a:pPr lvl="1"/>
            <a:r>
              <a:rPr lang="en-US" dirty="0" smtClean="0"/>
              <a:t>vague –</a:t>
            </a:r>
            <a:r>
              <a:rPr lang="en-US" dirty="0" err="1" smtClean="0"/>
              <a:t>er</a:t>
            </a:r>
            <a:r>
              <a:rPr lang="en-US" dirty="0" smtClean="0"/>
              <a:t> names </a:t>
            </a:r>
          </a:p>
          <a:p>
            <a:pPr lvl="1"/>
            <a:endParaRPr lang="en-US" dirty="0" smtClean="0"/>
          </a:p>
          <a:p>
            <a:endParaRPr lang="en-US" dirty="0" smtClean="0"/>
          </a:p>
          <a:p>
            <a:endParaRPr lang="en-US" dirty="0" smtClean="0"/>
          </a:p>
          <a:p>
            <a:r>
              <a:rPr lang="en-US" dirty="0" smtClean="0"/>
              <a:t>These “classes” tend to be functionality wrappers.</a:t>
            </a:r>
          </a:p>
        </p:txBody>
      </p:sp>
      <p:sp>
        <p:nvSpPr>
          <p:cNvPr id="59396" name="Rectangle 3"/>
          <p:cNvSpPr>
            <a:spLocks noChangeArrowheads="1"/>
          </p:cNvSpPr>
          <p:nvPr/>
        </p:nvSpPr>
        <p:spPr bwMode="auto">
          <a:xfrm>
            <a:off x="6019800" y="2438400"/>
            <a:ext cx="2209800" cy="430213"/>
          </a:xfrm>
          <a:prstGeom prst="rect">
            <a:avLst/>
          </a:prstGeom>
          <a:solidFill>
            <a:schemeClr val="tx1">
              <a:alpha val="14902"/>
            </a:schemeClr>
          </a:solidFill>
          <a:ln w="9525">
            <a:noFill/>
            <a:miter lim="800000"/>
            <a:headEnd/>
            <a:tailEnd/>
          </a:ln>
        </p:spPr>
        <p:txBody>
          <a:bodyPr>
            <a:prstTxWarp prst="textNoShape">
              <a:avLst/>
            </a:prstTxWarp>
            <a:spAutoFit/>
          </a:bodyPr>
          <a:lstStyle/>
          <a:p>
            <a:r>
              <a:rPr lang="en-US" sz="2200"/>
              <a:t>Handler</a:t>
            </a:r>
          </a:p>
        </p:txBody>
      </p:sp>
      <p:sp>
        <p:nvSpPr>
          <p:cNvPr id="59397" name="Rectangle 4"/>
          <p:cNvSpPr>
            <a:spLocks noChangeArrowheads="1"/>
          </p:cNvSpPr>
          <p:nvPr/>
        </p:nvSpPr>
        <p:spPr bwMode="auto">
          <a:xfrm>
            <a:off x="6019800" y="3151188"/>
            <a:ext cx="2209800" cy="430212"/>
          </a:xfrm>
          <a:prstGeom prst="rect">
            <a:avLst/>
          </a:prstGeom>
          <a:solidFill>
            <a:schemeClr val="tx1">
              <a:alpha val="14902"/>
            </a:schemeClr>
          </a:solidFill>
          <a:ln w="9525">
            <a:noFill/>
            <a:miter lim="800000"/>
            <a:headEnd/>
            <a:tailEnd/>
          </a:ln>
        </p:spPr>
        <p:txBody>
          <a:bodyPr>
            <a:prstTxWarp prst="textNoShape">
              <a:avLst/>
            </a:prstTxWarp>
            <a:spAutoFit/>
          </a:bodyPr>
          <a:lstStyle/>
          <a:p>
            <a:r>
              <a:rPr lang="en-US" sz="2200"/>
              <a:t>Controller</a:t>
            </a:r>
          </a:p>
        </p:txBody>
      </p:sp>
      <p:sp>
        <p:nvSpPr>
          <p:cNvPr id="59398" name="Rectangle 5"/>
          <p:cNvSpPr>
            <a:spLocks noChangeArrowheads="1"/>
          </p:cNvSpPr>
          <p:nvPr/>
        </p:nvSpPr>
        <p:spPr bwMode="auto">
          <a:xfrm>
            <a:off x="6019800" y="3836988"/>
            <a:ext cx="2209800" cy="430212"/>
          </a:xfrm>
          <a:prstGeom prst="rect">
            <a:avLst/>
          </a:prstGeom>
          <a:solidFill>
            <a:schemeClr val="tx1">
              <a:alpha val="14902"/>
            </a:schemeClr>
          </a:solidFill>
          <a:ln w="9525">
            <a:noFill/>
            <a:miter lim="800000"/>
            <a:headEnd/>
            <a:tailEnd/>
          </a:ln>
        </p:spPr>
        <p:txBody>
          <a:bodyPr>
            <a:prstTxWarp prst="textNoShape">
              <a:avLst/>
            </a:prstTxWarp>
            <a:spAutoFit/>
          </a:bodyPr>
          <a:lstStyle/>
          <a:p>
            <a:r>
              <a:rPr lang="en-US" sz="2200"/>
              <a:t>Manager</a:t>
            </a:r>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Workshop</a:t>
            </a:r>
            <a:endParaRPr lang="en-US" dirty="0"/>
          </a:p>
        </p:txBody>
      </p:sp>
      <p:sp>
        <p:nvSpPr>
          <p:cNvPr id="3" name="Content Placeholder 2"/>
          <p:cNvSpPr>
            <a:spLocks noGrp="1"/>
          </p:cNvSpPr>
          <p:nvPr>
            <p:ph idx="1"/>
          </p:nvPr>
        </p:nvSpPr>
        <p:spPr>
          <a:xfrm>
            <a:off x="762000" y="1219200"/>
            <a:ext cx="7315200" cy="5105400"/>
          </a:xfrm>
        </p:spPr>
        <p:txBody>
          <a:bodyPr/>
          <a:lstStyle/>
          <a:p>
            <a:r>
              <a:rPr lang="en-US" dirty="0" smtClean="0"/>
              <a:t>Test the classes you have defined up to this point.</a:t>
            </a:r>
          </a:p>
          <a:p>
            <a:endParaRPr lang="en-US" dirty="0" smtClean="0"/>
          </a:p>
          <a:p>
            <a:pPr indent="-360363"/>
            <a:r>
              <a:rPr lang="en-US" dirty="0" smtClean="0"/>
              <a:t>Be prepared to share your results with the class, including the class candidates you discarded after testing.</a:t>
            </a:r>
          </a:p>
        </p:txBody>
      </p:sp>
    </p:spTree>
    <p:extLst>
      <p:ext uri="{BB962C8B-B14F-4D97-AF65-F5344CB8AC3E}">
        <p14:creationId xmlns:p14="http://schemas.microsoft.com/office/powerpoint/2010/main" val="3448678987"/>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1899957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itle 1"/>
          <p:cNvSpPr>
            <a:spLocks noGrp="1"/>
          </p:cNvSpPr>
          <p:nvPr>
            <p:ph type="title"/>
          </p:nvPr>
        </p:nvSpPr>
        <p:spPr/>
        <p:txBody>
          <a:bodyPr/>
          <a:lstStyle/>
          <a:p>
            <a:r>
              <a:rPr lang="en-US" dirty="0"/>
              <a:t>3</a:t>
            </a:r>
            <a:r>
              <a:rPr lang="en-US" dirty="0" smtClean="0"/>
              <a:t>.  ATTRIBUTES</a:t>
            </a:r>
          </a:p>
        </p:txBody>
      </p:sp>
      <p:sp>
        <p:nvSpPr>
          <p:cNvPr id="51203" name="Content Placeholder 2"/>
          <p:cNvSpPr>
            <a:spLocks noGrp="1"/>
          </p:cNvSpPr>
          <p:nvPr>
            <p:ph idx="1"/>
          </p:nvPr>
        </p:nvSpPr>
        <p:spPr/>
        <p:txBody>
          <a:bodyPr/>
          <a:lstStyle/>
          <a:p>
            <a:pPr marL="0" indent="0"/>
            <a:endParaRPr lang="en-US"/>
          </a:p>
        </p:txBody>
      </p:sp>
      <p:sp>
        <p:nvSpPr>
          <p:cNvPr id="51204" name="Rectangle 3"/>
          <p:cNvSpPr>
            <a:spLocks noChangeArrowheads="1"/>
          </p:cNvSpPr>
          <p:nvPr/>
        </p:nvSpPr>
        <p:spPr bwMode="auto">
          <a:xfrm>
            <a:off x="4114800" y="2971800"/>
            <a:ext cx="755335" cy="1323439"/>
          </a:xfrm>
          <a:prstGeom prst="rect">
            <a:avLst/>
          </a:prstGeom>
          <a:noFill/>
          <a:ln w="9525">
            <a:noFill/>
            <a:miter lim="800000"/>
            <a:headEnd/>
            <a:tailEnd/>
          </a:ln>
        </p:spPr>
        <p:txBody>
          <a:bodyPr wrap="none">
            <a:prstTxWarp prst="textNoShape">
              <a:avLst/>
            </a:prstTxWarp>
            <a:spAutoFit/>
          </a:bodyPr>
          <a:lstStyle/>
          <a:p>
            <a:r>
              <a:rPr lang="en-US" sz="8000" dirty="0">
                <a:solidFill>
                  <a:srgbClr val="FF0000"/>
                </a:solidFill>
              </a:rPr>
              <a:t>3</a:t>
            </a:r>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p:nvPr>
        </p:nvSpPr>
        <p:spPr/>
        <p:txBody>
          <a:bodyPr/>
          <a:lstStyle/>
          <a:p>
            <a:r>
              <a:rPr lang="en-US" smtClean="0"/>
              <a:t>Attributes</a:t>
            </a:r>
          </a:p>
        </p:txBody>
      </p:sp>
      <p:sp>
        <p:nvSpPr>
          <p:cNvPr id="23555" name="Content Placeholder 2"/>
          <p:cNvSpPr>
            <a:spLocks noGrp="1"/>
          </p:cNvSpPr>
          <p:nvPr>
            <p:ph idx="1"/>
          </p:nvPr>
        </p:nvSpPr>
        <p:spPr/>
        <p:txBody>
          <a:bodyPr/>
          <a:lstStyle/>
          <a:p>
            <a:pPr marL="0" indent="0"/>
            <a:r>
              <a:rPr lang="en-GB" dirty="0" smtClean="0"/>
              <a:t>An </a:t>
            </a:r>
            <a:r>
              <a:rPr lang="en-GB" i="1" dirty="0" smtClean="0"/>
              <a:t>attribute </a:t>
            </a:r>
            <a:r>
              <a:rPr lang="en-GB" dirty="0" smtClean="0"/>
              <a:t>is an abstraction of a </a:t>
            </a:r>
            <a:br>
              <a:rPr lang="en-GB" dirty="0" smtClean="0"/>
            </a:br>
            <a:r>
              <a:rPr lang="en-GB" dirty="0" smtClean="0"/>
              <a:t>single, relevant characteristic that </a:t>
            </a:r>
            <a:br>
              <a:rPr lang="en-GB" dirty="0" smtClean="0"/>
            </a:br>
            <a:r>
              <a:rPr lang="en-GB" dirty="0" smtClean="0"/>
              <a:t>every instance of the class must have.</a:t>
            </a:r>
          </a:p>
          <a:p>
            <a:pPr marL="0" indent="0"/>
            <a:endParaRPr lang="en-GB" dirty="0" smtClean="0"/>
          </a:p>
          <a:p>
            <a:pPr marL="0" indent="0"/>
            <a:r>
              <a:rPr lang="en-GB" dirty="0" smtClean="0"/>
              <a:t>Each instance of the class may </a:t>
            </a:r>
            <a:br>
              <a:rPr lang="en-GB" dirty="0" smtClean="0"/>
            </a:br>
            <a:r>
              <a:rPr lang="en-GB" dirty="0" smtClean="0"/>
              <a:t>have a different value for the attribute.</a:t>
            </a:r>
          </a:p>
          <a:p>
            <a:pPr marL="0" indent="0"/>
            <a:endParaRPr lang="en-GB" dirty="0" smtClean="0"/>
          </a:p>
          <a:p>
            <a:pPr marL="0" indent="0"/>
            <a:endParaRPr lang="en-GB" dirty="0" smtClean="0"/>
          </a:p>
          <a:p>
            <a:pPr marL="0" indent="0"/>
            <a:endParaRPr lang="en-GB" dirty="0" smtClean="0"/>
          </a:p>
          <a:p>
            <a:pPr marL="0" indent="0"/>
            <a:endParaRPr lang="en-GB" dirty="0" smtClean="0"/>
          </a:p>
          <a:p>
            <a:pPr marL="0" indent="0"/>
            <a:endParaRPr lang="en-GB" dirty="0" smtClean="0"/>
          </a:p>
          <a:p>
            <a:pPr marL="0" indent="0"/>
            <a:endParaRPr lang="en-US" dirty="0" smtClean="0"/>
          </a:p>
        </p:txBody>
      </p:sp>
      <p:sp>
        <p:nvSpPr>
          <p:cNvPr id="23556" name="Rectangular Callout 3"/>
          <p:cNvSpPr>
            <a:spLocks noChangeArrowheads="1"/>
          </p:cNvSpPr>
          <p:nvPr/>
        </p:nvSpPr>
        <p:spPr bwMode="auto">
          <a:xfrm>
            <a:off x="5791200" y="1219200"/>
            <a:ext cx="3200400" cy="2438400"/>
          </a:xfrm>
          <a:prstGeom prst="wedgeRectCallout">
            <a:avLst>
              <a:gd name="adj1" fmla="val 41088"/>
              <a:gd name="adj2" fmla="val 84014"/>
            </a:avLst>
          </a:prstGeom>
          <a:solidFill>
            <a:schemeClr val="accent1"/>
          </a:solidFill>
          <a:ln w="12700">
            <a:solidFill>
              <a:schemeClr val="tx1"/>
            </a:solidFill>
            <a:round/>
            <a:headEnd/>
            <a:tailEnd/>
          </a:ln>
        </p:spPr>
        <p:txBody>
          <a:bodyPr>
            <a:prstTxWarp prst="textNoShape">
              <a:avLst/>
            </a:prstTxWarp>
          </a:bodyPr>
          <a:lstStyle/>
          <a:p>
            <a:r>
              <a:rPr lang="en-US" sz="2000" dirty="0"/>
              <a:t>“Relevant” depends on the </a:t>
            </a:r>
            <a:r>
              <a:rPr lang="en-US" sz="2000" dirty="0" smtClean="0"/>
              <a:t>requirements placed on the subject </a:t>
            </a:r>
            <a:r>
              <a:rPr lang="en-US" sz="2000" dirty="0"/>
              <a:t>matter.</a:t>
            </a:r>
          </a:p>
          <a:p>
            <a:endParaRPr lang="en-US" sz="2000" dirty="0"/>
          </a:p>
          <a:p>
            <a:r>
              <a:rPr lang="en-US" sz="2000" dirty="0" err="1"/>
              <a:t>Aircraft.color</a:t>
            </a:r>
            <a:r>
              <a:rPr lang="en-US" sz="2000" dirty="0"/>
              <a:t> may be relevant to fitting out, but not to air traffic control.</a:t>
            </a:r>
          </a:p>
        </p:txBody>
      </p:sp>
      <p:graphicFrame>
        <p:nvGraphicFramePr>
          <p:cNvPr id="7" name="Table 6"/>
          <p:cNvGraphicFramePr>
            <a:graphicFrameLocks noGrp="1"/>
          </p:cNvGraphicFramePr>
          <p:nvPr>
            <p:extLst>
              <p:ext uri="{D42A27DB-BD31-4B8C-83A1-F6EECF244321}">
                <p14:modId xmlns:p14="http://schemas.microsoft.com/office/powerpoint/2010/main" val="2706092254"/>
              </p:ext>
            </p:extLst>
          </p:nvPr>
        </p:nvGraphicFramePr>
        <p:xfrm>
          <a:off x="914400" y="4003182"/>
          <a:ext cx="6858000" cy="2321418"/>
        </p:xfrm>
        <a:graphic>
          <a:graphicData uri="http://schemas.openxmlformats.org/drawingml/2006/table">
            <a:tbl>
              <a:tblPr/>
              <a:tblGrid>
                <a:gridCol w="1371600"/>
                <a:gridCol w="1371600"/>
                <a:gridCol w="1371600"/>
                <a:gridCol w="1371600"/>
                <a:gridCol w="1371600"/>
              </a:tblGrid>
              <a:tr h="386903">
                <a:tc gridSpan="5">
                  <a:txBody>
                    <a:bodyPr/>
                    <a:lstStyle/>
                    <a:p>
                      <a:pPr algn="ctr" fontAlgn="ctr"/>
                      <a:r>
                        <a:rPr lang="en-US" sz="1500" b="1" i="0" u="none" strike="noStrike">
                          <a:latin typeface="Verdana"/>
                        </a:rPr>
                        <a:t>Flight</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r>
              <a:tr h="386903">
                <a:tc>
                  <a:txBody>
                    <a:bodyPr/>
                    <a:lstStyle/>
                    <a:p>
                      <a:pPr algn="ctr" fontAlgn="ctr"/>
                      <a:r>
                        <a:rPr lang="en-US" sz="1500" b="1" i="0" u="none" strike="noStrike">
                          <a:latin typeface="Verdana"/>
                        </a:rPr>
                        <a:t>Booking</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Start</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End</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Number</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Price</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86903">
                <a:tc>
                  <a:txBody>
                    <a:bodyPr/>
                    <a:lstStyle/>
                    <a:p>
                      <a:pPr algn="ctr" fontAlgn="ctr"/>
                      <a:r>
                        <a:rPr lang="en-US" sz="1500" b="0" i="0" u="none" strike="noStrike">
                          <a:latin typeface="Verdana"/>
                        </a:rPr>
                        <a:t>HPFGYI</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UIO</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MIA</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XL516</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$1095</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86903">
                <a:tc>
                  <a:txBody>
                    <a:bodyPr/>
                    <a:lstStyle/>
                    <a:p>
                      <a:pPr algn="ctr" fontAlgn="ctr"/>
                      <a:r>
                        <a:rPr lang="en-US" sz="1500" b="0" i="0" u="none" strike="noStrike">
                          <a:latin typeface="Verdana"/>
                        </a:rPr>
                        <a:t>JKLOIP</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SYD</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SIN</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QF5</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$814</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86903">
                <a:tc>
                  <a:txBody>
                    <a:bodyPr/>
                    <a:lstStyle/>
                    <a:p>
                      <a:pPr algn="ctr" fontAlgn="ctr"/>
                      <a:r>
                        <a:rPr lang="en-US" sz="1500" b="0" i="0" u="none" strike="noStrike">
                          <a:latin typeface="Verdana"/>
                        </a:rPr>
                        <a:t>HPFGYI</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BKK</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LPQ</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smtClean="0">
                          <a:latin typeface="Verdana"/>
                        </a:rPr>
                        <a:t>QV633</a:t>
                      </a:r>
                      <a:endParaRPr lang="en-US" sz="1500" b="0" i="0" u="none" strike="noStrike" dirty="0">
                        <a:latin typeface="Verdana"/>
                      </a:endParaRP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$631</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86903">
                <a:tc>
                  <a:txBody>
                    <a:bodyPr/>
                    <a:lstStyle/>
                    <a:p>
                      <a:pPr algn="ctr" fontAlgn="ctr"/>
                      <a:r>
                        <a:rPr lang="en-US" sz="1500" b="0" i="0" u="none" strike="noStrike">
                          <a:latin typeface="Verdana"/>
                        </a:rPr>
                        <a:t>GHJKLP</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EZE</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IGR</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AR1724</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a:latin typeface="Verdana"/>
                        </a:rPr>
                        <a:t>$244</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r>
              <a:rPr lang="en-US" smtClean="0"/>
              <a:t>Levels of Commitment</a:t>
            </a:r>
            <a:endParaRPr lang="en-US"/>
          </a:p>
        </p:txBody>
      </p:sp>
      <p:sp>
        <p:nvSpPr>
          <p:cNvPr id="14339" name="Rectangle 3"/>
          <p:cNvSpPr>
            <a:spLocks noGrp="1" noChangeArrowheads="1"/>
          </p:cNvSpPr>
          <p:nvPr>
            <p:ph type="body" idx="1"/>
          </p:nvPr>
        </p:nvSpPr>
        <p:spPr/>
        <p:txBody>
          <a:bodyPr/>
          <a:lstStyle/>
          <a:p>
            <a:r>
              <a:rPr lang="en-US" dirty="0" smtClean="0"/>
              <a:t>We represent our abstractions in </a:t>
            </a:r>
            <a:r>
              <a:rPr lang="en-US" i="1" dirty="0" smtClean="0"/>
              <a:t>models </a:t>
            </a:r>
            <a:r>
              <a:rPr lang="en-US" dirty="0" smtClean="0"/>
              <a:t>of various types.</a:t>
            </a:r>
          </a:p>
          <a:p>
            <a:endParaRPr lang="en-US" dirty="0" smtClean="0"/>
          </a:p>
          <a:p>
            <a:pPr lvl="1"/>
            <a:r>
              <a:rPr lang="en-US" dirty="0" smtClean="0"/>
              <a:t>Natural language and informal diagrams</a:t>
            </a:r>
          </a:p>
          <a:p>
            <a:pPr lvl="2"/>
            <a:r>
              <a:rPr lang="en-US" dirty="0" smtClean="0"/>
              <a:t>Use cases</a:t>
            </a:r>
          </a:p>
          <a:p>
            <a:pPr lvl="2"/>
            <a:r>
              <a:rPr lang="en-US" dirty="0" smtClean="0"/>
              <a:t>Activity diagrams</a:t>
            </a:r>
          </a:p>
          <a:p>
            <a:pPr lvl="2"/>
            <a:r>
              <a:rPr lang="en-US" dirty="0" smtClean="0"/>
              <a:t>Sequence diagrams</a:t>
            </a:r>
          </a:p>
          <a:p>
            <a:pPr lvl="1"/>
            <a:r>
              <a:rPr lang="en-US" dirty="0" smtClean="0"/>
              <a:t>Structural models</a:t>
            </a:r>
          </a:p>
          <a:p>
            <a:pPr lvl="2"/>
            <a:r>
              <a:rPr lang="en-US" dirty="0" smtClean="0"/>
              <a:t>Components &amp; Interfaces</a:t>
            </a:r>
          </a:p>
          <a:p>
            <a:pPr lvl="2"/>
            <a:r>
              <a:rPr lang="en-US" dirty="0" smtClean="0"/>
              <a:t>Class models</a:t>
            </a:r>
          </a:p>
          <a:p>
            <a:pPr lvl="2"/>
            <a:r>
              <a:rPr lang="en-US" dirty="0" smtClean="0"/>
              <a:t>Data types</a:t>
            </a:r>
          </a:p>
          <a:p>
            <a:pPr lvl="1"/>
            <a:r>
              <a:rPr lang="en-US" dirty="0" smtClean="0"/>
              <a:t>Behavioral models</a:t>
            </a:r>
          </a:p>
          <a:p>
            <a:pPr lvl="2"/>
            <a:r>
              <a:rPr lang="en-US" dirty="0" smtClean="0"/>
              <a:t>State models</a:t>
            </a:r>
          </a:p>
          <a:p>
            <a:pPr lvl="2"/>
            <a:r>
              <a:rPr lang="en-US" dirty="0" smtClean="0"/>
              <a:t>Activities</a:t>
            </a:r>
          </a:p>
          <a:p>
            <a:endParaRPr lang="en-US" dirty="0" smtClean="0"/>
          </a:p>
          <a:p>
            <a:endParaRPr lang="en-US" dirty="0" smtClean="0"/>
          </a:p>
          <a:p>
            <a:endParaRPr lang="en-US" dirty="0"/>
          </a:p>
        </p:txBody>
      </p:sp>
      <p:sp>
        <p:nvSpPr>
          <p:cNvPr id="14340" name="Left Arrow 3"/>
          <p:cNvSpPr>
            <a:spLocks noChangeArrowheads="1"/>
          </p:cNvSpPr>
          <p:nvPr/>
        </p:nvSpPr>
        <p:spPr bwMode="auto">
          <a:xfrm>
            <a:off x="6629400" y="4419600"/>
            <a:ext cx="1828800" cy="762000"/>
          </a:xfrm>
          <a:prstGeom prst="leftArrow">
            <a:avLst>
              <a:gd name="adj1" fmla="val 50000"/>
              <a:gd name="adj2" fmla="val 50000"/>
            </a:avLst>
          </a:prstGeom>
          <a:solidFill>
            <a:schemeClr val="accent1"/>
          </a:solidFill>
          <a:ln w="12700">
            <a:solidFill>
              <a:schemeClr val="tx1"/>
            </a:solidFill>
            <a:round/>
            <a:headEnd/>
            <a:tailEnd/>
          </a:ln>
        </p:spPr>
        <p:txBody>
          <a:bodyPr>
            <a:prstTxWarp prst="textNoShape">
              <a:avLst/>
            </a:prstTxWarp>
          </a:bodyPr>
          <a:lstStyle/>
          <a:p>
            <a:r>
              <a:rPr lang="en-US"/>
              <a:t>This course</a:t>
            </a:r>
          </a:p>
        </p:txBody>
      </p:sp>
      <p:sp>
        <p:nvSpPr>
          <p:cNvPr id="14341" name="TextBox 4"/>
          <p:cNvSpPr txBox="1">
            <a:spLocks noChangeArrowheads="1"/>
          </p:cNvSpPr>
          <p:nvPr/>
        </p:nvSpPr>
        <p:spPr bwMode="auto">
          <a:xfrm>
            <a:off x="5410200" y="3048000"/>
            <a:ext cx="955675" cy="2862263"/>
          </a:xfrm>
          <a:prstGeom prst="rect">
            <a:avLst/>
          </a:prstGeom>
          <a:noFill/>
          <a:ln w="9525">
            <a:noFill/>
            <a:miter lim="800000"/>
            <a:headEnd/>
            <a:tailEnd/>
          </a:ln>
        </p:spPr>
        <p:txBody>
          <a:bodyPr wrap="none">
            <a:prstTxWarp prst="textNoShape">
              <a:avLst/>
            </a:prstTxWarp>
            <a:spAutoFit/>
          </a:bodyPr>
          <a:lstStyle/>
          <a:p>
            <a:r>
              <a:rPr lang="en-US" sz="18000" dirty="0"/>
              <a:t>}</a:t>
            </a:r>
          </a:p>
        </p:txBody>
      </p:sp>
      <p:sp>
        <p:nvSpPr>
          <p:cNvPr id="14342" name="TextBox 5"/>
          <p:cNvSpPr txBox="1">
            <a:spLocks noChangeArrowheads="1"/>
          </p:cNvSpPr>
          <p:nvPr/>
        </p:nvSpPr>
        <p:spPr bwMode="auto">
          <a:xfrm>
            <a:off x="10820400" y="4622800"/>
            <a:ext cx="184150" cy="369888"/>
          </a:xfrm>
          <a:prstGeom prst="rect">
            <a:avLst/>
          </a:prstGeom>
          <a:noFill/>
          <a:ln w="9525">
            <a:noFill/>
            <a:miter lim="800000"/>
            <a:headEnd/>
            <a:tailEnd/>
          </a:ln>
        </p:spPr>
        <p:txBody>
          <a:bodyPr wrap="none">
            <a:prstTxWarp prst="textNoShape">
              <a:avLst/>
            </a:prstTxWarp>
            <a:spAutoFit/>
          </a:bodyPr>
          <a:lstStyle/>
          <a:p>
            <a:endParaRPr lang="en-US"/>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p:txBody>
          <a:bodyPr/>
          <a:lstStyle/>
          <a:p>
            <a:r>
              <a:rPr lang="en-US" dirty="0"/>
              <a:t>R</a:t>
            </a:r>
            <a:r>
              <a:rPr lang="en-US" dirty="0" smtClean="0"/>
              <a:t>oles of Attributes</a:t>
            </a:r>
          </a:p>
        </p:txBody>
      </p:sp>
      <p:sp>
        <p:nvSpPr>
          <p:cNvPr id="24579" name="Content Placeholder 2"/>
          <p:cNvSpPr>
            <a:spLocks noGrp="1"/>
          </p:cNvSpPr>
          <p:nvPr>
            <p:ph idx="1"/>
          </p:nvPr>
        </p:nvSpPr>
        <p:spPr/>
        <p:txBody>
          <a:bodyPr/>
          <a:lstStyle/>
          <a:p>
            <a:pPr marL="0" indent="0"/>
            <a:r>
              <a:rPr lang="en-US" dirty="0" smtClean="0"/>
              <a:t>Attributes may take on one or more roles.  They may be: </a:t>
            </a:r>
          </a:p>
          <a:p>
            <a:pPr lvl="1"/>
            <a:r>
              <a:rPr lang="en-US" dirty="0" smtClean="0"/>
              <a:t>descriptive: describes an instance of a class </a:t>
            </a:r>
          </a:p>
          <a:p>
            <a:pPr lvl="2"/>
            <a:r>
              <a:rPr lang="en-US" dirty="0" err="1" smtClean="0"/>
              <a:t>eg</a:t>
            </a:r>
            <a:r>
              <a:rPr lang="en-US" dirty="0" smtClean="0"/>
              <a:t> latitude</a:t>
            </a:r>
          </a:p>
          <a:p>
            <a:pPr lvl="1"/>
            <a:r>
              <a:rPr lang="en-US" dirty="0" smtClean="0"/>
              <a:t>naming: names an instance of a class </a:t>
            </a:r>
          </a:p>
          <a:p>
            <a:pPr lvl="2"/>
            <a:r>
              <a:rPr lang="en-US" dirty="0" err="1" smtClean="0"/>
              <a:t>eg</a:t>
            </a:r>
            <a:r>
              <a:rPr lang="en-US" dirty="0" smtClean="0"/>
              <a:t>, body number</a:t>
            </a:r>
          </a:p>
          <a:p>
            <a:pPr lvl="1"/>
            <a:r>
              <a:rPr lang="en-US" dirty="0" smtClean="0"/>
              <a:t>referential: refers to an instance of another class </a:t>
            </a:r>
          </a:p>
          <a:p>
            <a:pPr lvl="2"/>
            <a:r>
              <a:rPr lang="en-US" dirty="0" err="1" smtClean="0"/>
              <a:t>eg</a:t>
            </a:r>
            <a:r>
              <a:rPr lang="en-US" dirty="0" smtClean="0"/>
              <a:t> </a:t>
            </a:r>
            <a:r>
              <a:rPr lang="en-US" dirty="0" err="1" smtClean="0"/>
              <a:t>myOwner</a:t>
            </a:r>
            <a:endParaRPr lang="en-US" dirty="0" smtClean="0"/>
          </a:p>
          <a:p>
            <a:pPr marL="0" indent="0"/>
            <a:endParaRPr lang="en-US" dirty="0" smtClean="0"/>
          </a:p>
          <a:p>
            <a:pPr marL="0" indent="0"/>
            <a:r>
              <a:rPr lang="en-US" dirty="0" smtClean="0"/>
              <a:t>It’s possible for an attribute to be all three</a:t>
            </a:r>
            <a:r>
              <a:rPr lang="en-US" dirty="0"/>
              <a:t> </a:t>
            </a:r>
            <a:r>
              <a:rPr lang="en-US" dirty="0" smtClean="0"/>
              <a:t> (e.g. a role whose identifying attribute is a descriptive name, such as “Tiny.”)</a:t>
            </a:r>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p:txBody>
          <a:bodyPr/>
          <a:lstStyle/>
          <a:p>
            <a:r>
              <a:rPr lang="en-US" smtClean="0"/>
              <a:t>Descriptive Attributes</a:t>
            </a:r>
          </a:p>
        </p:txBody>
      </p:sp>
      <p:sp>
        <p:nvSpPr>
          <p:cNvPr id="25603" name="Content Placeholder 2"/>
          <p:cNvSpPr>
            <a:spLocks noGrp="1"/>
          </p:cNvSpPr>
          <p:nvPr>
            <p:ph idx="1"/>
          </p:nvPr>
        </p:nvSpPr>
        <p:spPr>
          <a:xfrm>
            <a:off x="762000" y="1219200"/>
            <a:ext cx="7162800" cy="5105400"/>
          </a:xfrm>
        </p:spPr>
        <p:txBody>
          <a:bodyPr/>
          <a:lstStyle/>
          <a:p>
            <a:pPr marL="0" indent="0"/>
            <a:r>
              <a:rPr lang="en-US" dirty="0" smtClean="0"/>
              <a:t>A </a:t>
            </a:r>
            <a:r>
              <a:rPr lang="en-US" i="1" dirty="0" smtClean="0"/>
              <a:t>descriptive attribute </a:t>
            </a:r>
            <a:r>
              <a:rPr lang="en-US" dirty="0" smtClean="0"/>
              <a:t>provides some information about an instance.</a:t>
            </a:r>
          </a:p>
          <a:p>
            <a:pPr marL="0" indent="0"/>
            <a:endParaRPr lang="en-US" dirty="0" smtClean="0"/>
          </a:p>
          <a:p>
            <a:pPr marL="0" indent="0"/>
            <a:r>
              <a:rPr lang="en-US" dirty="0" smtClean="0"/>
              <a:t>The attribute must be able to have a value at some point in the instance’s lifecycle.</a:t>
            </a:r>
          </a:p>
        </p:txBody>
      </p:sp>
      <p:sp>
        <p:nvSpPr>
          <p:cNvPr id="25604" name="Rectangular Callout 3"/>
          <p:cNvSpPr>
            <a:spLocks noChangeArrowheads="1"/>
          </p:cNvSpPr>
          <p:nvPr/>
        </p:nvSpPr>
        <p:spPr bwMode="auto">
          <a:xfrm>
            <a:off x="4495800" y="3514725"/>
            <a:ext cx="3962400" cy="2124075"/>
          </a:xfrm>
          <a:prstGeom prst="wedgeRectCallout">
            <a:avLst>
              <a:gd name="adj1" fmla="val 41088"/>
              <a:gd name="adj2" fmla="val 84014"/>
            </a:avLst>
          </a:prstGeom>
          <a:solidFill>
            <a:schemeClr val="accent1"/>
          </a:solidFill>
          <a:ln w="12700">
            <a:solidFill>
              <a:schemeClr val="tx1"/>
            </a:solidFill>
            <a:round/>
            <a:headEnd/>
            <a:tailEnd/>
          </a:ln>
        </p:spPr>
        <p:txBody>
          <a:bodyPr>
            <a:prstTxWarp prst="textNoShape">
              <a:avLst/>
            </a:prstTxWarp>
            <a:spAutoFit/>
          </a:bodyPr>
          <a:lstStyle/>
          <a:p>
            <a:r>
              <a:rPr lang="en-US" sz="2200"/>
              <a:t>If the attribute value for an instance is “not applicable” you need to factor your class.</a:t>
            </a:r>
          </a:p>
          <a:p>
            <a:endParaRPr lang="en-US" sz="2200"/>
          </a:p>
          <a:p>
            <a:r>
              <a:rPr lang="en-US" sz="2200"/>
              <a:t>If it doesn’t have a value </a:t>
            </a:r>
            <a:r>
              <a:rPr lang="en-US" sz="2200" i="1"/>
              <a:t>yet</a:t>
            </a:r>
            <a:r>
              <a:rPr lang="en-US" sz="2200"/>
              <a:t>, that’s OK.</a:t>
            </a:r>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p:cNvSpPr>
          <p:nvPr>
            <p:ph type="title"/>
          </p:nvPr>
        </p:nvSpPr>
        <p:spPr/>
        <p:txBody>
          <a:bodyPr/>
          <a:lstStyle/>
          <a:p>
            <a:r>
              <a:rPr lang="en-US" smtClean="0"/>
              <a:t>Naming Attributes</a:t>
            </a:r>
          </a:p>
        </p:txBody>
      </p:sp>
      <p:sp>
        <p:nvSpPr>
          <p:cNvPr id="26627" name="Content Placeholder 2"/>
          <p:cNvSpPr>
            <a:spLocks noGrp="1"/>
          </p:cNvSpPr>
          <p:nvPr>
            <p:ph idx="1"/>
          </p:nvPr>
        </p:nvSpPr>
        <p:spPr>
          <a:xfrm>
            <a:off x="762000" y="1219200"/>
            <a:ext cx="8077200" cy="5334000"/>
          </a:xfrm>
        </p:spPr>
        <p:txBody>
          <a:bodyPr/>
          <a:lstStyle/>
          <a:p>
            <a:pPr marL="0" indent="0"/>
            <a:r>
              <a:rPr lang="en-US" dirty="0" smtClean="0"/>
              <a:t>A </a:t>
            </a:r>
            <a:r>
              <a:rPr lang="en-US" i="1" dirty="0" smtClean="0"/>
              <a:t>naming attribute </a:t>
            </a:r>
            <a:r>
              <a:rPr lang="en-US" dirty="0" smtClean="0"/>
              <a:t>provides a label for an instance. </a:t>
            </a:r>
          </a:p>
          <a:p>
            <a:pPr lvl="1"/>
            <a:r>
              <a:rPr lang="en-US" dirty="0" smtClean="0"/>
              <a:t>License Number</a:t>
            </a:r>
          </a:p>
          <a:p>
            <a:pPr lvl="1"/>
            <a:r>
              <a:rPr lang="en-US" dirty="0" err="1" smtClean="0"/>
              <a:t>WayPoint</a:t>
            </a:r>
            <a:r>
              <a:rPr lang="en-US" dirty="0" smtClean="0"/>
              <a:t> Name</a:t>
            </a:r>
          </a:p>
          <a:p>
            <a:pPr lvl="1"/>
            <a:r>
              <a:rPr lang="en-US" dirty="0" smtClean="0"/>
              <a:t>Ticket Number</a:t>
            </a:r>
          </a:p>
          <a:p>
            <a:pPr marL="0" indent="0"/>
            <a:endParaRPr lang="en-US" sz="1200" dirty="0" smtClean="0"/>
          </a:p>
          <a:p>
            <a:pPr marL="0" indent="0"/>
            <a:r>
              <a:rPr lang="en-US" dirty="0" smtClean="0"/>
              <a:t>Highlighting these attributes helps understanding of the subject matter being modeled.</a:t>
            </a:r>
          </a:p>
          <a:p>
            <a:pPr marL="0" indent="0"/>
            <a:endParaRPr lang="en-US" sz="1200" dirty="0" smtClean="0"/>
          </a:p>
          <a:p>
            <a:pPr marL="0" indent="0"/>
            <a:r>
              <a:rPr lang="en-US" dirty="0" smtClean="0"/>
              <a:t>The label may also be descriptive. </a:t>
            </a:r>
          </a:p>
          <a:p>
            <a:pPr lvl="1" indent="0"/>
            <a:r>
              <a:rPr lang="en-US" dirty="0" smtClean="0"/>
              <a:t>  </a:t>
            </a:r>
            <a:r>
              <a:rPr lang="en-US" dirty="0" err="1" smtClean="0"/>
              <a:t>eg</a:t>
            </a:r>
            <a:r>
              <a:rPr lang="en-US" dirty="0" smtClean="0"/>
              <a:t> Control </a:t>
            </a:r>
            <a:r>
              <a:rPr lang="en-US" dirty="0" err="1" smtClean="0"/>
              <a:t>Station.North</a:t>
            </a:r>
            <a:r>
              <a:rPr lang="en-US" dirty="0" smtClean="0"/>
              <a:t> Station</a:t>
            </a:r>
            <a:br>
              <a:rPr lang="en-US" dirty="0" smtClean="0"/>
            </a:br>
            <a:r>
              <a:rPr lang="en-US" sz="1800" dirty="0" smtClean="0">
                <a:latin typeface="Comic Sans MS"/>
                <a:cs typeface="Comic Sans MS"/>
              </a:rPr>
              <a:t>(i.e. it is the Control Station that happens to be at the north end</a:t>
            </a:r>
            <a:r>
              <a:rPr lang="en-US" dirty="0" smtClean="0"/>
              <a:t>)</a:t>
            </a:r>
          </a:p>
          <a:p>
            <a:pPr marL="0" indent="0"/>
            <a:endParaRPr lang="en-US" sz="1200" dirty="0" smtClean="0"/>
          </a:p>
          <a:p>
            <a:pPr marL="0" indent="0"/>
            <a:r>
              <a:rPr lang="en-US" dirty="0" smtClean="0"/>
              <a:t>The label may be arbitrary. </a:t>
            </a:r>
          </a:p>
          <a:p>
            <a:pPr lvl="1" indent="0"/>
            <a:r>
              <a:rPr lang="en-US" dirty="0" smtClean="0"/>
              <a:t>  </a:t>
            </a:r>
            <a:r>
              <a:rPr lang="en-US" dirty="0" err="1" smtClean="0"/>
              <a:t>eg</a:t>
            </a:r>
            <a:r>
              <a:rPr lang="en-US" dirty="0" smtClean="0"/>
              <a:t> </a:t>
            </a:r>
            <a:r>
              <a:rPr lang="en-US" dirty="0" err="1" smtClean="0"/>
              <a:t>Employee.EmployeeNumber</a:t>
            </a:r>
            <a:r>
              <a:rPr lang="en-US" dirty="0" smtClean="0"/>
              <a:t/>
            </a:r>
            <a:br>
              <a:rPr lang="en-US" dirty="0" smtClean="0"/>
            </a:br>
            <a:r>
              <a:rPr lang="en-US" sz="1800" dirty="0">
                <a:latin typeface="Comic Sans MS"/>
                <a:cs typeface="Comic Sans MS"/>
              </a:rPr>
              <a:t>(i.e. </a:t>
            </a:r>
            <a:r>
              <a:rPr lang="en-US" sz="1800" dirty="0" smtClean="0">
                <a:latin typeface="Comic Sans MS"/>
                <a:cs typeface="Comic Sans MS"/>
              </a:rPr>
              <a:t>it’s made up, possibly according to some policy)</a:t>
            </a:r>
            <a:endParaRPr lang="en-US" sz="1800" dirty="0">
              <a:latin typeface="Comic Sans MS"/>
              <a:cs typeface="Comic Sans MS"/>
            </a:endParaRPr>
          </a:p>
          <a:p>
            <a:pPr lvl="1" indent="0"/>
            <a:endParaRPr lang="en-US" dirty="0" smtClean="0">
              <a:latin typeface="Comic Sans MS"/>
              <a:cs typeface="Comic Sans MS"/>
            </a:endParaRPr>
          </a:p>
        </p:txBody>
      </p:sp>
      <p:sp>
        <p:nvSpPr>
          <p:cNvPr id="26628" name="Rectangular Callout 3"/>
          <p:cNvSpPr>
            <a:spLocks noChangeArrowheads="1"/>
          </p:cNvSpPr>
          <p:nvPr/>
        </p:nvSpPr>
        <p:spPr bwMode="auto">
          <a:xfrm>
            <a:off x="5867400" y="3505200"/>
            <a:ext cx="3200400" cy="1108075"/>
          </a:xfrm>
          <a:prstGeom prst="wedgeRectCallout">
            <a:avLst>
              <a:gd name="adj1" fmla="val 41088"/>
              <a:gd name="adj2" fmla="val 84014"/>
            </a:avLst>
          </a:prstGeom>
          <a:solidFill>
            <a:schemeClr val="accent1"/>
          </a:solidFill>
          <a:ln w="12700">
            <a:solidFill>
              <a:schemeClr val="tx1"/>
            </a:solidFill>
            <a:round/>
            <a:headEnd/>
            <a:tailEnd/>
          </a:ln>
        </p:spPr>
        <p:txBody>
          <a:bodyPr>
            <a:prstTxWarp prst="textNoShape">
              <a:avLst/>
            </a:prstTxWarp>
            <a:spAutoFit/>
          </a:bodyPr>
          <a:lstStyle/>
          <a:p>
            <a:r>
              <a:rPr lang="en-US" sz="2200" dirty="0"/>
              <a:t>At implementation time, a handle performs the same function.</a:t>
            </a:r>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p:cNvSpPr>
            <a:spLocks noGrp="1"/>
          </p:cNvSpPr>
          <p:nvPr>
            <p:ph type="title"/>
          </p:nvPr>
        </p:nvSpPr>
        <p:spPr/>
        <p:txBody>
          <a:bodyPr/>
          <a:lstStyle/>
          <a:p>
            <a:r>
              <a:rPr lang="en-US" smtClean="0"/>
              <a:t>Identifiers</a:t>
            </a:r>
          </a:p>
        </p:txBody>
      </p:sp>
      <p:sp>
        <p:nvSpPr>
          <p:cNvPr id="27651" name="Content Placeholder 2"/>
          <p:cNvSpPr>
            <a:spLocks noGrp="1"/>
          </p:cNvSpPr>
          <p:nvPr>
            <p:ph idx="1"/>
          </p:nvPr>
        </p:nvSpPr>
        <p:spPr/>
        <p:txBody>
          <a:bodyPr/>
          <a:lstStyle/>
          <a:p>
            <a:pPr marL="0" indent="0"/>
            <a:r>
              <a:rPr lang="en-US" smtClean="0"/>
              <a:t>An </a:t>
            </a:r>
            <a:r>
              <a:rPr lang="en-US" i="1" smtClean="0"/>
              <a:t>identifier </a:t>
            </a:r>
            <a:r>
              <a:rPr lang="en-US" smtClean="0"/>
              <a:t>is one or more attributes that, taken together uniquely identify an instance of a class.</a:t>
            </a:r>
          </a:p>
          <a:p>
            <a:pPr marL="0" indent="0"/>
            <a:endParaRPr lang="en-US" smtClean="0"/>
          </a:p>
          <a:p>
            <a:pPr marL="0" indent="0"/>
            <a:r>
              <a:rPr lang="en-US" smtClean="0"/>
              <a:t>It may comprise one or more attributes.</a:t>
            </a:r>
          </a:p>
        </p:txBody>
      </p:sp>
      <p:sp>
        <p:nvSpPr>
          <p:cNvPr id="27652" name="Oval Callout 4"/>
          <p:cNvSpPr>
            <a:spLocks noChangeArrowheads="1"/>
          </p:cNvSpPr>
          <p:nvPr/>
        </p:nvSpPr>
        <p:spPr bwMode="auto">
          <a:xfrm>
            <a:off x="3657600" y="2984818"/>
            <a:ext cx="4953000" cy="2077403"/>
          </a:xfrm>
          <a:prstGeom prst="wedgeEllipseCallout">
            <a:avLst>
              <a:gd name="adj1" fmla="val -51491"/>
              <a:gd name="adj2" fmla="val 102847"/>
            </a:avLst>
          </a:prstGeom>
          <a:solidFill>
            <a:srgbClr val="CCFFCC"/>
          </a:solidFill>
          <a:ln w="12700">
            <a:solidFill>
              <a:schemeClr val="tx1"/>
            </a:solidFill>
            <a:round/>
            <a:headEnd/>
            <a:tailEnd/>
          </a:ln>
        </p:spPr>
        <p:txBody>
          <a:bodyPr lIns="0" tIns="0" rIns="0" bIns="0" anchor="ctr">
            <a:prstTxWarp prst="textNoShape">
              <a:avLst/>
            </a:prstTxWarp>
            <a:spAutoFit/>
          </a:bodyPr>
          <a:lstStyle/>
          <a:p>
            <a:pPr algn="ctr"/>
            <a:r>
              <a:rPr lang="en-US" sz="2400" b="1" dirty="0">
                <a:latin typeface="Comic Sans MS"/>
                <a:ea typeface="Comic Sans MS"/>
                <a:cs typeface="Comic Sans MS"/>
              </a:rPr>
              <a:t>Each attribute that makes up an identifier is an “identifying attribute.”</a:t>
            </a:r>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a:spLocks noGrp="1"/>
          </p:cNvSpPr>
          <p:nvPr>
            <p:ph type="title"/>
          </p:nvPr>
        </p:nvSpPr>
        <p:spPr/>
        <p:txBody>
          <a:bodyPr/>
          <a:lstStyle/>
          <a:p>
            <a:r>
              <a:rPr lang="en-US" smtClean="0"/>
              <a:t>Referential Attributes</a:t>
            </a:r>
          </a:p>
        </p:txBody>
      </p:sp>
      <p:sp>
        <p:nvSpPr>
          <p:cNvPr id="28675" name="Content Placeholder 2"/>
          <p:cNvSpPr>
            <a:spLocks noGrp="1"/>
          </p:cNvSpPr>
          <p:nvPr>
            <p:ph idx="1"/>
          </p:nvPr>
        </p:nvSpPr>
        <p:spPr>
          <a:xfrm>
            <a:off x="762000" y="1219200"/>
            <a:ext cx="7848600" cy="5105400"/>
          </a:xfrm>
        </p:spPr>
        <p:txBody>
          <a:bodyPr/>
          <a:lstStyle/>
          <a:p>
            <a:pPr marL="0" indent="0"/>
            <a:r>
              <a:rPr lang="en-US" smtClean="0"/>
              <a:t>A </a:t>
            </a:r>
            <a:r>
              <a:rPr lang="en-US" i="1" smtClean="0"/>
              <a:t>referential attribute </a:t>
            </a:r>
            <a:r>
              <a:rPr lang="en-US" smtClean="0"/>
              <a:t>is an attribute that refers to an identifying attribute of another class.</a:t>
            </a:r>
          </a:p>
          <a:p>
            <a:pPr marL="0" indent="0"/>
            <a:endParaRPr lang="en-US" smtClean="0"/>
          </a:p>
          <a:p>
            <a:pPr marL="0" indent="0"/>
            <a:endParaRPr lang="en-US" smtClean="0"/>
          </a:p>
          <a:p>
            <a:pPr marL="0" indent="0"/>
            <a:endParaRPr lang="en-US" smtClean="0"/>
          </a:p>
          <a:p>
            <a:pPr marL="0" indent="0"/>
            <a:endParaRPr lang="en-US" smtClean="0"/>
          </a:p>
        </p:txBody>
      </p:sp>
      <p:sp>
        <p:nvSpPr>
          <p:cNvPr id="28676" name="Oval Callout 4"/>
          <p:cNvSpPr>
            <a:spLocks noChangeArrowheads="1"/>
          </p:cNvSpPr>
          <p:nvPr/>
        </p:nvSpPr>
        <p:spPr bwMode="auto">
          <a:xfrm>
            <a:off x="3505200" y="3244850"/>
            <a:ext cx="5181600" cy="1557338"/>
          </a:xfrm>
          <a:prstGeom prst="wedgeEllipseCallout">
            <a:avLst>
              <a:gd name="adj1" fmla="val -51491"/>
              <a:gd name="adj2" fmla="val 102847"/>
            </a:avLst>
          </a:prstGeom>
          <a:solidFill>
            <a:srgbClr val="CCFFCC"/>
          </a:solidFill>
          <a:ln w="12700">
            <a:solidFill>
              <a:schemeClr val="tx1"/>
            </a:solidFill>
            <a:round/>
            <a:headEnd/>
            <a:tailEnd/>
          </a:ln>
        </p:spPr>
        <p:txBody>
          <a:bodyPr lIns="0" tIns="0" rIns="0" bIns="0" anchor="ctr">
            <a:prstTxWarp prst="textNoShape">
              <a:avLst/>
            </a:prstTxWarp>
          </a:bodyPr>
          <a:lstStyle/>
          <a:p>
            <a:pPr algn="ctr"/>
            <a:r>
              <a:rPr lang="en-US" sz="2400" b="1" dirty="0">
                <a:latin typeface="Comic Sans MS"/>
                <a:ea typeface="Comic Sans MS"/>
                <a:cs typeface="Comic Sans MS"/>
              </a:rPr>
              <a:t>A referential attribute “formalizes an association.” </a:t>
            </a:r>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itle 1"/>
          <p:cNvSpPr>
            <a:spLocks noGrp="1"/>
          </p:cNvSpPr>
          <p:nvPr>
            <p:ph type="title"/>
          </p:nvPr>
        </p:nvSpPr>
        <p:spPr/>
        <p:txBody>
          <a:bodyPr/>
          <a:lstStyle/>
          <a:p>
            <a:r>
              <a:rPr lang="en-US" smtClean="0"/>
              <a:t>Finding Descriptive Attributes</a:t>
            </a:r>
          </a:p>
        </p:txBody>
      </p:sp>
      <p:sp>
        <p:nvSpPr>
          <p:cNvPr id="47107" name="Content Placeholder 2"/>
          <p:cNvSpPr>
            <a:spLocks noGrp="1"/>
          </p:cNvSpPr>
          <p:nvPr>
            <p:ph idx="1"/>
          </p:nvPr>
        </p:nvSpPr>
        <p:spPr/>
        <p:txBody>
          <a:bodyPr/>
          <a:lstStyle/>
          <a:p>
            <a:pPr marL="0" indent="0"/>
            <a:r>
              <a:rPr lang="en-US" dirty="0" smtClean="0"/>
              <a:t>The terms you defined during requirements clarification are good candidates.</a:t>
            </a:r>
          </a:p>
          <a:p>
            <a:pPr marL="0" indent="0"/>
            <a:endParaRPr lang="en-US" dirty="0" smtClean="0"/>
          </a:p>
        </p:txBody>
      </p:sp>
      <p:pic>
        <p:nvPicPr>
          <p:cNvPr id="4" name="Picture 3" descr="PatronClass-1.bmp"/>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2720" y="2413000"/>
            <a:ext cx="6177280" cy="3378200"/>
          </a:xfrm>
          <a:prstGeom prst="rect">
            <a:avLst/>
          </a:prstGeom>
        </p:spPr>
      </p:pic>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itle 1"/>
          <p:cNvSpPr>
            <a:spLocks noGrp="1"/>
          </p:cNvSpPr>
          <p:nvPr>
            <p:ph type="title"/>
          </p:nvPr>
        </p:nvSpPr>
        <p:spPr/>
        <p:txBody>
          <a:bodyPr/>
          <a:lstStyle/>
          <a:p>
            <a:r>
              <a:rPr lang="en-US" smtClean="0"/>
              <a:t>Finding Naming Attributes</a:t>
            </a:r>
          </a:p>
        </p:txBody>
      </p:sp>
      <p:sp>
        <p:nvSpPr>
          <p:cNvPr id="48131" name="Content Placeholder 2"/>
          <p:cNvSpPr>
            <a:spLocks noGrp="1"/>
          </p:cNvSpPr>
          <p:nvPr>
            <p:ph idx="1"/>
          </p:nvPr>
        </p:nvSpPr>
        <p:spPr/>
        <p:txBody>
          <a:bodyPr/>
          <a:lstStyle/>
          <a:p>
            <a:pPr marL="0" indent="0"/>
            <a:r>
              <a:rPr lang="en-US" dirty="0" smtClean="0"/>
              <a:t>Don’t just slap down “ID”!</a:t>
            </a:r>
          </a:p>
          <a:p>
            <a:pPr marL="0" indent="0"/>
            <a:endParaRPr lang="en-US" dirty="0" smtClean="0"/>
          </a:p>
          <a:p>
            <a:pPr marL="0" indent="0"/>
            <a:r>
              <a:rPr lang="en-US" dirty="0" smtClean="0"/>
              <a:t>Ask if there’s anything that properly represents the abstraction.</a:t>
            </a:r>
          </a:p>
          <a:p>
            <a:pPr marL="0" indent="0"/>
            <a:endParaRPr lang="en-US" dirty="0" smtClean="0"/>
          </a:p>
          <a:p>
            <a:pPr marL="0" indent="0"/>
            <a:endParaRPr lang="en-US" dirty="0" smtClean="0"/>
          </a:p>
        </p:txBody>
      </p:sp>
      <p:pic>
        <p:nvPicPr>
          <p:cNvPr id="6" name="Picture 5" descr="download.jpeg"/>
          <p:cNvPicPr>
            <a:picLocks noChangeAspect="1"/>
          </p:cNvPicPr>
          <p:nvPr/>
        </p:nvPicPr>
        <p:blipFill>
          <a:blip r:embed="rId3"/>
          <a:stretch>
            <a:fillRect/>
          </a:stretch>
        </p:blipFill>
        <p:spPr>
          <a:xfrm>
            <a:off x="977900" y="3048000"/>
            <a:ext cx="3289300" cy="2463800"/>
          </a:xfrm>
          <a:prstGeom prst="rect">
            <a:avLst/>
          </a:prstGeom>
        </p:spPr>
      </p:pic>
      <p:sp>
        <p:nvSpPr>
          <p:cNvPr id="7" name="Rectangular Callout 6"/>
          <p:cNvSpPr/>
          <p:nvPr/>
        </p:nvSpPr>
        <p:spPr bwMode="auto">
          <a:xfrm>
            <a:off x="5181600" y="3048000"/>
            <a:ext cx="2133600" cy="1143000"/>
          </a:xfrm>
          <a:prstGeom prst="wedgeRectCallout">
            <a:avLst>
              <a:gd name="adj1" fmla="val -56904"/>
              <a:gd name="adj2" fmla="val 114692"/>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smtClean="0">
                <a:ln>
                  <a:noFill/>
                </a:ln>
                <a:solidFill>
                  <a:schemeClr val="tx1"/>
                </a:solidFill>
                <a:effectLst/>
                <a:latin typeface="Arial" charset="0"/>
              </a:rPr>
              <a:t>What identifies a phone?</a:t>
            </a:r>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Finding Identifiers</a:t>
            </a:r>
            <a:endParaRPr lang="en-US" dirty="0"/>
          </a:p>
        </p:txBody>
      </p:sp>
      <p:sp>
        <p:nvSpPr>
          <p:cNvPr id="3" name="Content Placeholder 2"/>
          <p:cNvSpPr>
            <a:spLocks noGrp="1"/>
          </p:cNvSpPr>
          <p:nvPr>
            <p:ph idx="1"/>
          </p:nvPr>
        </p:nvSpPr>
        <p:spPr/>
        <p:txBody>
          <a:bodyPr/>
          <a:lstStyle/>
          <a:p>
            <a:r>
              <a:rPr lang="en-US" dirty="0" smtClean="0"/>
              <a:t>Pick the identifier that </a:t>
            </a:r>
            <a:r>
              <a:rPr lang="en-US" i="1" dirty="0" smtClean="0"/>
              <a:t>captures the abstraction </a:t>
            </a:r>
            <a:r>
              <a:rPr lang="en-US" dirty="0" smtClean="0"/>
              <a:t>you intend.</a:t>
            </a:r>
            <a:endParaRPr lang="en-US" dirty="0"/>
          </a:p>
        </p:txBody>
      </p:sp>
      <p:pic>
        <p:nvPicPr>
          <p:cNvPr id="5" name="Picture 4" descr="images.jpeg"/>
          <p:cNvPicPr>
            <a:picLocks noChangeAspect="1"/>
          </p:cNvPicPr>
          <p:nvPr/>
        </p:nvPicPr>
        <p:blipFill>
          <a:blip r:embed="rId2"/>
          <a:stretch>
            <a:fillRect/>
          </a:stretch>
        </p:blipFill>
        <p:spPr>
          <a:xfrm>
            <a:off x="4572000" y="2971800"/>
            <a:ext cx="3733800" cy="3016911"/>
          </a:xfrm>
          <a:prstGeom prst="rect">
            <a:avLst/>
          </a:prstGeom>
        </p:spPr>
      </p:pic>
      <p:pic>
        <p:nvPicPr>
          <p:cNvPr id="6" name="Picture 5" descr="imei.gif"/>
          <p:cNvPicPr>
            <a:picLocks noChangeAspect="1"/>
          </p:cNvPicPr>
          <p:nvPr/>
        </p:nvPicPr>
        <p:blipFill>
          <a:blip r:embed="rId3"/>
          <a:stretch>
            <a:fillRect/>
          </a:stretch>
        </p:blipFill>
        <p:spPr>
          <a:xfrm>
            <a:off x="762000" y="2667000"/>
            <a:ext cx="3683000" cy="3505200"/>
          </a:xfrm>
          <a:prstGeom prst="rect">
            <a:avLst/>
          </a:prstGeom>
        </p:spPr>
      </p:pic>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itle 1"/>
          <p:cNvSpPr>
            <a:spLocks noGrp="1"/>
          </p:cNvSpPr>
          <p:nvPr>
            <p:ph type="title"/>
          </p:nvPr>
        </p:nvSpPr>
        <p:spPr/>
        <p:txBody>
          <a:bodyPr/>
          <a:lstStyle/>
          <a:p>
            <a:r>
              <a:rPr lang="en-US" dirty="0" smtClean="0"/>
              <a:t>Finding Identifiers</a:t>
            </a:r>
          </a:p>
        </p:txBody>
      </p:sp>
      <p:sp>
        <p:nvSpPr>
          <p:cNvPr id="48131" name="Content Placeholder 2"/>
          <p:cNvSpPr>
            <a:spLocks noGrp="1"/>
          </p:cNvSpPr>
          <p:nvPr>
            <p:ph idx="1"/>
          </p:nvPr>
        </p:nvSpPr>
        <p:spPr/>
        <p:txBody>
          <a:bodyPr/>
          <a:lstStyle/>
          <a:p>
            <a:pPr marL="0" indent="0"/>
            <a:r>
              <a:rPr lang="en-US" dirty="0" smtClean="0"/>
              <a:t>An identifier may comprise more than one attribute. </a:t>
            </a:r>
          </a:p>
        </p:txBody>
      </p:sp>
      <p:sp>
        <p:nvSpPr>
          <p:cNvPr id="48132" name="Oval Callout 4"/>
          <p:cNvSpPr>
            <a:spLocks noChangeArrowheads="1"/>
          </p:cNvSpPr>
          <p:nvPr/>
        </p:nvSpPr>
        <p:spPr bwMode="auto">
          <a:xfrm>
            <a:off x="3429000" y="2819400"/>
            <a:ext cx="5257800" cy="2514600"/>
          </a:xfrm>
          <a:prstGeom prst="wedgeEllipseCallout">
            <a:avLst>
              <a:gd name="adj1" fmla="val -81231"/>
              <a:gd name="adj2" fmla="val 37634"/>
            </a:avLst>
          </a:prstGeom>
          <a:solidFill>
            <a:srgbClr val="CCFFCC"/>
          </a:solidFill>
          <a:ln w="12700">
            <a:solidFill>
              <a:schemeClr val="tx1"/>
            </a:solidFill>
            <a:round/>
            <a:headEnd/>
            <a:tailEnd/>
          </a:ln>
        </p:spPr>
        <p:txBody>
          <a:bodyPr lIns="0" tIns="0" rIns="0" bIns="0" anchor="ctr">
            <a:prstTxWarp prst="textNoShape">
              <a:avLst/>
            </a:prstTxWarp>
          </a:bodyPr>
          <a:lstStyle/>
          <a:p>
            <a:pPr algn="ctr"/>
            <a:r>
              <a:rPr lang="en-US" sz="2400" b="1" dirty="0">
                <a:latin typeface="Comic Sans MS"/>
                <a:ea typeface="Comic Sans MS"/>
                <a:cs typeface="Comic Sans MS"/>
              </a:rPr>
              <a:t>A “compound identifier” is an identifier comprising many (identifying) attributes.</a:t>
            </a:r>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Title 1"/>
          <p:cNvSpPr>
            <a:spLocks noGrp="1"/>
          </p:cNvSpPr>
          <p:nvPr>
            <p:ph type="title"/>
          </p:nvPr>
        </p:nvSpPr>
        <p:spPr/>
        <p:txBody>
          <a:bodyPr/>
          <a:lstStyle/>
          <a:p>
            <a:r>
              <a:rPr lang="en-US" smtClean="0"/>
              <a:t>Data Types</a:t>
            </a:r>
          </a:p>
        </p:txBody>
      </p:sp>
      <p:sp>
        <p:nvSpPr>
          <p:cNvPr id="68611" name="Content Placeholder 2"/>
          <p:cNvSpPr>
            <a:spLocks noGrp="1"/>
          </p:cNvSpPr>
          <p:nvPr>
            <p:ph idx="1"/>
          </p:nvPr>
        </p:nvSpPr>
        <p:spPr/>
        <p:txBody>
          <a:bodyPr/>
          <a:lstStyle/>
          <a:p>
            <a:pPr marL="0" indent="0"/>
            <a:r>
              <a:rPr lang="en-US" dirty="0" smtClean="0"/>
              <a:t>Every attribute has a </a:t>
            </a:r>
            <a:r>
              <a:rPr lang="en-US" i="1" dirty="0" smtClean="0"/>
              <a:t>domain-specific data type</a:t>
            </a:r>
            <a:r>
              <a:rPr lang="en-US" dirty="0" smtClean="0"/>
              <a:t>.</a:t>
            </a:r>
          </a:p>
          <a:p>
            <a:pPr marL="0" indent="0"/>
            <a:endParaRPr lang="en-US" dirty="0" smtClean="0"/>
          </a:p>
          <a:p>
            <a:pPr marL="0" indent="0"/>
            <a:r>
              <a:rPr lang="en-US" dirty="0" smtClean="0"/>
              <a:t>It has a value in the context of the subject matter.  </a:t>
            </a:r>
          </a:p>
          <a:p>
            <a:pPr marL="0" indent="0"/>
            <a:endParaRPr lang="en-US" dirty="0" smtClean="0"/>
          </a:p>
          <a:p>
            <a:pPr marL="0" indent="0"/>
            <a:endParaRPr lang="en-US" dirty="0" smtClean="0"/>
          </a:p>
          <a:p>
            <a:pPr marL="0" indent="0"/>
            <a:endParaRPr lang="en-US" dirty="0" smtClean="0"/>
          </a:p>
          <a:p>
            <a:pPr marL="0" indent="0"/>
            <a:endParaRPr lang="en-US" dirty="0" smtClean="0"/>
          </a:p>
        </p:txBody>
      </p:sp>
      <p:sp>
        <p:nvSpPr>
          <p:cNvPr id="5" name="TextBox 4"/>
          <p:cNvSpPr txBox="1"/>
          <p:nvPr/>
        </p:nvSpPr>
        <p:spPr>
          <a:xfrm>
            <a:off x="937800" y="2895600"/>
            <a:ext cx="4320000" cy="430887"/>
          </a:xfrm>
          <a:prstGeom prst="rect">
            <a:avLst/>
          </a:prstGeom>
          <a:solidFill>
            <a:schemeClr val="tx1">
              <a:alpha val="20000"/>
            </a:schemeClr>
          </a:solidFill>
        </p:spPr>
        <p:txBody>
          <a:bodyPr wrap="square" rtlCol="0">
            <a:noAutofit/>
          </a:bodyPr>
          <a:lstStyle/>
          <a:p>
            <a:r>
              <a:rPr lang="en-US" sz="2200" dirty="0" err="1" smtClean="0"/>
              <a:t>Aircraft.Altitude</a:t>
            </a:r>
            <a:r>
              <a:rPr lang="en-US" sz="2200" dirty="0" smtClean="0"/>
              <a:t>: real</a:t>
            </a:r>
          </a:p>
        </p:txBody>
      </p:sp>
      <p:sp>
        <p:nvSpPr>
          <p:cNvPr id="6" name="TextBox 5"/>
          <p:cNvSpPr txBox="1"/>
          <p:nvPr/>
        </p:nvSpPr>
        <p:spPr>
          <a:xfrm>
            <a:off x="937800" y="3793371"/>
            <a:ext cx="4320000" cy="430887"/>
          </a:xfrm>
          <a:prstGeom prst="rect">
            <a:avLst/>
          </a:prstGeom>
          <a:solidFill>
            <a:schemeClr val="tx1">
              <a:alpha val="20000"/>
            </a:schemeClr>
          </a:solidFill>
        </p:spPr>
        <p:txBody>
          <a:bodyPr wrap="square" rtlCol="0">
            <a:noAutofit/>
          </a:bodyPr>
          <a:lstStyle/>
          <a:p>
            <a:r>
              <a:rPr lang="en-US" sz="2200" dirty="0" err="1" smtClean="0"/>
              <a:t>Aircraft.Altitude</a:t>
            </a:r>
            <a:r>
              <a:rPr lang="en-US" sz="2200" dirty="0" smtClean="0"/>
              <a:t>: height</a:t>
            </a:r>
          </a:p>
        </p:txBody>
      </p:sp>
      <p:sp>
        <p:nvSpPr>
          <p:cNvPr id="7" name="TextBox 6"/>
          <p:cNvSpPr txBox="1"/>
          <p:nvPr/>
        </p:nvSpPr>
        <p:spPr>
          <a:xfrm>
            <a:off x="937800" y="4691142"/>
            <a:ext cx="4320000" cy="430887"/>
          </a:xfrm>
          <a:prstGeom prst="rect">
            <a:avLst/>
          </a:prstGeom>
          <a:solidFill>
            <a:schemeClr val="tx1">
              <a:alpha val="20000"/>
            </a:schemeClr>
          </a:solidFill>
        </p:spPr>
        <p:txBody>
          <a:bodyPr wrap="square" rtlCol="0">
            <a:noAutofit/>
          </a:bodyPr>
          <a:lstStyle/>
          <a:p>
            <a:pPr marL="0" indent="0"/>
            <a:r>
              <a:rPr lang="en-US" sz="2200" dirty="0" err="1" smtClean="0"/>
              <a:t>Body.Length</a:t>
            </a:r>
            <a:r>
              <a:rPr lang="en-US" sz="2200" dirty="0" smtClean="0"/>
              <a:t>: char</a:t>
            </a:r>
          </a:p>
        </p:txBody>
      </p:sp>
      <p:sp>
        <p:nvSpPr>
          <p:cNvPr id="8" name="TextBox 7"/>
          <p:cNvSpPr txBox="1"/>
          <p:nvPr/>
        </p:nvSpPr>
        <p:spPr>
          <a:xfrm>
            <a:off x="937800" y="5588913"/>
            <a:ext cx="4320000" cy="430887"/>
          </a:xfrm>
          <a:prstGeom prst="rect">
            <a:avLst/>
          </a:prstGeom>
          <a:solidFill>
            <a:schemeClr val="tx1">
              <a:alpha val="20000"/>
            </a:schemeClr>
          </a:solidFill>
        </p:spPr>
        <p:txBody>
          <a:bodyPr wrap="square" rtlCol="0">
            <a:noAutofit/>
          </a:bodyPr>
          <a:lstStyle/>
          <a:p>
            <a:r>
              <a:rPr lang="en-US" sz="2200" dirty="0" err="1" smtClean="0"/>
              <a:t>Body.Length</a:t>
            </a:r>
            <a:r>
              <a:rPr lang="en-US" sz="2200" dirty="0" smtClean="0"/>
              <a:t>: number of bytes</a:t>
            </a:r>
          </a:p>
          <a:p>
            <a:endParaRPr lang="en-US" sz="2200" dirty="0" smtClean="0"/>
          </a:p>
        </p:txBody>
      </p:sp>
      <p:grpSp>
        <p:nvGrpSpPr>
          <p:cNvPr id="9" name="Group 8"/>
          <p:cNvGrpSpPr>
            <a:grpSpLocks noChangeAspect="1"/>
          </p:cNvGrpSpPr>
          <p:nvPr/>
        </p:nvGrpSpPr>
        <p:grpSpPr>
          <a:xfrm>
            <a:off x="7467600" y="3505200"/>
            <a:ext cx="1066800" cy="1066800"/>
            <a:chOff x="990600" y="3886200"/>
            <a:chExt cx="2209800" cy="2209800"/>
          </a:xfrm>
        </p:grpSpPr>
        <p:sp>
          <p:nvSpPr>
            <p:cNvPr id="10" name="Oval 9"/>
            <p:cNvSpPr/>
            <p:nvPr/>
          </p:nvSpPr>
          <p:spPr bwMode="auto">
            <a:xfrm>
              <a:off x="990600" y="3886200"/>
              <a:ext cx="2209800" cy="2209800"/>
            </a:xfrm>
            <a:prstGeom prst="ellipse">
              <a:avLst/>
            </a:prstGeom>
            <a:solidFill>
              <a:srgbClr val="008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11" name="Oval 10"/>
            <p:cNvSpPr/>
            <p:nvPr/>
          </p:nvSpPr>
          <p:spPr bwMode="auto">
            <a:xfrm>
              <a:off x="14478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2" name="Oval 11"/>
            <p:cNvSpPr/>
            <p:nvPr/>
          </p:nvSpPr>
          <p:spPr bwMode="auto">
            <a:xfrm>
              <a:off x="24384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3" name="Arc 12"/>
            <p:cNvSpPr/>
            <p:nvPr/>
          </p:nvSpPr>
          <p:spPr bwMode="auto">
            <a:xfrm rot="8624980">
              <a:off x="1531735" y="4424454"/>
              <a:ext cx="1371600" cy="990600"/>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grpSp>
      <p:grpSp>
        <p:nvGrpSpPr>
          <p:cNvPr id="14" name="Group 13"/>
          <p:cNvGrpSpPr>
            <a:grpSpLocks noChangeAspect="1"/>
          </p:cNvGrpSpPr>
          <p:nvPr/>
        </p:nvGrpSpPr>
        <p:grpSpPr>
          <a:xfrm>
            <a:off x="5638800" y="4343400"/>
            <a:ext cx="1066800" cy="1174815"/>
            <a:chOff x="6172200" y="3886200"/>
            <a:chExt cx="2209800" cy="2433546"/>
          </a:xfrm>
        </p:grpSpPr>
        <p:sp>
          <p:nvSpPr>
            <p:cNvPr id="15" name="Oval 14"/>
            <p:cNvSpPr/>
            <p:nvPr/>
          </p:nvSpPr>
          <p:spPr bwMode="auto">
            <a:xfrm>
              <a:off x="6172200" y="3886200"/>
              <a:ext cx="2209800" cy="2209800"/>
            </a:xfrm>
            <a:prstGeom prst="ellipse">
              <a:avLst/>
            </a:prstGeom>
            <a:solidFill>
              <a:srgbClr val="FF0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16" name="Oval 15"/>
            <p:cNvSpPr/>
            <p:nvPr/>
          </p:nvSpPr>
          <p:spPr bwMode="auto">
            <a:xfrm>
              <a:off x="66294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7" name="Oval 16"/>
            <p:cNvSpPr/>
            <p:nvPr/>
          </p:nvSpPr>
          <p:spPr bwMode="auto">
            <a:xfrm>
              <a:off x="76200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8" name="Arc 17"/>
            <p:cNvSpPr/>
            <p:nvPr/>
          </p:nvSpPr>
          <p:spPr bwMode="auto">
            <a:xfrm rot="12975020" flipV="1">
              <a:off x="6774064" y="5329146"/>
              <a:ext cx="1371600" cy="990600"/>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grpSp>
      <p:grpSp>
        <p:nvGrpSpPr>
          <p:cNvPr id="19" name="Group 18"/>
          <p:cNvGrpSpPr>
            <a:grpSpLocks noChangeAspect="1"/>
          </p:cNvGrpSpPr>
          <p:nvPr/>
        </p:nvGrpSpPr>
        <p:grpSpPr>
          <a:xfrm>
            <a:off x="7467600" y="5181600"/>
            <a:ext cx="1066800" cy="1066800"/>
            <a:chOff x="990600" y="3886200"/>
            <a:chExt cx="2209800" cy="2209800"/>
          </a:xfrm>
        </p:grpSpPr>
        <p:sp>
          <p:nvSpPr>
            <p:cNvPr id="20" name="Oval 19"/>
            <p:cNvSpPr/>
            <p:nvPr/>
          </p:nvSpPr>
          <p:spPr bwMode="auto">
            <a:xfrm>
              <a:off x="990600" y="3886200"/>
              <a:ext cx="2209800" cy="2209800"/>
            </a:xfrm>
            <a:prstGeom prst="ellipse">
              <a:avLst/>
            </a:prstGeom>
            <a:solidFill>
              <a:srgbClr val="008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21" name="Oval 20"/>
            <p:cNvSpPr/>
            <p:nvPr/>
          </p:nvSpPr>
          <p:spPr bwMode="auto">
            <a:xfrm>
              <a:off x="14478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22" name="Oval 21"/>
            <p:cNvSpPr/>
            <p:nvPr/>
          </p:nvSpPr>
          <p:spPr bwMode="auto">
            <a:xfrm>
              <a:off x="24384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23" name="Arc 22"/>
            <p:cNvSpPr/>
            <p:nvPr/>
          </p:nvSpPr>
          <p:spPr bwMode="auto">
            <a:xfrm rot="8624980">
              <a:off x="1531735" y="4424454"/>
              <a:ext cx="1371600" cy="990600"/>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grpSp>
      <p:grpSp>
        <p:nvGrpSpPr>
          <p:cNvPr id="24" name="Group 23"/>
          <p:cNvGrpSpPr>
            <a:grpSpLocks noChangeAspect="1"/>
          </p:cNvGrpSpPr>
          <p:nvPr/>
        </p:nvGrpSpPr>
        <p:grpSpPr>
          <a:xfrm>
            <a:off x="5638800" y="2606230"/>
            <a:ext cx="1066800" cy="1174815"/>
            <a:chOff x="6172200" y="3886200"/>
            <a:chExt cx="2209800" cy="2433546"/>
          </a:xfrm>
        </p:grpSpPr>
        <p:sp>
          <p:nvSpPr>
            <p:cNvPr id="25" name="Oval 24"/>
            <p:cNvSpPr/>
            <p:nvPr/>
          </p:nvSpPr>
          <p:spPr bwMode="auto">
            <a:xfrm>
              <a:off x="6172200" y="3886200"/>
              <a:ext cx="2209800" cy="2209800"/>
            </a:xfrm>
            <a:prstGeom prst="ellipse">
              <a:avLst/>
            </a:prstGeom>
            <a:solidFill>
              <a:srgbClr val="FF0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26" name="Oval 25"/>
            <p:cNvSpPr/>
            <p:nvPr/>
          </p:nvSpPr>
          <p:spPr bwMode="auto">
            <a:xfrm>
              <a:off x="66294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27" name="Oval 26"/>
            <p:cNvSpPr/>
            <p:nvPr/>
          </p:nvSpPr>
          <p:spPr bwMode="auto">
            <a:xfrm>
              <a:off x="76200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28" name="Arc 27"/>
            <p:cNvSpPr/>
            <p:nvPr/>
          </p:nvSpPr>
          <p:spPr bwMode="auto">
            <a:xfrm rot="12975020" flipV="1">
              <a:off x="6774064" y="5329146"/>
              <a:ext cx="1371600" cy="990600"/>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gr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idx="4294967295"/>
          </p:nvPr>
        </p:nvSpPr>
        <p:spPr>
          <a:xfrm>
            <a:off x="0" y="0"/>
            <a:ext cx="9144000" cy="1123950"/>
          </a:xfrm>
        </p:spPr>
        <p:txBody>
          <a:bodyPr/>
          <a:lstStyle/>
          <a:p>
            <a:r>
              <a:rPr lang="en-US" dirty="0"/>
              <a:t>Executable Model Hierarchy</a:t>
            </a:r>
            <a:endParaRPr lang="en-US" dirty="0" smtClean="0">
              <a:ea typeface="ＭＳ Ｐゴシック"/>
            </a:endParaRPr>
          </a:p>
        </p:txBody>
      </p:sp>
      <p:pic>
        <p:nvPicPr>
          <p:cNvPr id="77827" name="Picture 5"/>
          <p:cNvPicPr>
            <a:picLocks noChangeAspect="1" noChangeArrowheads="1"/>
          </p:cNvPicPr>
          <p:nvPr/>
        </p:nvPicPr>
        <p:blipFill>
          <a:blip r:embed="rId2"/>
          <a:srcRect l="36957" t="18387" r="1086" b="38274"/>
          <a:stretch>
            <a:fillRect/>
          </a:stretch>
        </p:blipFill>
        <p:spPr bwMode="auto">
          <a:xfrm>
            <a:off x="914400" y="1295400"/>
            <a:ext cx="4343400" cy="2200275"/>
          </a:xfrm>
          <a:prstGeom prst="rect">
            <a:avLst/>
          </a:prstGeom>
          <a:noFill/>
          <a:ln w="9525" algn="ctr">
            <a:noFill/>
            <a:miter lim="800000"/>
            <a:headEnd/>
            <a:tailEnd/>
          </a:ln>
        </p:spPr>
      </p:pic>
      <p:pic>
        <p:nvPicPr>
          <p:cNvPr id="95238" name="Picture 6"/>
          <p:cNvPicPr>
            <a:picLocks noChangeAspect="1" noChangeArrowheads="1"/>
          </p:cNvPicPr>
          <p:nvPr/>
        </p:nvPicPr>
        <p:blipFill>
          <a:blip r:embed="rId3"/>
          <a:srcRect l="36957" t="18387" r="1222" b="38086"/>
          <a:stretch>
            <a:fillRect/>
          </a:stretch>
        </p:blipFill>
        <p:spPr bwMode="auto">
          <a:xfrm>
            <a:off x="1381125" y="2254250"/>
            <a:ext cx="4333875" cy="2209800"/>
          </a:xfrm>
          <a:prstGeom prst="rect">
            <a:avLst/>
          </a:prstGeom>
          <a:noFill/>
          <a:ln w="9525" algn="ctr">
            <a:noFill/>
            <a:miter lim="800000"/>
            <a:headEnd/>
            <a:tailEnd/>
          </a:ln>
        </p:spPr>
      </p:pic>
      <p:pic>
        <p:nvPicPr>
          <p:cNvPr id="95239" name="Picture 7"/>
          <p:cNvPicPr>
            <a:picLocks noChangeAspect="1" noChangeArrowheads="1"/>
          </p:cNvPicPr>
          <p:nvPr/>
        </p:nvPicPr>
        <p:blipFill>
          <a:blip r:embed="rId4"/>
          <a:srcRect l="37093" t="18387" r="1222" b="38086"/>
          <a:stretch>
            <a:fillRect/>
          </a:stretch>
        </p:blipFill>
        <p:spPr bwMode="auto">
          <a:xfrm>
            <a:off x="1838325" y="3222625"/>
            <a:ext cx="4324350" cy="2209800"/>
          </a:xfrm>
          <a:prstGeom prst="rect">
            <a:avLst/>
          </a:prstGeom>
          <a:noFill/>
          <a:ln w="9525" algn="ctr">
            <a:noFill/>
            <a:miter lim="800000"/>
            <a:headEnd/>
            <a:tailEnd/>
          </a:ln>
        </p:spPr>
      </p:pic>
      <p:pic>
        <p:nvPicPr>
          <p:cNvPr id="95240" name="Picture 8"/>
          <p:cNvPicPr>
            <a:picLocks noChangeAspect="1" noChangeArrowheads="1"/>
          </p:cNvPicPr>
          <p:nvPr/>
        </p:nvPicPr>
        <p:blipFill>
          <a:blip r:embed="rId5"/>
          <a:srcRect l="36957" t="18387" r="1222" b="38086"/>
          <a:stretch>
            <a:fillRect/>
          </a:stretch>
        </p:blipFill>
        <p:spPr bwMode="auto">
          <a:xfrm>
            <a:off x="2286000" y="4191000"/>
            <a:ext cx="4333875" cy="2209800"/>
          </a:xfrm>
          <a:prstGeom prst="rect">
            <a:avLst/>
          </a:prstGeom>
          <a:noFill/>
          <a:ln w="9525" algn="ctr">
            <a:noFill/>
            <a:miter lim="800000"/>
            <a:headEnd/>
            <a:tailEnd/>
          </a:ln>
        </p:spPr>
      </p:pic>
      <p:sp>
        <p:nvSpPr>
          <p:cNvPr id="13" name="TextBox 12"/>
          <p:cNvSpPr txBox="1"/>
          <p:nvPr/>
        </p:nvSpPr>
        <p:spPr>
          <a:xfrm>
            <a:off x="5486400" y="1219200"/>
            <a:ext cx="3352800" cy="954107"/>
          </a:xfrm>
          <a:prstGeom prst="rect">
            <a:avLst/>
          </a:prstGeom>
          <a:noFill/>
          <a:ln>
            <a:solidFill>
              <a:schemeClr val="tx1"/>
            </a:solidFill>
          </a:ln>
        </p:spPr>
        <p:txBody>
          <a:bodyPr wrap="square">
            <a:spAutoFit/>
          </a:bodyPr>
          <a:lstStyle/>
          <a:p>
            <a:pPr eaLnBrk="0" hangingPunct="0"/>
            <a:r>
              <a:rPr lang="en-US" sz="2000" dirty="0">
                <a:latin typeface="Arial" charset="0"/>
              </a:rPr>
              <a:t>Component Diagram </a:t>
            </a:r>
          </a:p>
          <a:p>
            <a:pPr marL="271463" indent="-271463" eaLnBrk="0" hangingPunct="0">
              <a:buFont typeface="Arial" charset="0"/>
              <a:buChar char="•"/>
            </a:pPr>
            <a:r>
              <a:rPr lang="en-US" sz="1800" dirty="0">
                <a:latin typeface="Arial" charset="0"/>
              </a:rPr>
              <a:t>Decompose the application</a:t>
            </a:r>
          </a:p>
          <a:p>
            <a:pPr marL="271463" indent="-271463" eaLnBrk="0" hangingPunct="0">
              <a:buFont typeface="Arial" charset="0"/>
              <a:buChar char="•"/>
            </a:pPr>
            <a:r>
              <a:rPr lang="en-US" sz="1800" dirty="0">
                <a:latin typeface="Arial" charset="0"/>
              </a:rPr>
              <a:t>Define Interfaces</a:t>
            </a:r>
          </a:p>
        </p:txBody>
      </p:sp>
      <p:sp>
        <p:nvSpPr>
          <p:cNvPr id="14" name="TextBox 13"/>
          <p:cNvSpPr txBox="1"/>
          <p:nvPr/>
        </p:nvSpPr>
        <p:spPr>
          <a:xfrm>
            <a:off x="6019800" y="2330450"/>
            <a:ext cx="2819400" cy="946150"/>
          </a:xfrm>
          <a:prstGeom prst="rect">
            <a:avLst/>
          </a:prstGeom>
          <a:noFill/>
          <a:ln>
            <a:solidFill>
              <a:schemeClr val="tx1"/>
            </a:solidFill>
          </a:ln>
        </p:spPr>
        <p:txBody>
          <a:bodyPr wrap="square">
            <a:spAutoFit/>
          </a:bodyPr>
          <a:lstStyle/>
          <a:p>
            <a:pPr eaLnBrk="0" hangingPunct="0"/>
            <a:r>
              <a:rPr lang="en-US" sz="2000" dirty="0">
                <a:latin typeface="Arial" charset="0"/>
              </a:rPr>
              <a:t>Class Diagram </a:t>
            </a:r>
          </a:p>
          <a:p>
            <a:pPr marL="271463" indent="-271463" eaLnBrk="0" hangingPunct="0">
              <a:buFont typeface="Arial" charset="0"/>
              <a:buChar char="•"/>
            </a:pPr>
            <a:r>
              <a:rPr lang="en-US" sz="1800" dirty="0" smtClean="0">
                <a:latin typeface="Arial" charset="0"/>
              </a:rPr>
              <a:t>Abstractions</a:t>
            </a:r>
            <a:endParaRPr lang="en-US" sz="1800" dirty="0">
              <a:latin typeface="Arial" charset="0"/>
            </a:endParaRPr>
          </a:p>
          <a:p>
            <a:pPr marL="271463" indent="-271463" eaLnBrk="0" hangingPunct="0">
              <a:buFont typeface="Arial" charset="0"/>
              <a:buChar char="•"/>
            </a:pPr>
            <a:r>
              <a:rPr lang="en-US" sz="1800" dirty="0">
                <a:latin typeface="Arial" charset="0"/>
              </a:rPr>
              <a:t>Operations </a:t>
            </a:r>
          </a:p>
        </p:txBody>
      </p:sp>
      <p:sp>
        <p:nvSpPr>
          <p:cNvPr id="15" name="TextBox 14"/>
          <p:cNvSpPr txBox="1"/>
          <p:nvPr/>
        </p:nvSpPr>
        <p:spPr>
          <a:xfrm>
            <a:off x="6831013" y="3505200"/>
            <a:ext cx="2008187" cy="954107"/>
          </a:xfrm>
          <a:prstGeom prst="rect">
            <a:avLst/>
          </a:prstGeom>
          <a:noFill/>
          <a:ln>
            <a:solidFill>
              <a:schemeClr val="tx1"/>
            </a:solidFill>
          </a:ln>
        </p:spPr>
        <p:txBody>
          <a:bodyPr wrap="square">
            <a:spAutoFit/>
          </a:bodyPr>
          <a:lstStyle/>
          <a:p>
            <a:pPr eaLnBrk="0" hangingPunct="0">
              <a:defRPr/>
            </a:pPr>
            <a:r>
              <a:rPr lang="en-US" sz="2000" dirty="0">
                <a:latin typeface="+mn-lt"/>
                <a:ea typeface="ＭＳ Ｐゴシック" pitchFamily="34" charset="-128"/>
                <a:cs typeface="+mn-cs"/>
              </a:rPr>
              <a:t>State Diagram </a:t>
            </a:r>
          </a:p>
          <a:p>
            <a:pPr marL="179388" indent="-179388" eaLnBrk="0" hangingPunct="0">
              <a:buFont typeface="Arial" pitchFamily="34" charset="0"/>
              <a:buChar char="•"/>
              <a:defRPr/>
            </a:pPr>
            <a:r>
              <a:rPr lang="en-US" sz="1800">
                <a:latin typeface="+mn-lt"/>
                <a:ea typeface="ＭＳ Ｐゴシック" pitchFamily="34" charset="-128"/>
                <a:cs typeface="+mn-cs"/>
              </a:rPr>
              <a:t>L</a:t>
            </a:r>
            <a:r>
              <a:rPr lang="en-US" sz="1800" smtClean="0">
                <a:latin typeface="+mn-lt"/>
                <a:ea typeface="ＭＳ Ｐゴシック" pitchFamily="34" charset="-128"/>
                <a:cs typeface="+mn-cs"/>
              </a:rPr>
              <a:t>ifecycle</a:t>
            </a:r>
            <a:endParaRPr lang="en-US" sz="1800" dirty="0">
              <a:latin typeface="+mn-lt"/>
              <a:ea typeface="ＭＳ Ｐゴシック" pitchFamily="34" charset="-128"/>
              <a:cs typeface="+mn-cs"/>
            </a:endParaRPr>
          </a:p>
          <a:p>
            <a:pPr marL="179388" indent="-179388" eaLnBrk="0" hangingPunct="0">
              <a:buFont typeface="Arial" pitchFamily="34" charset="0"/>
              <a:buChar char="•"/>
              <a:defRPr/>
            </a:pPr>
            <a:r>
              <a:rPr lang="en-US" sz="1800" dirty="0">
                <a:latin typeface="+mn-lt"/>
                <a:ea typeface="ＭＳ Ｐゴシック" pitchFamily="34" charset="-128"/>
                <a:cs typeface="+mn-cs"/>
              </a:rPr>
              <a:t>Event handling</a:t>
            </a:r>
          </a:p>
        </p:txBody>
      </p:sp>
      <p:sp>
        <p:nvSpPr>
          <p:cNvPr id="16" name="TextBox 15"/>
          <p:cNvSpPr txBox="1"/>
          <p:nvPr/>
        </p:nvSpPr>
        <p:spPr>
          <a:xfrm>
            <a:off x="7010400" y="5029200"/>
            <a:ext cx="1828800" cy="976312"/>
          </a:xfrm>
          <a:prstGeom prst="rect">
            <a:avLst/>
          </a:prstGeom>
          <a:noFill/>
          <a:ln>
            <a:solidFill>
              <a:schemeClr val="tx1"/>
            </a:solidFill>
          </a:ln>
        </p:spPr>
        <p:txBody>
          <a:bodyPr wrap="square">
            <a:spAutoFit/>
          </a:bodyPr>
          <a:lstStyle/>
          <a:p>
            <a:pPr eaLnBrk="0" hangingPunct="0"/>
            <a:r>
              <a:rPr lang="en-US" sz="2000" dirty="0" smtClean="0">
                <a:latin typeface="Arial" charset="0"/>
              </a:rPr>
              <a:t>Activities</a:t>
            </a:r>
            <a:endParaRPr lang="en-US" sz="2000" dirty="0">
              <a:latin typeface="Arial" charset="0"/>
            </a:endParaRPr>
          </a:p>
          <a:p>
            <a:pPr marL="271463" indent="-271463" eaLnBrk="0" hangingPunct="0">
              <a:buFont typeface="Arial" charset="0"/>
              <a:buChar char="•"/>
            </a:pPr>
            <a:r>
              <a:rPr lang="en-US" sz="1800" dirty="0">
                <a:latin typeface="Arial" charset="0"/>
              </a:rPr>
              <a:t>Processing</a:t>
            </a:r>
          </a:p>
          <a:p>
            <a:pPr eaLnBrk="0" hangingPunct="0">
              <a:buFont typeface="Arial" charset="0"/>
              <a:buChar char="•"/>
            </a:pPr>
            <a:endParaRPr lang="en-US" sz="2000" dirty="0">
              <a:latin typeface="Arial" charset="0"/>
            </a:endParaRPr>
          </a:p>
        </p:txBody>
      </p:sp>
      <p:sp>
        <p:nvSpPr>
          <p:cNvPr id="17" name="Line 18"/>
          <p:cNvSpPr>
            <a:spLocks noChangeShapeType="1"/>
          </p:cNvSpPr>
          <p:nvPr/>
        </p:nvSpPr>
        <p:spPr bwMode="auto">
          <a:xfrm>
            <a:off x="512762" y="1905000"/>
            <a:ext cx="0" cy="3810000"/>
          </a:xfrm>
          <a:prstGeom prst="line">
            <a:avLst/>
          </a:prstGeom>
          <a:noFill/>
          <a:ln w="25400">
            <a:solidFill>
              <a:schemeClr val="tx1"/>
            </a:solidFill>
            <a:round/>
            <a:headEnd type="oval" w="med" len="med"/>
            <a:tailEnd type="triangle" w="med" len="med"/>
          </a:ln>
        </p:spPr>
        <p:txBody>
          <a:bodyPr>
            <a:prstTxWarp prst="textNoShape">
              <a:avLst/>
            </a:prstTxWarp>
          </a:bodyPr>
          <a:lstStyle/>
          <a:p>
            <a:endParaRPr lang="en-US"/>
          </a:p>
        </p:txBody>
      </p:sp>
      <p:sp>
        <p:nvSpPr>
          <p:cNvPr id="18" name="Text Box 19"/>
          <p:cNvSpPr txBox="1">
            <a:spLocks noChangeArrowheads="1"/>
          </p:cNvSpPr>
          <p:nvPr/>
        </p:nvSpPr>
        <p:spPr bwMode="auto">
          <a:xfrm>
            <a:off x="-73025" y="1111250"/>
            <a:ext cx="1042987" cy="768350"/>
          </a:xfrm>
          <a:prstGeom prst="rect">
            <a:avLst/>
          </a:prstGeom>
          <a:noFill/>
          <a:ln w="9525">
            <a:noFill/>
            <a:miter lim="800000"/>
            <a:headEnd/>
            <a:tailEnd/>
          </a:ln>
        </p:spPr>
        <p:txBody>
          <a:bodyPr>
            <a:prstTxWarp prst="textNoShape">
              <a:avLst/>
            </a:prstTxWarp>
            <a:spAutoFit/>
          </a:bodyPr>
          <a:lstStyle/>
          <a:p>
            <a:pPr algn="ctr" eaLnBrk="1" hangingPunct="1">
              <a:defRPr/>
            </a:pPr>
            <a:r>
              <a:rPr lang="en-US" sz="2200" dirty="0">
                <a:latin typeface="+mn-lt"/>
                <a:ea typeface="MS PGothic" pitchFamily="34" charset="-128"/>
                <a:cs typeface="MS PGothic" pitchFamily="34" charset="-128"/>
              </a:rPr>
              <a:t>High level</a:t>
            </a:r>
          </a:p>
        </p:txBody>
      </p:sp>
      <p:sp>
        <p:nvSpPr>
          <p:cNvPr id="19" name="Text Box 20"/>
          <p:cNvSpPr txBox="1">
            <a:spLocks noChangeArrowheads="1"/>
          </p:cNvSpPr>
          <p:nvPr/>
        </p:nvSpPr>
        <p:spPr bwMode="auto">
          <a:xfrm>
            <a:off x="55562" y="5638800"/>
            <a:ext cx="935038" cy="769938"/>
          </a:xfrm>
          <a:prstGeom prst="rect">
            <a:avLst/>
          </a:prstGeom>
          <a:noFill/>
          <a:ln w="9525">
            <a:noFill/>
            <a:miter lim="800000"/>
            <a:headEnd/>
            <a:tailEnd/>
          </a:ln>
        </p:spPr>
        <p:txBody>
          <a:bodyPr>
            <a:prstTxWarp prst="textNoShape">
              <a:avLst/>
            </a:prstTxWarp>
            <a:spAutoFit/>
          </a:bodyPr>
          <a:lstStyle/>
          <a:p>
            <a:pPr algn="ctr" eaLnBrk="1" hangingPunct="1">
              <a:defRPr/>
            </a:pPr>
            <a:r>
              <a:rPr lang="en-US" sz="2200" dirty="0">
                <a:latin typeface="+mn-lt"/>
                <a:ea typeface="MS PGothic" pitchFamily="34" charset="-128"/>
                <a:cs typeface="MS PGothic" pitchFamily="34" charset="-128"/>
              </a:rPr>
              <a:t>Low level</a:t>
            </a:r>
          </a:p>
        </p:txBody>
      </p:sp>
    </p:spTree>
    <p:extLst>
      <p:ext uri="{BB962C8B-B14F-4D97-AF65-F5344CB8AC3E}">
        <p14:creationId xmlns:p14="http://schemas.microsoft.com/office/powerpoint/2010/main" val="3522060775"/>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20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nodeType="clickEffect">
                                  <p:stCondLst>
                                    <p:cond delay="0"/>
                                  </p:stCondLst>
                                  <p:childTnLst>
                                    <p:set>
                                      <p:cBhvr>
                                        <p:cTn id="11" dur="1" fill="hold">
                                          <p:stCondLst>
                                            <p:cond delay="0"/>
                                          </p:stCondLst>
                                        </p:cTn>
                                        <p:tgtEl>
                                          <p:spTgt spid="95238"/>
                                        </p:tgtEl>
                                        <p:attrNameLst>
                                          <p:attrName>style.visibility</p:attrName>
                                        </p:attrNameLst>
                                      </p:cBhvr>
                                      <p:to>
                                        <p:strVal val="visible"/>
                                      </p:to>
                                    </p:set>
                                    <p:anim calcmode="lin" valueType="num">
                                      <p:cBhvr>
                                        <p:cTn id="12" dur="2000" fill="hold"/>
                                        <p:tgtEl>
                                          <p:spTgt spid="95238"/>
                                        </p:tgtEl>
                                        <p:attrNameLst>
                                          <p:attrName>ppt_w</p:attrName>
                                        </p:attrNameLst>
                                      </p:cBhvr>
                                      <p:tavLst>
                                        <p:tav tm="0">
                                          <p:val>
                                            <p:fltVal val="0"/>
                                          </p:val>
                                        </p:tav>
                                        <p:tav tm="100000">
                                          <p:val>
                                            <p:strVal val="#ppt_w"/>
                                          </p:val>
                                        </p:tav>
                                      </p:tavLst>
                                    </p:anim>
                                    <p:anim calcmode="lin" valueType="num">
                                      <p:cBhvr>
                                        <p:cTn id="13" dur="2000" fill="hold"/>
                                        <p:tgtEl>
                                          <p:spTgt spid="95238"/>
                                        </p:tgtEl>
                                        <p:attrNameLst>
                                          <p:attrName>ppt_h</p:attrName>
                                        </p:attrNameLst>
                                      </p:cBhvr>
                                      <p:tavLst>
                                        <p:tav tm="0">
                                          <p:val>
                                            <p:fltVal val="0"/>
                                          </p:val>
                                        </p:tav>
                                        <p:tav tm="100000">
                                          <p:val>
                                            <p:strVal val="#ppt_h"/>
                                          </p:val>
                                        </p:tav>
                                      </p:tavLst>
                                    </p:anim>
                                  </p:childTnLst>
                                </p:cTn>
                              </p:par>
                              <p:par>
                                <p:cTn id="14" presetID="56" presetClass="path" presetSubtype="0" accel="50000" decel="50000" fill="hold" nodeType="withEffect">
                                  <p:stCondLst>
                                    <p:cond delay="0"/>
                                  </p:stCondLst>
                                  <p:childTnLst>
                                    <p:animMotion origin="layout" path="M -0.075 -0.08889 L 3.33333E-6 -1.11111E-6 " pathEditMode="relative" rAng="0" ptsTypes="AA">
                                      <p:cBhvr>
                                        <p:cTn id="15" dur="2000" fill="hold"/>
                                        <p:tgtEl>
                                          <p:spTgt spid="95238"/>
                                        </p:tgtEl>
                                        <p:attrNameLst>
                                          <p:attrName>ppt_x</p:attrName>
                                          <p:attrName>ppt_y</p:attrName>
                                        </p:attrNameLst>
                                      </p:cBhvr>
                                      <p:rCtr x="3800" y="4400"/>
                                    </p:animMotion>
                                  </p:childTnLst>
                                </p:cTn>
                              </p:par>
                            </p:childTnLst>
                          </p:cTn>
                        </p:par>
                        <p:par>
                          <p:cTn id="16" fill="hold">
                            <p:stCondLst>
                              <p:cond delay="2000"/>
                            </p:stCondLst>
                            <p:childTnLst>
                              <p:par>
                                <p:cTn id="17" presetID="10" presetClass="entr" presetSubtype="0" fill="hold" grpId="0"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2000"/>
                                        <p:tgtEl>
                                          <p:spTgt spid="14"/>
                                        </p:tgtEl>
                                      </p:cBhvr>
                                    </p:animEffect>
                                  </p:childTnLst>
                                </p:cTn>
                              </p:par>
                            </p:childTnLst>
                          </p:cTn>
                        </p:par>
                      </p:childTnLst>
                    </p:cTn>
                  </p:par>
                  <p:par>
                    <p:cTn id="20" fill="hold">
                      <p:stCondLst>
                        <p:cond delay="indefinite"/>
                      </p:stCondLst>
                      <p:childTnLst>
                        <p:par>
                          <p:cTn id="21" fill="hold">
                            <p:stCondLst>
                              <p:cond delay="0"/>
                            </p:stCondLst>
                            <p:childTnLst>
                              <p:par>
                                <p:cTn id="22" presetID="23" presetClass="entr" presetSubtype="16" fill="hold" nodeType="clickEffect">
                                  <p:stCondLst>
                                    <p:cond delay="0"/>
                                  </p:stCondLst>
                                  <p:childTnLst>
                                    <p:set>
                                      <p:cBhvr>
                                        <p:cTn id="23" dur="1" fill="hold">
                                          <p:stCondLst>
                                            <p:cond delay="0"/>
                                          </p:stCondLst>
                                        </p:cTn>
                                        <p:tgtEl>
                                          <p:spTgt spid="95239"/>
                                        </p:tgtEl>
                                        <p:attrNameLst>
                                          <p:attrName>style.visibility</p:attrName>
                                        </p:attrNameLst>
                                      </p:cBhvr>
                                      <p:to>
                                        <p:strVal val="visible"/>
                                      </p:to>
                                    </p:set>
                                    <p:anim calcmode="lin" valueType="num">
                                      <p:cBhvr>
                                        <p:cTn id="24" dur="2000" fill="hold"/>
                                        <p:tgtEl>
                                          <p:spTgt spid="95239"/>
                                        </p:tgtEl>
                                        <p:attrNameLst>
                                          <p:attrName>ppt_w</p:attrName>
                                        </p:attrNameLst>
                                      </p:cBhvr>
                                      <p:tavLst>
                                        <p:tav tm="0">
                                          <p:val>
                                            <p:fltVal val="0"/>
                                          </p:val>
                                        </p:tav>
                                        <p:tav tm="100000">
                                          <p:val>
                                            <p:strVal val="#ppt_w"/>
                                          </p:val>
                                        </p:tav>
                                      </p:tavLst>
                                    </p:anim>
                                    <p:anim calcmode="lin" valueType="num">
                                      <p:cBhvr>
                                        <p:cTn id="25" dur="2000" fill="hold"/>
                                        <p:tgtEl>
                                          <p:spTgt spid="95239"/>
                                        </p:tgtEl>
                                        <p:attrNameLst>
                                          <p:attrName>ppt_h</p:attrName>
                                        </p:attrNameLst>
                                      </p:cBhvr>
                                      <p:tavLst>
                                        <p:tav tm="0">
                                          <p:val>
                                            <p:fltVal val="0"/>
                                          </p:val>
                                        </p:tav>
                                        <p:tav tm="100000">
                                          <p:val>
                                            <p:strVal val="#ppt_h"/>
                                          </p:val>
                                        </p:tav>
                                      </p:tavLst>
                                    </p:anim>
                                  </p:childTnLst>
                                </p:cTn>
                              </p:par>
                              <p:par>
                                <p:cTn id="26" presetID="49" presetClass="path" presetSubtype="0" accel="50000" decel="50000" fill="hold" nodeType="withEffect">
                                  <p:stCondLst>
                                    <p:cond delay="0"/>
                                  </p:stCondLst>
                                  <p:childTnLst>
                                    <p:animMotion origin="layout" path="M -0.19167 -0.16666 L 3.33333E-6 -3.33333E-6 " pathEditMode="relative" rAng="0" ptsTypes="AA">
                                      <p:cBhvr>
                                        <p:cTn id="27" dur="2000" fill="hold"/>
                                        <p:tgtEl>
                                          <p:spTgt spid="95239"/>
                                        </p:tgtEl>
                                        <p:attrNameLst>
                                          <p:attrName>ppt_x</p:attrName>
                                          <p:attrName>ppt_y</p:attrName>
                                        </p:attrNameLst>
                                      </p:cBhvr>
                                      <p:rCtr x="9600" y="8300"/>
                                    </p:animMotion>
                                  </p:childTnLst>
                                </p:cTn>
                              </p:par>
                            </p:childTnLst>
                          </p:cTn>
                        </p:par>
                        <p:par>
                          <p:cTn id="28" fill="hold">
                            <p:stCondLst>
                              <p:cond delay="2000"/>
                            </p:stCondLst>
                            <p:childTnLst>
                              <p:par>
                                <p:cTn id="29" presetID="10" presetClass="entr" presetSubtype="0" fill="hold" grpId="0" nodeType="after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2000"/>
                                        <p:tgtEl>
                                          <p:spTgt spid="15"/>
                                        </p:tgtEl>
                                      </p:cBhvr>
                                    </p:animEffect>
                                  </p:childTnLst>
                                </p:cTn>
                              </p:par>
                            </p:childTnLst>
                          </p:cTn>
                        </p:par>
                      </p:childTnLst>
                    </p:cTn>
                  </p:par>
                  <p:par>
                    <p:cTn id="32" fill="hold">
                      <p:stCondLst>
                        <p:cond delay="indefinite"/>
                      </p:stCondLst>
                      <p:childTnLst>
                        <p:par>
                          <p:cTn id="33" fill="hold">
                            <p:stCondLst>
                              <p:cond delay="0"/>
                            </p:stCondLst>
                            <p:childTnLst>
                              <p:par>
                                <p:cTn id="34" presetID="23" presetClass="entr" presetSubtype="16" fill="hold" nodeType="clickEffect">
                                  <p:stCondLst>
                                    <p:cond delay="0"/>
                                  </p:stCondLst>
                                  <p:childTnLst>
                                    <p:set>
                                      <p:cBhvr>
                                        <p:cTn id="35" dur="1" fill="hold">
                                          <p:stCondLst>
                                            <p:cond delay="0"/>
                                          </p:stCondLst>
                                        </p:cTn>
                                        <p:tgtEl>
                                          <p:spTgt spid="95240"/>
                                        </p:tgtEl>
                                        <p:attrNameLst>
                                          <p:attrName>style.visibility</p:attrName>
                                        </p:attrNameLst>
                                      </p:cBhvr>
                                      <p:to>
                                        <p:strVal val="visible"/>
                                      </p:to>
                                    </p:set>
                                    <p:anim calcmode="lin" valueType="num">
                                      <p:cBhvr>
                                        <p:cTn id="36" dur="2000" fill="hold"/>
                                        <p:tgtEl>
                                          <p:spTgt spid="95240"/>
                                        </p:tgtEl>
                                        <p:attrNameLst>
                                          <p:attrName>ppt_w</p:attrName>
                                        </p:attrNameLst>
                                      </p:cBhvr>
                                      <p:tavLst>
                                        <p:tav tm="0">
                                          <p:val>
                                            <p:fltVal val="0"/>
                                          </p:val>
                                        </p:tav>
                                        <p:tav tm="100000">
                                          <p:val>
                                            <p:strVal val="#ppt_w"/>
                                          </p:val>
                                        </p:tav>
                                      </p:tavLst>
                                    </p:anim>
                                    <p:anim calcmode="lin" valueType="num">
                                      <p:cBhvr>
                                        <p:cTn id="37" dur="2000" fill="hold"/>
                                        <p:tgtEl>
                                          <p:spTgt spid="95240"/>
                                        </p:tgtEl>
                                        <p:attrNameLst>
                                          <p:attrName>ppt_h</p:attrName>
                                        </p:attrNameLst>
                                      </p:cBhvr>
                                      <p:tavLst>
                                        <p:tav tm="0">
                                          <p:val>
                                            <p:fltVal val="0"/>
                                          </p:val>
                                        </p:tav>
                                        <p:tav tm="100000">
                                          <p:val>
                                            <p:strVal val="#ppt_h"/>
                                          </p:val>
                                        </p:tav>
                                      </p:tavLst>
                                    </p:anim>
                                  </p:childTnLst>
                                </p:cTn>
                              </p:par>
                              <p:par>
                                <p:cTn id="38" presetID="49" presetClass="path" presetSubtype="0" accel="50000" decel="50000" fill="hold" nodeType="withEffect">
                                  <p:stCondLst>
                                    <p:cond delay="0"/>
                                  </p:stCondLst>
                                  <p:childTnLst>
                                    <p:animMotion origin="layout" path="M -0.05 -0.2 L -3.33333E-6 1.11111E-6 " pathEditMode="relative" rAng="0" ptsTypes="AA">
                                      <p:cBhvr>
                                        <p:cTn id="39" dur="2000" fill="hold"/>
                                        <p:tgtEl>
                                          <p:spTgt spid="95240"/>
                                        </p:tgtEl>
                                        <p:attrNameLst>
                                          <p:attrName>ppt_x</p:attrName>
                                          <p:attrName>ppt_y</p:attrName>
                                        </p:attrNameLst>
                                      </p:cBhvr>
                                      <p:rCtr x="2500" y="10000"/>
                                    </p:animMotion>
                                  </p:childTnLst>
                                </p:cTn>
                              </p:par>
                            </p:childTnLst>
                          </p:cTn>
                        </p:par>
                        <p:par>
                          <p:cTn id="40" fill="hold">
                            <p:stCondLst>
                              <p:cond delay="2000"/>
                            </p:stCondLst>
                            <p:childTnLst>
                              <p:par>
                                <p:cTn id="41" presetID="10" presetClass="entr" presetSubtype="0" fill="hold" grpId="0" nodeType="after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fade">
                                      <p:cBhvr>
                                        <p:cTn id="43" dur="2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Types</a:t>
            </a:r>
            <a:endParaRPr lang="en-US" dirty="0"/>
          </a:p>
        </p:txBody>
      </p:sp>
      <p:sp>
        <p:nvSpPr>
          <p:cNvPr id="3" name="Content Placeholder 2"/>
          <p:cNvSpPr>
            <a:spLocks noGrp="1"/>
          </p:cNvSpPr>
          <p:nvPr>
            <p:ph idx="1"/>
          </p:nvPr>
        </p:nvSpPr>
        <p:spPr/>
        <p:txBody>
          <a:bodyPr/>
          <a:lstStyle/>
          <a:p>
            <a:r>
              <a:rPr lang="en-US" dirty="0" smtClean="0"/>
              <a:t>A type may have:</a:t>
            </a:r>
          </a:p>
          <a:p>
            <a:pPr lvl="1"/>
            <a:r>
              <a:rPr lang="en-US" dirty="0" smtClean="0"/>
              <a:t>units (e.g. , meters, feet, nautical miles)</a:t>
            </a:r>
          </a:p>
          <a:p>
            <a:pPr lvl="1"/>
            <a:r>
              <a:rPr lang="en-US" dirty="0" smtClean="0"/>
              <a:t>range (e.g. 10..260, natural, negative integer)</a:t>
            </a:r>
          </a:p>
          <a:p>
            <a:pPr lvl="1"/>
            <a:r>
              <a:rPr lang="en-US" dirty="0" smtClean="0"/>
              <a:t>initial value (e.g. temperature: 0)</a:t>
            </a:r>
          </a:p>
          <a:p>
            <a:pPr lvl="1"/>
            <a:endParaRPr lang="en-US" dirty="0" smtClean="0"/>
          </a:p>
          <a:p>
            <a:r>
              <a:rPr lang="en-US" dirty="0" smtClean="0"/>
              <a:t>System data types include:</a:t>
            </a:r>
          </a:p>
          <a:p>
            <a:pPr lvl="1"/>
            <a:r>
              <a:rPr lang="en-US" dirty="0" smtClean="0"/>
              <a:t>date</a:t>
            </a:r>
          </a:p>
          <a:p>
            <a:pPr lvl="1"/>
            <a:r>
              <a:rPr lang="en-US" dirty="0" smtClean="0"/>
              <a:t>time</a:t>
            </a:r>
          </a:p>
          <a:p>
            <a:pPr lvl="1"/>
            <a:r>
              <a:rPr lang="en-US" dirty="0" smtClean="0"/>
              <a:t>unique id </a:t>
            </a:r>
            <a:endParaRPr lang="en-US" dirty="0"/>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Workshop</a:t>
            </a:r>
            <a:endParaRPr lang="en-US" dirty="0"/>
          </a:p>
        </p:txBody>
      </p:sp>
      <p:sp>
        <p:nvSpPr>
          <p:cNvPr id="3" name="Content Placeholder 2"/>
          <p:cNvSpPr>
            <a:spLocks noGrp="1"/>
          </p:cNvSpPr>
          <p:nvPr>
            <p:ph idx="1"/>
          </p:nvPr>
        </p:nvSpPr>
        <p:spPr/>
        <p:txBody>
          <a:bodyPr/>
          <a:lstStyle/>
          <a:p>
            <a:pPr lvl="0"/>
            <a:r>
              <a:rPr lang="en-US" dirty="0"/>
              <a:t>For the classes for which you previously wrote descriptions, list the attributes, including the type of each</a:t>
            </a:r>
            <a:r>
              <a:rPr lang="en-US" dirty="0" smtClean="0"/>
              <a:t>.</a:t>
            </a:r>
          </a:p>
          <a:p>
            <a:pPr lvl="0"/>
            <a:endParaRPr lang="en-US" dirty="0"/>
          </a:p>
          <a:p>
            <a:pPr lvl="0"/>
            <a:r>
              <a:rPr lang="en-US" dirty="0" smtClean="0"/>
              <a:t>Be prepared to share your attributes with the class, including any you eventually discarded.</a:t>
            </a:r>
            <a:endParaRPr lang="en-US" dirty="0"/>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4953000" y="5791200"/>
            <a:ext cx="3911600" cy="457200"/>
          </a:xfrm>
          <a:prstGeom prst="rect">
            <a:avLst/>
          </a:prstGeom>
        </p:spPr>
      </p:pic>
      <p:pic>
        <p:nvPicPr>
          <p:cNvPr id="2" name="Picture 1"/>
          <p:cNvPicPr>
            <a:picLocks noChangeAspect="1"/>
          </p:cNvPicPr>
          <p:nvPr/>
        </p:nvPicPr>
        <p:blipFill>
          <a:blip r:embed="rId3"/>
          <a:stretch>
            <a:fillRect/>
          </a:stretch>
        </p:blipFill>
        <p:spPr>
          <a:xfrm>
            <a:off x="228600" y="3873709"/>
            <a:ext cx="6477000" cy="2387390"/>
          </a:xfrm>
          <a:prstGeom prst="rect">
            <a:avLst/>
          </a:prstGeom>
        </p:spPr>
      </p:pic>
      <p:sp>
        <p:nvSpPr>
          <p:cNvPr id="60418" name="Title 1"/>
          <p:cNvSpPr>
            <a:spLocks noGrp="1"/>
          </p:cNvSpPr>
          <p:nvPr>
            <p:ph type="title"/>
          </p:nvPr>
        </p:nvSpPr>
        <p:spPr/>
        <p:txBody>
          <a:bodyPr/>
          <a:lstStyle/>
          <a:p>
            <a:r>
              <a:rPr lang="en-US" smtClean="0"/>
              <a:t>Attribute Definitions</a:t>
            </a:r>
          </a:p>
        </p:txBody>
      </p:sp>
      <p:sp>
        <p:nvSpPr>
          <p:cNvPr id="60419" name="Content Placeholder 2"/>
          <p:cNvSpPr>
            <a:spLocks noGrp="1"/>
          </p:cNvSpPr>
          <p:nvPr>
            <p:ph idx="1"/>
          </p:nvPr>
        </p:nvSpPr>
        <p:spPr/>
        <p:txBody>
          <a:bodyPr/>
          <a:lstStyle/>
          <a:p>
            <a:pPr marL="0" indent="0"/>
            <a:r>
              <a:rPr lang="en-US" dirty="0" smtClean="0"/>
              <a:t>Write an attribute definition that explains the basis for abstraction for the attribute.</a:t>
            </a:r>
          </a:p>
          <a:p>
            <a:pPr marL="0" indent="0"/>
            <a:endParaRPr lang="en-US" dirty="0" smtClean="0"/>
          </a:p>
          <a:p>
            <a:pPr marL="0" indent="0"/>
            <a:endParaRPr lang="en-US" dirty="0" smtClean="0"/>
          </a:p>
        </p:txBody>
      </p:sp>
      <p:pic>
        <p:nvPicPr>
          <p:cNvPr id="3" name="Picture 2"/>
          <p:cNvPicPr>
            <a:picLocks noChangeAspect="1"/>
          </p:cNvPicPr>
          <p:nvPr/>
        </p:nvPicPr>
        <p:blipFill>
          <a:blip r:embed="rId4"/>
          <a:stretch>
            <a:fillRect/>
          </a:stretch>
        </p:blipFill>
        <p:spPr>
          <a:xfrm>
            <a:off x="381000" y="3657600"/>
            <a:ext cx="819932" cy="2768600"/>
          </a:xfrm>
          <a:prstGeom prst="rect">
            <a:avLst/>
          </a:prstGeom>
        </p:spPr>
      </p:pic>
      <p:pic>
        <p:nvPicPr>
          <p:cNvPr id="5" name="Picture 4"/>
          <p:cNvPicPr>
            <a:picLocks noChangeAspect="1"/>
          </p:cNvPicPr>
          <p:nvPr/>
        </p:nvPicPr>
        <p:blipFill>
          <a:blip r:embed="rId5"/>
          <a:stretch>
            <a:fillRect/>
          </a:stretch>
        </p:blipFill>
        <p:spPr>
          <a:xfrm>
            <a:off x="8281727" y="3835400"/>
            <a:ext cx="709873" cy="2717800"/>
          </a:xfrm>
          <a:prstGeom prst="rect">
            <a:avLst/>
          </a:prstGeom>
        </p:spPr>
      </p:pic>
      <p:pic>
        <p:nvPicPr>
          <p:cNvPr id="7" name="Picture 6"/>
          <p:cNvPicPr>
            <a:picLocks noChangeAspect="1"/>
          </p:cNvPicPr>
          <p:nvPr/>
        </p:nvPicPr>
        <p:blipFill>
          <a:blip r:embed="rId6"/>
          <a:stretch>
            <a:fillRect/>
          </a:stretch>
        </p:blipFill>
        <p:spPr>
          <a:xfrm>
            <a:off x="4343400" y="2209800"/>
            <a:ext cx="2146300" cy="812114"/>
          </a:xfrm>
          <a:prstGeom prst="rect">
            <a:avLst/>
          </a:prstGeom>
        </p:spPr>
      </p:pic>
      <p:pic>
        <p:nvPicPr>
          <p:cNvPr id="8" name="Picture 7"/>
          <p:cNvPicPr>
            <a:picLocks noChangeAspect="1"/>
          </p:cNvPicPr>
          <p:nvPr/>
        </p:nvPicPr>
        <p:blipFill>
          <a:blip r:embed="rId7"/>
          <a:stretch>
            <a:fillRect/>
          </a:stretch>
        </p:blipFill>
        <p:spPr>
          <a:xfrm>
            <a:off x="0" y="2895600"/>
            <a:ext cx="9144000" cy="35488"/>
          </a:xfrm>
          <a:prstGeom prst="rect">
            <a:avLst/>
          </a:prstGeom>
        </p:spPr>
      </p:pic>
      <p:pic>
        <p:nvPicPr>
          <p:cNvPr id="11" name="Picture 10"/>
          <p:cNvPicPr>
            <a:picLocks noChangeAspect="1"/>
          </p:cNvPicPr>
          <p:nvPr/>
        </p:nvPicPr>
        <p:blipFill>
          <a:blip r:embed="rId8"/>
          <a:stretch>
            <a:fillRect/>
          </a:stretch>
        </p:blipFill>
        <p:spPr>
          <a:xfrm>
            <a:off x="4329491" y="3048000"/>
            <a:ext cx="318709" cy="1295400"/>
          </a:xfrm>
          <a:prstGeom prst="rect">
            <a:avLst/>
          </a:prstGeom>
        </p:spPr>
      </p:pic>
      <p:pic>
        <p:nvPicPr>
          <p:cNvPr id="12" name="Picture 11"/>
          <p:cNvPicPr>
            <a:picLocks noChangeAspect="1"/>
          </p:cNvPicPr>
          <p:nvPr/>
        </p:nvPicPr>
        <p:blipFill>
          <a:blip r:embed="rId9"/>
          <a:stretch>
            <a:fillRect/>
          </a:stretch>
        </p:blipFill>
        <p:spPr>
          <a:xfrm>
            <a:off x="6553200" y="2971800"/>
            <a:ext cx="330828" cy="2806700"/>
          </a:xfrm>
          <a:prstGeom prst="rect">
            <a:avLst/>
          </a:prstGeom>
        </p:spPr>
      </p:pic>
      <p:sp>
        <p:nvSpPr>
          <p:cNvPr id="17" name="TextBox 16"/>
          <p:cNvSpPr txBox="1"/>
          <p:nvPr/>
        </p:nvSpPr>
        <p:spPr>
          <a:xfrm>
            <a:off x="2667000" y="3276600"/>
            <a:ext cx="1686066" cy="646331"/>
          </a:xfrm>
          <a:prstGeom prst="rect">
            <a:avLst/>
          </a:prstGeom>
          <a:noFill/>
        </p:spPr>
        <p:txBody>
          <a:bodyPr wrap="none" rtlCol="0">
            <a:spAutoFit/>
          </a:bodyPr>
          <a:lstStyle/>
          <a:p>
            <a:pPr algn="ctr"/>
            <a:r>
              <a:rPr lang="en-US" dirty="0" smtClean="0">
                <a:solidFill>
                  <a:srgbClr val="114FFB"/>
                </a:solidFill>
              </a:rPr>
              <a:t>Above Ground</a:t>
            </a:r>
          </a:p>
          <a:p>
            <a:pPr algn="ctr"/>
            <a:r>
              <a:rPr lang="en-US" dirty="0" smtClean="0">
                <a:solidFill>
                  <a:srgbClr val="114FFB"/>
                </a:solidFill>
              </a:rPr>
              <a:t>Level (AGL)</a:t>
            </a:r>
            <a:endParaRPr lang="en-US" dirty="0">
              <a:solidFill>
                <a:srgbClr val="114FFB"/>
              </a:solidFill>
            </a:endParaRPr>
          </a:p>
        </p:txBody>
      </p:sp>
      <p:sp>
        <p:nvSpPr>
          <p:cNvPr id="18" name="TextBox 17"/>
          <p:cNvSpPr txBox="1"/>
          <p:nvPr/>
        </p:nvSpPr>
        <p:spPr>
          <a:xfrm>
            <a:off x="6858000" y="4191000"/>
            <a:ext cx="1428997" cy="646331"/>
          </a:xfrm>
          <a:prstGeom prst="rect">
            <a:avLst/>
          </a:prstGeom>
          <a:noFill/>
        </p:spPr>
        <p:txBody>
          <a:bodyPr wrap="none" rtlCol="0">
            <a:spAutoFit/>
          </a:bodyPr>
          <a:lstStyle/>
          <a:p>
            <a:pPr algn="ctr"/>
            <a:r>
              <a:rPr lang="en-US" dirty="0" smtClean="0">
                <a:solidFill>
                  <a:srgbClr val="114FFB"/>
                </a:solidFill>
              </a:rPr>
              <a:t>Mean Sea</a:t>
            </a:r>
          </a:p>
          <a:p>
            <a:pPr algn="ctr"/>
            <a:r>
              <a:rPr lang="en-US" dirty="0" smtClean="0">
                <a:solidFill>
                  <a:srgbClr val="114FFB"/>
                </a:solidFill>
              </a:rPr>
              <a:t>Level (MSL)</a:t>
            </a:r>
            <a:endParaRPr lang="en-US" dirty="0">
              <a:solidFill>
                <a:srgbClr val="114FFB"/>
              </a:solidFill>
            </a:endParaRPr>
          </a:p>
        </p:txBody>
      </p:sp>
      <p:pic>
        <p:nvPicPr>
          <p:cNvPr id="4" name="Picture 3"/>
          <p:cNvPicPr>
            <a:picLocks noChangeAspect="1"/>
          </p:cNvPicPr>
          <p:nvPr/>
        </p:nvPicPr>
        <p:blipFill>
          <a:blip r:embed="rId10"/>
          <a:stretch>
            <a:fillRect/>
          </a:stretch>
        </p:blipFill>
        <p:spPr>
          <a:xfrm>
            <a:off x="1002184" y="3035300"/>
            <a:ext cx="1664816" cy="1003300"/>
          </a:xfrm>
          <a:prstGeom prst="rect">
            <a:avLst/>
          </a:prstGeom>
        </p:spPr>
      </p:pic>
      <p:pic>
        <p:nvPicPr>
          <p:cNvPr id="14" name="Picture 13"/>
          <p:cNvPicPr>
            <a:picLocks noChangeAspect="1"/>
          </p:cNvPicPr>
          <p:nvPr/>
        </p:nvPicPr>
        <p:blipFill>
          <a:blip r:embed="rId11"/>
          <a:stretch>
            <a:fillRect/>
          </a:stretch>
        </p:blipFill>
        <p:spPr>
          <a:xfrm>
            <a:off x="7008724" y="3187700"/>
            <a:ext cx="1538375" cy="927100"/>
          </a:xfrm>
          <a:prstGeom prst="rect">
            <a:avLst/>
          </a:prstGeom>
        </p:spPr>
      </p:pic>
      <p:sp>
        <p:nvSpPr>
          <p:cNvPr id="13" name="TextBox 12"/>
          <p:cNvSpPr txBox="1"/>
          <p:nvPr/>
        </p:nvSpPr>
        <p:spPr>
          <a:xfrm>
            <a:off x="1371600" y="3364468"/>
            <a:ext cx="967420" cy="369332"/>
          </a:xfrm>
          <a:prstGeom prst="rect">
            <a:avLst/>
          </a:prstGeom>
          <a:noFill/>
        </p:spPr>
        <p:txBody>
          <a:bodyPr wrap="none" rtlCol="0">
            <a:spAutoFit/>
          </a:bodyPr>
          <a:lstStyle/>
          <a:p>
            <a:pPr algn="ctr"/>
            <a:r>
              <a:rPr lang="en-US" dirty="0" smtClean="0"/>
              <a:t>Altitude</a:t>
            </a:r>
            <a:endParaRPr lang="en-US" dirty="0"/>
          </a:p>
        </p:txBody>
      </p:sp>
      <p:sp>
        <p:nvSpPr>
          <p:cNvPr id="16" name="TextBox 15"/>
          <p:cNvSpPr txBox="1"/>
          <p:nvPr/>
        </p:nvSpPr>
        <p:spPr>
          <a:xfrm>
            <a:off x="7338380" y="3429000"/>
            <a:ext cx="967420" cy="369332"/>
          </a:xfrm>
          <a:prstGeom prst="rect">
            <a:avLst/>
          </a:prstGeom>
          <a:noFill/>
        </p:spPr>
        <p:txBody>
          <a:bodyPr wrap="none" rtlCol="0">
            <a:spAutoFit/>
          </a:bodyPr>
          <a:lstStyle/>
          <a:p>
            <a:pPr algn="ctr"/>
            <a:r>
              <a:rPr lang="en-US" dirty="0" smtClean="0"/>
              <a:t>Altitude</a:t>
            </a:r>
            <a:endParaRPr lang="en-US" dirty="0"/>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itle 1"/>
          <p:cNvSpPr>
            <a:spLocks noGrp="1"/>
          </p:cNvSpPr>
          <p:nvPr>
            <p:ph type="title"/>
          </p:nvPr>
        </p:nvSpPr>
        <p:spPr/>
        <p:txBody>
          <a:bodyPr/>
          <a:lstStyle/>
          <a:p>
            <a:r>
              <a:rPr lang="en-US" smtClean="0"/>
              <a:t>Examples</a:t>
            </a:r>
          </a:p>
        </p:txBody>
      </p:sp>
      <p:sp>
        <p:nvSpPr>
          <p:cNvPr id="62467" name="Content Placeholder 2"/>
          <p:cNvSpPr>
            <a:spLocks noGrp="1"/>
          </p:cNvSpPr>
          <p:nvPr>
            <p:ph idx="1"/>
          </p:nvPr>
        </p:nvSpPr>
        <p:spPr/>
        <p:txBody>
          <a:bodyPr/>
          <a:lstStyle/>
          <a:p>
            <a:pPr marL="0" indent="0"/>
            <a:endParaRPr lang="en-US" dirty="0" smtClean="0"/>
          </a:p>
          <a:p>
            <a:pPr lvl="1">
              <a:buNone/>
            </a:pPr>
            <a:endParaRPr lang="en-US" dirty="0" smtClean="0"/>
          </a:p>
          <a:p>
            <a:pPr marL="0" indent="0"/>
            <a:endParaRPr lang="en-US" dirty="0" smtClean="0"/>
          </a:p>
          <a:p>
            <a:pPr lvl="1"/>
            <a:endParaRPr lang="en-US" dirty="0" smtClean="0"/>
          </a:p>
          <a:p>
            <a:pPr marL="0" indent="0"/>
            <a:endParaRPr lang="en-US" dirty="0" smtClean="0"/>
          </a:p>
          <a:p>
            <a:pPr marL="0" indent="0"/>
            <a:endParaRPr lang="en-US" dirty="0" smtClean="0"/>
          </a:p>
          <a:p>
            <a:pPr marL="0" indent="0"/>
            <a:endParaRPr lang="en-US" dirty="0" smtClean="0"/>
          </a:p>
        </p:txBody>
      </p:sp>
      <p:sp>
        <p:nvSpPr>
          <p:cNvPr id="4" name="Rectangle 5"/>
          <p:cNvSpPr>
            <a:spLocks noChangeArrowheads="1"/>
          </p:cNvSpPr>
          <p:nvPr/>
        </p:nvSpPr>
        <p:spPr bwMode="auto">
          <a:xfrm>
            <a:off x="914400" y="3962400"/>
            <a:ext cx="6096000" cy="1143000"/>
          </a:xfrm>
          <a:prstGeom prst="rect">
            <a:avLst/>
          </a:prstGeom>
          <a:solidFill>
            <a:schemeClr val="tx1">
              <a:alpha val="14902"/>
            </a:schemeClr>
          </a:solidFill>
          <a:ln w="12700">
            <a:solidFill>
              <a:schemeClr val="tx1"/>
            </a:solidFill>
            <a:round/>
            <a:headEnd/>
            <a:tailEnd/>
          </a:ln>
        </p:spPr>
        <p:txBody>
          <a:bodyPr>
            <a:prstTxWarp prst="textNoShape">
              <a:avLst/>
            </a:prstTxWarp>
          </a:bodyPr>
          <a:lstStyle/>
          <a:p>
            <a:r>
              <a:rPr lang="en-US" sz="2200" dirty="0"/>
              <a:t>“The speed of the aircraft is relative to the air through which it </a:t>
            </a:r>
            <a:r>
              <a:rPr lang="en-US" sz="2200" dirty="0" smtClean="0"/>
              <a:t>travels, measured </a:t>
            </a:r>
            <a:r>
              <a:rPr lang="en-US" sz="2200" dirty="0"/>
              <a:t>in knots,</a:t>
            </a:r>
            <a:r>
              <a:rPr lang="en-US" sz="2200" dirty="0" smtClean="0"/>
              <a:t> between zero and 700</a:t>
            </a:r>
            <a:r>
              <a:rPr lang="en-US" sz="2200" dirty="0"/>
              <a:t>.”</a:t>
            </a:r>
          </a:p>
        </p:txBody>
      </p:sp>
      <p:grpSp>
        <p:nvGrpSpPr>
          <p:cNvPr id="5" name="Group 4"/>
          <p:cNvGrpSpPr>
            <a:grpSpLocks noChangeAspect="1"/>
          </p:cNvGrpSpPr>
          <p:nvPr/>
        </p:nvGrpSpPr>
        <p:grpSpPr>
          <a:xfrm>
            <a:off x="7772400" y="4038600"/>
            <a:ext cx="1066800" cy="1066800"/>
            <a:chOff x="990600" y="3886200"/>
            <a:chExt cx="2209800" cy="2209800"/>
          </a:xfrm>
        </p:grpSpPr>
        <p:sp>
          <p:nvSpPr>
            <p:cNvPr id="6" name="Oval 5"/>
            <p:cNvSpPr/>
            <p:nvPr/>
          </p:nvSpPr>
          <p:spPr bwMode="auto">
            <a:xfrm>
              <a:off x="990600" y="3886200"/>
              <a:ext cx="2209800" cy="2209800"/>
            </a:xfrm>
            <a:prstGeom prst="ellipse">
              <a:avLst/>
            </a:prstGeom>
            <a:solidFill>
              <a:srgbClr val="008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7" name="Oval 6"/>
            <p:cNvSpPr/>
            <p:nvPr/>
          </p:nvSpPr>
          <p:spPr bwMode="auto">
            <a:xfrm>
              <a:off x="14478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8" name="Oval 7"/>
            <p:cNvSpPr/>
            <p:nvPr/>
          </p:nvSpPr>
          <p:spPr bwMode="auto">
            <a:xfrm>
              <a:off x="24384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9" name="Arc 8"/>
            <p:cNvSpPr/>
            <p:nvPr/>
          </p:nvSpPr>
          <p:spPr bwMode="auto">
            <a:xfrm rot="8624980">
              <a:off x="1531735" y="4424454"/>
              <a:ext cx="1371600" cy="990600"/>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grpSp>
      <p:grpSp>
        <p:nvGrpSpPr>
          <p:cNvPr id="10" name="Group 9"/>
          <p:cNvGrpSpPr>
            <a:grpSpLocks noChangeAspect="1"/>
          </p:cNvGrpSpPr>
          <p:nvPr/>
        </p:nvGrpSpPr>
        <p:grpSpPr>
          <a:xfrm>
            <a:off x="7772400" y="1676400"/>
            <a:ext cx="1066800" cy="1174815"/>
            <a:chOff x="6172200" y="3886200"/>
            <a:chExt cx="2209800" cy="2433546"/>
          </a:xfrm>
        </p:grpSpPr>
        <p:sp>
          <p:nvSpPr>
            <p:cNvPr id="11" name="Oval 10"/>
            <p:cNvSpPr/>
            <p:nvPr/>
          </p:nvSpPr>
          <p:spPr bwMode="auto">
            <a:xfrm>
              <a:off x="6172200" y="3886200"/>
              <a:ext cx="2209800" cy="2209800"/>
            </a:xfrm>
            <a:prstGeom prst="ellipse">
              <a:avLst/>
            </a:prstGeom>
            <a:solidFill>
              <a:srgbClr val="FF0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12" name="Oval 11"/>
            <p:cNvSpPr/>
            <p:nvPr/>
          </p:nvSpPr>
          <p:spPr bwMode="auto">
            <a:xfrm>
              <a:off x="66294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3" name="Oval 12"/>
            <p:cNvSpPr/>
            <p:nvPr/>
          </p:nvSpPr>
          <p:spPr bwMode="auto">
            <a:xfrm>
              <a:off x="76200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4" name="Arc 13"/>
            <p:cNvSpPr/>
            <p:nvPr/>
          </p:nvSpPr>
          <p:spPr bwMode="auto">
            <a:xfrm rot="12975020" flipV="1">
              <a:off x="6774064" y="5329146"/>
              <a:ext cx="1371600" cy="990600"/>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grpSp>
      <p:sp>
        <p:nvSpPr>
          <p:cNvPr id="15" name="Rectangle 14"/>
          <p:cNvSpPr>
            <a:spLocks noChangeArrowheads="1"/>
          </p:cNvSpPr>
          <p:nvPr/>
        </p:nvSpPr>
        <p:spPr bwMode="auto">
          <a:xfrm>
            <a:off x="990600" y="1752600"/>
            <a:ext cx="6019800" cy="609600"/>
          </a:xfrm>
          <a:prstGeom prst="rect">
            <a:avLst/>
          </a:prstGeom>
          <a:solidFill>
            <a:schemeClr val="tx1">
              <a:alpha val="14902"/>
            </a:schemeClr>
          </a:solidFill>
          <a:ln w="12700">
            <a:solidFill>
              <a:schemeClr val="tx1"/>
            </a:solidFill>
            <a:round/>
            <a:headEnd/>
            <a:tailEnd/>
          </a:ln>
        </p:spPr>
        <p:txBody>
          <a:bodyPr>
            <a:prstTxWarp prst="textNoShape">
              <a:avLst/>
            </a:prstTxWarp>
          </a:bodyPr>
          <a:lstStyle/>
          <a:p>
            <a:r>
              <a:rPr lang="en-US" sz="2200" dirty="0" smtClean="0"/>
              <a:t>The speed of the aircraft is how fast it’s going.</a:t>
            </a:r>
            <a:endParaRPr lang="en-US" sz="2200" dirty="0"/>
          </a:p>
        </p:txBody>
      </p:sp>
      <p:sp>
        <p:nvSpPr>
          <p:cNvPr id="16" name="TextBox 15"/>
          <p:cNvSpPr txBox="1"/>
          <p:nvPr/>
        </p:nvSpPr>
        <p:spPr>
          <a:xfrm>
            <a:off x="6248400" y="5410200"/>
            <a:ext cx="726431" cy="400110"/>
          </a:xfrm>
          <a:prstGeom prst="rect">
            <a:avLst/>
          </a:prstGeom>
          <a:noFill/>
        </p:spPr>
        <p:txBody>
          <a:bodyPr wrap="none" rtlCol="0">
            <a:spAutoFit/>
          </a:bodyPr>
          <a:lstStyle/>
          <a:p>
            <a:r>
              <a:rPr lang="en-US" sz="2000" dirty="0" smtClean="0"/>
              <a:t>units</a:t>
            </a:r>
            <a:endParaRPr lang="en-US" sz="2000" dirty="0"/>
          </a:p>
        </p:txBody>
      </p:sp>
      <p:cxnSp>
        <p:nvCxnSpPr>
          <p:cNvPr id="17" name="Straight Connector 16"/>
          <p:cNvCxnSpPr/>
          <p:nvPr/>
        </p:nvCxnSpPr>
        <p:spPr bwMode="auto">
          <a:xfrm rot="16200000" flipV="1">
            <a:off x="2835063" y="5273463"/>
            <a:ext cx="533400" cy="197273"/>
          </a:xfrm>
          <a:prstGeom prst="line">
            <a:avLst/>
          </a:prstGeom>
          <a:solidFill>
            <a:schemeClr val="accent1"/>
          </a:solidFill>
          <a:ln w="12700" cap="flat" cmpd="sng" algn="ctr">
            <a:solidFill>
              <a:schemeClr val="tx1"/>
            </a:solidFill>
            <a:prstDash val="solid"/>
            <a:round/>
            <a:headEnd type="none" w="med" len="med"/>
            <a:tailEnd type="none" w="med" len="med"/>
          </a:ln>
          <a:effectLst/>
        </p:spPr>
      </p:cxnSp>
      <p:sp>
        <p:nvSpPr>
          <p:cNvPr id="18" name="TextBox 17"/>
          <p:cNvSpPr txBox="1"/>
          <p:nvPr/>
        </p:nvSpPr>
        <p:spPr>
          <a:xfrm>
            <a:off x="2667000" y="5791200"/>
            <a:ext cx="840645" cy="400110"/>
          </a:xfrm>
          <a:prstGeom prst="rect">
            <a:avLst/>
          </a:prstGeom>
          <a:noFill/>
        </p:spPr>
        <p:txBody>
          <a:bodyPr wrap="none" rtlCol="0">
            <a:spAutoFit/>
          </a:bodyPr>
          <a:lstStyle/>
          <a:p>
            <a:r>
              <a:rPr lang="en-US" sz="2000" dirty="0" smtClean="0"/>
              <a:t>range</a:t>
            </a:r>
            <a:endParaRPr lang="en-US" sz="2000" dirty="0"/>
          </a:p>
        </p:txBody>
      </p:sp>
      <p:cxnSp>
        <p:nvCxnSpPr>
          <p:cNvPr id="19" name="Straight Connector 18"/>
          <p:cNvCxnSpPr/>
          <p:nvPr/>
        </p:nvCxnSpPr>
        <p:spPr bwMode="auto">
          <a:xfrm rot="16200000" flipV="1">
            <a:off x="5941156" y="5029200"/>
            <a:ext cx="914400" cy="457199"/>
          </a:xfrm>
          <a:prstGeom prst="line">
            <a:avLst/>
          </a:prstGeom>
          <a:solidFill>
            <a:schemeClr val="accent1"/>
          </a:solidFill>
          <a:ln w="12700" cap="flat" cmpd="sng" algn="ctr">
            <a:solidFill>
              <a:schemeClr val="tx1"/>
            </a:solidFill>
            <a:prstDash val="solid"/>
            <a:round/>
            <a:headEnd type="none" w="med" len="med"/>
            <a:tailEnd type="none" w="med" len="med"/>
          </a:ln>
          <a:effectLst/>
        </p:spPr>
      </p:cxn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itle 1"/>
          <p:cNvSpPr>
            <a:spLocks noGrp="1"/>
          </p:cNvSpPr>
          <p:nvPr>
            <p:ph type="title"/>
          </p:nvPr>
        </p:nvSpPr>
        <p:spPr/>
        <p:txBody>
          <a:bodyPr/>
          <a:lstStyle/>
          <a:p>
            <a:r>
              <a:rPr lang="en-US" smtClean="0"/>
              <a:t>Examples</a:t>
            </a:r>
          </a:p>
        </p:txBody>
      </p:sp>
      <p:sp>
        <p:nvSpPr>
          <p:cNvPr id="62467" name="Content Placeholder 2"/>
          <p:cNvSpPr>
            <a:spLocks noGrp="1"/>
          </p:cNvSpPr>
          <p:nvPr>
            <p:ph idx="1"/>
          </p:nvPr>
        </p:nvSpPr>
        <p:spPr>
          <a:xfrm>
            <a:off x="-533400" y="1524000"/>
            <a:ext cx="8077200" cy="5105400"/>
          </a:xfrm>
        </p:spPr>
        <p:txBody>
          <a:bodyPr/>
          <a:lstStyle/>
          <a:p>
            <a:pPr lvl="1"/>
            <a:endParaRPr lang="en-US" dirty="0" smtClean="0"/>
          </a:p>
          <a:p>
            <a:pPr lvl="1"/>
            <a:endParaRPr lang="en-US" dirty="0" smtClean="0"/>
          </a:p>
          <a:p>
            <a:pPr lvl="1">
              <a:buNone/>
            </a:pPr>
            <a:endParaRPr lang="en-US" dirty="0" smtClean="0"/>
          </a:p>
          <a:p>
            <a:pPr lvl="1"/>
            <a:endParaRPr lang="en-US" dirty="0" smtClean="0"/>
          </a:p>
          <a:p>
            <a:pPr lvl="1"/>
            <a:endParaRPr lang="en-US" dirty="0" smtClean="0"/>
          </a:p>
          <a:p>
            <a:pPr lvl="1"/>
            <a:endParaRPr lang="en-US" dirty="0" smtClean="0"/>
          </a:p>
          <a:p>
            <a:pPr marL="0" indent="0"/>
            <a:endParaRPr lang="en-US" dirty="0" smtClean="0"/>
          </a:p>
          <a:p>
            <a:pPr lvl="1"/>
            <a:endParaRPr lang="en-US" dirty="0" smtClean="0"/>
          </a:p>
          <a:p>
            <a:pPr marL="0" indent="0"/>
            <a:endParaRPr lang="en-US" dirty="0" smtClean="0"/>
          </a:p>
          <a:p>
            <a:pPr marL="0" indent="0"/>
            <a:endParaRPr lang="en-US" dirty="0" smtClean="0"/>
          </a:p>
          <a:p>
            <a:pPr marL="0" indent="0"/>
            <a:endParaRPr lang="en-US" dirty="0" smtClean="0"/>
          </a:p>
        </p:txBody>
      </p:sp>
      <p:sp>
        <p:nvSpPr>
          <p:cNvPr id="4" name="Rectangle 4"/>
          <p:cNvSpPr>
            <a:spLocks noChangeArrowheads="1"/>
          </p:cNvSpPr>
          <p:nvPr/>
        </p:nvSpPr>
        <p:spPr bwMode="auto">
          <a:xfrm>
            <a:off x="914400" y="3962400"/>
            <a:ext cx="6019800" cy="1295400"/>
          </a:xfrm>
          <a:prstGeom prst="rect">
            <a:avLst/>
          </a:prstGeom>
          <a:solidFill>
            <a:schemeClr val="tx1">
              <a:alpha val="14902"/>
            </a:schemeClr>
          </a:solidFill>
          <a:ln w="12700">
            <a:solidFill>
              <a:schemeClr val="tx1"/>
            </a:solidFill>
            <a:round/>
            <a:headEnd/>
            <a:tailEnd/>
          </a:ln>
        </p:spPr>
        <p:txBody>
          <a:bodyPr>
            <a:prstTxWarp prst="textNoShape">
              <a:avLst/>
            </a:prstTxWarp>
          </a:bodyPr>
          <a:lstStyle/>
          <a:p>
            <a:r>
              <a:rPr lang="en-US" sz="2200" dirty="0"/>
              <a:t>“The length of</a:t>
            </a:r>
            <a:r>
              <a:rPr lang="en-US" sz="2200" dirty="0" smtClean="0"/>
              <a:t> a </a:t>
            </a:r>
            <a:r>
              <a:rPr lang="en-US" sz="2200" dirty="0"/>
              <a:t>message </a:t>
            </a:r>
            <a:r>
              <a:rPr lang="en-US" sz="2200" dirty="0" smtClean="0"/>
              <a:t>is measured </a:t>
            </a:r>
            <a:r>
              <a:rPr lang="en-US" sz="2200" dirty="0"/>
              <a:t>in bytes.  It</a:t>
            </a:r>
            <a:r>
              <a:rPr lang="en-US" sz="2200" dirty="0" smtClean="0"/>
              <a:t> may be between 0 </a:t>
            </a:r>
            <a:r>
              <a:rPr lang="en-US" sz="2200" dirty="0"/>
              <a:t>to 256K-1.</a:t>
            </a:r>
            <a:r>
              <a:rPr lang="en-US" sz="2200" dirty="0" smtClean="0"/>
              <a:t>  It is initially zero.</a:t>
            </a:r>
            <a:endParaRPr lang="en-US" sz="2200" dirty="0"/>
          </a:p>
        </p:txBody>
      </p:sp>
      <p:sp>
        <p:nvSpPr>
          <p:cNvPr id="5" name="Rectangle 4"/>
          <p:cNvSpPr>
            <a:spLocks noChangeArrowheads="1"/>
          </p:cNvSpPr>
          <p:nvPr/>
        </p:nvSpPr>
        <p:spPr bwMode="auto">
          <a:xfrm>
            <a:off x="914400" y="2362200"/>
            <a:ext cx="6019800" cy="762000"/>
          </a:xfrm>
          <a:prstGeom prst="rect">
            <a:avLst/>
          </a:prstGeom>
          <a:solidFill>
            <a:schemeClr val="tx1">
              <a:alpha val="14902"/>
            </a:schemeClr>
          </a:solidFill>
          <a:ln w="12700">
            <a:solidFill>
              <a:schemeClr val="tx1"/>
            </a:solidFill>
            <a:round/>
            <a:headEnd/>
            <a:tailEnd/>
          </a:ln>
        </p:spPr>
        <p:txBody>
          <a:bodyPr>
            <a:prstTxWarp prst="textNoShape">
              <a:avLst/>
            </a:prstTxWarp>
          </a:bodyPr>
          <a:lstStyle/>
          <a:p>
            <a:r>
              <a:rPr lang="en-US" sz="2200" dirty="0" smtClean="0"/>
              <a:t>The length of the message excludes the header.</a:t>
            </a:r>
            <a:endParaRPr lang="en-US" sz="2200" dirty="0"/>
          </a:p>
        </p:txBody>
      </p:sp>
      <p:grpSp>
        <p:nvGrpSpPr>
          <p:cNvPr id="18" name="Group 17"/>
          <p:cNvGrpSpPr/>
          <p:nvPr/>
        </p:nvGrpSpPr>
        <p:grpSpPr>
          <a:xfrm>
            <a:off x="7543800" y="3886200"/>
            <a:ext cx="1066800" cy="1066800"/>
            <a:chOff x="7543800" y="3886200"/>
            <a:chExt cx="1066800" cy="1066800"/>
          </a:xfrm>
        </p:grpSpPr>
        <p:sp>
          <p:nvSpPr>
            <p:cNvPr id="7" name="Oval 6"/>
            <p:cNvSpPr/>
            <p:nvPr/>
          </p:nvSpPr>
          <p:spPr bwMode="auto">
            <a:xfrm>
              <a:off x="7543800" y="3886200"/>
              <a:ext cx="1066800" cy="1066800"/>
            </a:xfrm>
            <a:prstGeom prst="ellipse">
              <a:avLst/>
            </a:prstGeom>
            <a:solidFill>
              <a:srgbClr val="008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8" name="Oval 7"/>
            <p:cNvSpPr/>
            <p:nvPr/>
          </p:nvSpPr>
          <p:spPr bwMode="auto">
            <a:xfrm>
              <a:off x="7764517" y="4180490"/>
              <a:ext cx="147145" cy="147145"/>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9" name="Oval 8"/>
            <p:cNvSpPr/>
            <p:nvPr/>
          </p:nvSpPr>
          <p:spPr bwMode="auto">
            <a:xfrm>
              <a:off x="8242738" y="4180490"/>
              <a:ext cx="147145" cy="147145"/>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0" name="Arc 9"/>
            <p:cNvSpPr/>
            <p:nvPr/>
          </p:nvSpPr>
          <p:spPr bwMode="auto">
            <a:xfrm rot="8624980">
              <a:off x="7805038" y="4146047"/>
              <a:ext cx="662152" cy="478221"/>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grpSp>
      <p:grpSp>
        <p:nvGrpSpPr>
          <p:cNvPr id="3" name="Group 2"/>
          <p:cNvGrpSpPr/>
          <p:nvPr/>
        </p:nvGrpSpPr>
        <p:grpSpPr>
          <a:xfrm>
            <a:off x="7620000" y="2177985"/>
            <a:ext cx="1066800" cy="1174815"/>
            <a:chOff x="7620000" y="2177985"/>
            <a:chExt cx="1066800" cy="1174815"/>
          </a:xfrm>
        </p:grpSpPr>
        <p:sp>
          <p:nvSpPr>
            <p:cNvPr id="12" name="Oval 11"/>
            <p:cNvSpPr/>
            <p:nvPr/>
          </p:nvSpPr>
          <p:spPr bwMode="auto">
            <a:xfrm>
              <a:off x="7620000" y="2177985"/>
              <a:ext cx="1066800" cy="1066800"/>
            </a:xfrm>
            <a:prstGeom prst="ellipse">
              <a:avLst/>
            </a:prstGeom>
            <a:solidFill>
              <a:srgbClr val="FF0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13" name="Oval 12"/>
            <p:cNvSpPr/>
            <p:nvPr/>
          </p:nvSpPr>
          <p:spPr bwMode="auto">
            <a:xfrm>
              <a:off x="7840717" y="2472275"/>
              <a:ext cx="147145" cy="147145"/>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4" name="Oval 13"/>
            <p:cNvSpPr/>
            <p:nvPr/>
          </p:nvSpPr>
          <p:spPr bwMode="auto">
            <a:xfrm>
              <a:off x="8318938" y="2472275"/>
              <a:ext cx="147145" cy="147145"/>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5" name="Arc 14"/>
            <p:cNvSpPr/>
            <p:nvPr/>
          </p:nvSpPr>
          <p:spPr bwMode="auto">
            <a:xfrm rot="12975020" flipV="1">
              <a:off x="7910555" y="2874579"/>
              <a:ext cx="662152" cy="478221"/>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grpSp>
      <p:sp>
        <p:nvSpPr>
          <p:cNvPr id="16" name="TextBox 15"/>
          <p:cNvSpPr txBox="1"/>
          <p:nvPr/>
        </p:nvSpPr>
        <p:spPr>
          <a:xfrm>
            <a:off x="304800" y="3429000"/>
            <a:ext cx="726431" cy="400110"/>
          </a:xfrm>
          <a:prstGeom prst="rect">
            <a:avLst/>
          </a:prstGeom>
          <a:noFill/>
        </p:spPr>
        <p:txBody>
          <a:bodyPr wrap="none" rtlCol="0">
            <a:spAutoFit/>
          </a:bodyPr>
          <a:lstStyle/>
          <a:p>
            <a:r>
              <a:rPr lang="en-US" sz="2000" dirty="0" smtClean="0"/>
              <a:t>units</a:t>
            </a:r>
            <a:endParaRPr lang="en-US" sz="2000" dirty="0"/>
          </a:p>
        </p:txBody>
      </p:sp>
      <p:sp>
        <p:nvSpPr>
          <p:cNvPr id="17" name="TextBox 16"/>
          <p:cNvSpPr txBox="1"/>
          <p:nvPr/>
        </p:nvSpPr>
        <p:spPr>
          <a:xfrm>
            <a:off x="5791200" y="5791200"/>
            <a:ext cx="840645" cy="400110"/>
          </a:xfrm>
          <a:prstGeom prst="rect">
            <a:avLst/>
          </a:prstGeom>
          <a:noFill/>
        </p:spPr>
        <p:txBody>
          <a:bodyPr wrap="none" rtlCol="0">
            <a:spAutoFit/>
          </a:bodyPr>
          <a:lstStyle/>
          <a:p>
            <a:r>
              <a:rPr lang="en-US" sz="2000" dirty="0" smtClean="0"/>
              <a:t>range</a:t>
            </a:r>
            <a:endParaRPr lang="en-US" sz="2000" dirty="0"/>
          </a:p>
        </p:txBody>
      </p:sp>
      <p:cxnSp>
        <p:nvCxnSpPr>
          <p:cNvPr id="19" name="Straight Connector 18"/>
          <p:cNvCxnSpPr/>
          <p:nvPr/>
        </p:nvCxnSpPr>
        <p:spPr bwMode="auto">
          <a:xfrm rot="16200000" flipV="1">
            <a:off x="441537" y="4206663"/>
            <a:ext cx="533400" cy="197273"/>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20" name="Straight Connector 19"/>
          <p:cNvCxnSpPr/>
          <p:nvPr/>
        </p:nvCxnSpPr>
        <p:spPr bwMode="auto">
          <a:xfrm rot="16200000" flipV="1">
            <a:off x="5486401" y="5029200"/>
            <a:ext cx="914400" cy="457199"/>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21" name="Straight Connector 20"/>
          <p:cNvCxnSpPr/>
          <p:nvPr/>
        </p:nvCxnSpPr>
        <p:spPr bwMode="auto">
          <a:xfrm rot="5400000" flipH="1" flipV="1">
            <a:off x="4937337" y="1920663"/>
            <a:ext cx="533400" cy="197273"/>
          </a:xfrm>
          <a:prstGeom prst="line">
            <a:avLst/>
          </a:prstGeom>
          <a:solidFill>
            <a:schemeClr val="accent1"/>
          </a:solidFill>
          <a:ln w="12700" cap="flat" cmpd="sng" algn="ctr">
            <a:solidFill>
              <a:schemeClr val="tx1"/>
            </a:solidFill>
            <a:prstDash val="solid"/>
            <a:round/>
            <a:headEnd type="none" w="med" len="med"/>
            <a:tailEnd type="none" w="med" len="med"/>
          </a:ln>
          <a:effectLst/>
        </p:spPr>
      </p:cxnSp>
      <p:sp>
        <p:nvSpPr>
          <p:cNvPr id="22" name="TextBox 21"/>
          <p:cNvSpPr txBox="1"/>
          <p:nvPr/>
        </p:nvSpPr>
        <p:spPr>
          <a:xfrm>
            <a:off x="2514600" y="1295400"/>
            <a:ext cx="4200063" cy="400110"/>
          </a:xfrm>
          <a:prstGeom prst="rect">
            <a:avLst/>
          </a:prstGeom>
          <a:noFill/>
        </p:spPr>
        <p:txBody>
          <a:bodyPr wrap="none" rtlCol="0">
            <a:spAutoFit/>
          </a:bodyPr>
          <a:lstStyle/>
          <a:p>
            <a:r>
              <a:rPr lang="en-US" sz="2000" dirty="0" smtClean="0"/>
              <a:t>Lovely.  It also excludes artichokes.</a:t>
            </a:r>
            <a:endParaRPr lang="en-US" sz="2000" dirty="0"/>
          </a:p>
        </p:txBody>
      </p:sp>
      <p:cxnSp>
        <p:nvCxnSpPr>
          <p:cNvPr id="25" name="Straight Connector 24"/>
          <p:cNvCxnSpPr/>
          <p:nvPr/>
        </p:nvCxnSpPr>
        <p:spPr bwMode="auto">
          <a:xfrm rot="16200000" flipV="1">
            <a:off x="1432136" y="5349664"/>
            <a:ext cx="533400" cy="197273"/>
          </a:xfrm>
          <a:prstGeom prst="line">
            <a:avLst/>
          </a:prstGeom>
          <a:solidFill>
            <a:schemeClr val="accent1"/>
          </a:solidFill>
          <a:ln w="12700" cap="flat" cmpd="sng" algn="ctr">
            <a:solidFill>
              <a:schemeClr val="tx1"/>
            </a:solidFill>
            <a:prstDash val="solid"/>
            <a:round/>
            <a:headEnd type="none" w="med" len="med"/>
            <a:tailEnd type="none" w="med" len="med"/>
          </a:ln>
          <a:effectLst/>
        </p:spPr>
      </p:cxnSp>
      <p:sp>
        <p:nvSpPr>
          <p:cNvPr id="23" name="TextBox 22"/>
          <p:cNvSpPr txBox="1"/>
          <p:nvPr/>
        </p:nvSpPr>
        <p:spPr>
          <a:xfrm>
            <a:off x="1066800" y="5715000"/>
            <a:ext cx="1453543" cy="400110"/>
          </a:xfrm>
          <a:prstGeom prst="rect">
            <a:avLst/>
          </a:prstGeom>
          <a:noFill/>
        </p:spPr>
        <p:txBody>
          <a:bodyPr wrap="none" rtlCol="0">
            <a:spAutoFit/>
          </a:bodyPr>
          <a:lstStyle/>
          <a:p>
            <a:r>
              <a:rPr lang="en-US" sz="2000" dirty="0" smtClean="0"/>
              <a:t>initial value</a:t>
            </a:r>
            <a:endParaRPr lang="en-US" sz="2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6" grpId="0"/>
      <p:bldP spid="17" grpId="0"/>
      <p:bldP spid="22" grpId="0"/>
      <p:bldP spid="23"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Attribute Definition Guidelines</a:t>
            </a:r>
            <a:endParaRPr lang="en-US" dirty="0"/>
          </a:p>
        </p:txBody>
      </p:sp>
      <p:sp>
        <p:nvSpPr>
          <p:cNvPr id="4" name="Content Placeholder 2"/>
          <p:cNvSpPr txBox="1">
            <a:spLocks/>
          </p:cNvSpPr>
          <p:nvPr/>
        </p:nvSpPr>
        <p:spPr bwMode="auto">
          <a:xfrm>
            <a:off x="381000" y="1143000"/>
            <a:ext cx="8077200" cy="5105400"/>
          </a:xfrm>
          <a:prstGeom prst="rect">
            <a:avLst/>
          </a:prstGeom>
          <a:noFill/>
          <a:ln w="12700">
            <a:noFill/>
            <a:miter lim="800000"/>
            <a:headEnd/>
            <a:tailEnd/>
          </a:ln>
        </p:spPr>
        <p:txBody>
          <a:bodyPr vert="horz" wrap="square" lIns="90488" tIns="44450" rIns="90488" bIns="44450" numCol="1" anchor="t" anchorCtr="0" compatLnSpc="1">
            <a:prstTxWarp prst="textNoShape">
              <a:avLst/>
            </a:prstTxWarp>
          </a:bodyPr>
          <a:lstStyle>
            <a:lvl1pPr marL="0" indent="0" algn="l" rtl="0" eaLnBrk="0" fontAlgn="base" hangingPunct="0">
              <a:spcBef>
                <a:spcPct val="20000"/>
              </a:spcBef>
              <a:spcAft>
                <a:spcPct val="0"/>
              </a:spcAft>
              <a:buClr>
                <a:schemeClr val="tx2"/>
              </a:buClr>
              <a:buSzPct val="100000"/>
              <a:buFont typeface="Symbol" charset="2"/>
              <a:tabLst>
                <a:tab pos="0" algn="l"/>
              </a:tabLst>
              <a:defRPr sz="2200">
                <a:solidFill>
                  <a:schemeClr val="tx1"/>
                </a:solidFill>
                <a:latin typeface="+mn-lt"/>
                <a:ea typeface="ＭＳ Ｐゴシック" charset="-128"/>
                <a:cs typeface="ＭＳ Ｐゴシック" charset="-128"/>
              </a:defRPr>
            </a:lvl1pPr>
            <a:lvl2pPr marL="539750" indent="-360363" algn="l" rtl="0" eaLnBrk="0" fontAlgn="base" hangingPunct="0">
              <a:spcBef>
                <a:spcPct val="20000"/>
              </a:spcBef>
              <a:spcAft>
                <a:spcPct val="0"/>
              </a:spcAft>
              <a:buClr>
                <a:schemeClr val="tx2"/>
              </a:buClr>
              <a:buSzPct val="65000"/>
              <a:buFont typeface="Monotype Sorts" charset="2"/>
              <a:buChar char="l"/>
              <a:defRPr sz="2200">
                <a:solidFill>
                  <a:schemeClr val="tx1"/>
                </a:solidFill>
                <a:latin typeface="+mn-lt"/>
                <a:ea typeface="ＭＳ Ｐゴシック" charset="-128"/>
              </a:defRPr>
            </a:lvl2pPr>
            <a:lvl3pPr marL="1143000" indent="-228600" algn="l" rtl="0" eaLnBrk="0" fontAlgn="base" hangingPunct="0">
              <a:spcBef>
                <a:spcPct val="20000"/>
              </a:spcBef>
              <a:spcAft>
                <a:spcPct val="0"/>
              </a:spcAft>
              <a:buClr>
                <a:schemeClr val="tx2"/>
              </a:buClr>
              <a:buSzPct val="100000"/>
              <a:buFont typeface="Wingdings" charset="2"/>
              <a:buChar char="§"/>
              <a:defRPr sz="2000">
                <a:solidFill>
                  <a:schemeClr val="tx1"/>
                </a:solidFill>
                <a:latin typeface="+mn-lt"/>
                <a:ea typeface="ＭＳ Ｐゴシック" charset="-128"/>
              </a:defRPr>
            </a:lvl3pPr>
            <a:lvl4pPr marL="1600200" indent="-228600" algn="l" rtl="0" eaLnBrk="0" fontAlgn="base" hangingPunct="0">
              <a:spcBef>
                <a:spcPct val="20000"/>
              </a:spcBef>
              <a:spcAft>
                <a:spcPct val="0"/>
              </a:spcAft>
              <a:buClr>
                <a:schemeClr val="tx2"/>
              </a:buClr>
              <a:buSzPct val="100000"/>
              <a:buChar char="•"/>
              <a:defRPr sz="1400">
                <a:solidFill>
                  <a:schemeClr val="tx1"/>
                </a:solidFill>
                <a:latin typeface="+mn-lt"/>
                <a:ea typeface="ＭＳ Ｐゴシック" charset="-128"/>
              </a:defRPr>
            </a:lvl4pPr>
            <a:lvl5pPr marL="2057400" indent="-228600" algn="l" rtl="0" eaLnBrk="0" fontAlgn="base" hangingPunct="0">
              <a:spcBef>
                <a:spcPct val="20000"/>
              </a:spcBef>
              <a:spcAft>
                <a:spcPct val="0"/>
              </a:spcAft>
              <a:buClr>
                <a:schemeClr val="tx2"/>
              </a:buClr>
              <a:buSzPct val="100000"/>
              <a:buChar char="–"/>
              <a:defRPr sz="1400">
                <a:solidFill>
                  <a:schemeClr val="tx1"/>
                </a:solidFill>
                <a:latin typeface="+mn-lt"/>
                <a:ea typeface="ＭＳ Ｐゴシック" charset="-128"/>
              </a:defRPr>
            </a:lvl5pPr>
            <a:lvl6pPr marL="2514600" indent="-228600" algn="l" rtl="0" eaLnBrk="0" fontAlgn="base" hangingPunct="0">
              <a:spcBef>
                <a:spcPct val="20000"/>
              </a:spcBef>
              <a:spcAft>
                <a:spcPct val="0"/>
              </a:spcAft>
              <a:buClr>
                <a:schemeClr val="tx2"/>
              </a:buClr>
              <a:buSzPct val="100000"/>
              <a:buChar char="–"/>
              <a:defRPr sz="1400" b="1">
                <a:solidFill>
                  <a:schemeClr val="tx1"/>
                </a:solidFill>
                <a:latin typeface="+mn-lt"/>
              </a:defRPr>
            </a:lvl6pPr>
            <a:lvl7pPr marL="2971800" indent="-228600" algn="l" rtl="0" eaLnBrk="0" fontAlgn="base" hangingPunct="0">
              <a:spcBef>
                <a:spcPct val="20000"/>
              </a:spcBef>
              <a:spcAft>
                <a:spcPct val="0"/>
              </a:spcAft>
              <a:buClr>
                <a:schemeClr val="tx2"/>
              </a:buClr>
              <a:buSzPct val="100000"/>
              <a:buChar char="–"/>
              <a:defRPr sz="1400" b="1">
                <a:solidFill>
                  <a:schemeClr val="tx1"/>
                </a:solidFill>
                <a:latin typeface="+mn-lt"/>
              </a:defRPr>
            </a:lvl7pPr>
            <a:lvl8pPr marL="3429000" indent="-228600" algn="l" rtl="0" eaLnBrk="0" fontAlgn="base" hangingPunct="0">
              <a:spcBef>
                <a:spcPct val="20000"/>
              </a:spcBef>
              <a:spcAft>
                <a:spcPct val="0"/>
              </a:spcAft>
              <a:buClr>
                <a:schemeClr val="tx2"/>
              </a:buClr>
              <a:buSzPct val="100000"/>
              <a:buChar char="–"/>
              <a:defRPr sz="1400" b="1">
                <a:solidFill>
                  <a:schemeClr val="tx1"/>
                </a:solidFill>
                <a:latin typeface="+mn-lt"/>
              </a:defRPr>
            </a:lvl8pPr>
            <a:lvl9pPr marL="3886200" indent="-228600" algn="l" rtl="0" eaLnBrk="0" fontAlgn="base" hangingPunct="0">
              <a:spcBef>
                <a:spcPct val="20000"/>
              </a:spcBef>
              <a:spcAft>
                <a:spcPct val="0"/>
              </a:spcAft>
              <a:buClr>
                <a:schemeClr val="tx2"/>
              </a:buClr>
              <a:buSzPct val="100000"/>
              <a:buChar char="–"/>
              <a:defRPr sz="1400" b="1">
                <a:solidFill>
                  <a:schemeClr val="tx1"/>
                </a:solidFill>
                <a:latin typeface="+mn-lt"/>
              </a:defRPr>
            </a:lvl9pPr>
          </a:lstStyle>
          <a:p>
            <a:pPr lvl="1"/>
            <a:r>
              <a:rPr lang="en-US" dirty="0" smtClean="0"/>
              <a:t>Connect subject matter concept or quantity to abstraction</a:t>
            </a:r>
          </a:p>
          <a:p>
            <a:pPr lvl="1"/>
            <a:r>
              <a:rPr lang="en-US" dirty="0" smtClean="0"/>
              <a:t>Readily understood by subject-matter experts</a:t>
            </a:r>
          </a:p>
          <a:p>
            <a:pPr lvl="1"/>
            <a:r>
              <a:rPr lang="en-US" dirty="0" smtClean="0"/>
              <a:t>For quantitative attributes:</a:t>
            </a:r>
          </a:p>
          <a:p>
            <a:pPr lvl="2"/>
            <a:r>
              <a:rPr lang="en-US" dirty="0" smtClean="0"/>
              <a:t>Units (meters, yards, degrees Centigrade, </a:t>
            </a:r>
            <a:r>
              <a:rPr lang="en-US" dirty="0" err="1" smtClean="0"/>
              <a:t>milliparsecs</a:t>
            </a:r>
            <a:r>
              <a:rPr lang="en-US" dirty="0" smtClean="0"/>
              <a:t>)</a:t>
            </a:r>
          </a:p>
          <a:p>
            <a:pPr lvl="2"/>
            <a:r>
              <a:rPr lang="en-US" dirty="0" smtClean="0"/>
              <a:t>Origin (above ground level, mean sea level)</a:t>
            </a:r>
          </a:p>
          <a:p>
            <a:pPr lvl="1"/>
            <a:r>
              <a:rPr lang="en-US" dirty="0"/>
              <a:t>I</a:t>
            </a:r>
            <a:r>
              <a:rPr lang="en-US" dirty="0" smtClean="0"/>
              <a:t>nitial value (false, 0 degrees Centigrade)</a:t>
            </a:r>
          </a:p>
        </p:txBody>
      </p:sp>
    </p:spTree>
    <p:extLst>
      <p:ext uri="{BB962C8B-B14F-4D97-AF65-F5344CB8AC3E}">
        <p14:creationId xmlns:p14="http://schemas.microsoft.com/office/powerpoint/2010/main" val="2956098007"/>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Title 1"/>
          <p:cNvSpPr>
            <a:spLocks noGrp="1"/>
          </p:cNvSpPr>
          <p:nvPr>
            <p:ph type="title"/>
          </p:nvPr>
        </p:nvSpPr>
        <p:spPr/>
        <p:txBody>
          <a:bodyPr/>
          <a:lstStyle/>
          <a:p>
            <a:r>
              <a:rPr lang="en-US" smtClean="0"/>
              <a:t>Testing Attributes</a:t>
            </a:r>
          </a:p>
        </p:txBody>
      </p:sp>
      <p:sp>
        <p:nvSpPr>
          <p:cNvPr id="63491" name="Content Placeholder 2"/>
          <p:cNvSpPr>
            <a:spLocks noGrp="1"/>
          </p:cNvSpPr>
          <p:nvPr>
            <p:ph idx="1"/>
          </p:nvPr>
        </p:nvSpPr>
        <p:spPr/>
        <p:txBody>
          <a:bodyPr/>
          <a:lstStyle/>
          <a:p>
            <a:pPr marL="0" indent="0"/>
            <a:r>
              <a:rPr lang="en-US" smtClean="0"/>
              <a:t>There are several tests you can apply to attributes. </a:t>
            </a:r>
          </a:p>
          <a:p>
            <a:pPr lvl="1"/>
            <a:r>
              <a:rPr lang="en-US" smtClean="0"/>
              <a:t>The Applies-to-All-Instances Test</a:t>
            </a:r>
          </a:p>
          <a:p>
            <a:pPr lvl="1"/>
            <a:r>
              <a:rPr lang="en-US" smtClean="0"/>
              <a:t>The Valid-Value Test</a:t>
            </a:r>
          </a:p>
          <a:p>
            <a:pPr lvl="1"/>
            <a:r>
              <a:rPr lang="en-US" smtClean="0"/>
              <a:t>The Multiple-Value Test</a:t>
            </a:r>
          </a:p>
          <a:p>
            <a:pPr lvl="1"/>
            <a:r>
              <a:rPr lang="en-US" smtClean="0"/>
              <a:t>The Compound-Value Test</a:t>
            </a:r>
          </a:p>
          <a:p>
            <a:pPr marL="0" indent="0"/>
            <a:endParaRPr lang="en-US" smtClean="0"/>
          </a:p>
          <a:p>
            <a:pPr lvl="1"/>
            <a:endParaRPr lang="en-US" smtClean="0"/>
          </a:p>
          <a:p>
            <a:pPr lvl="1"/>
            <a:endParaRPr lang="en-US" smtClean="0"/>
          </a:p>
          <a:p>
            <a:pPr marL="0" indent="0"/>
            <a:endParaRPr lang="en-US" smtClean="0"/>
          </a:p>
          <a:p>
            <a:pPr marL="0" indent="0"/>
            <a:endParaRPr lang="en-US" smtClean="0"/>
          </a:p>
        </p:txBody>
      </p:sp>
      <p:sp>
        <p:nvSpPr>
          <p:cNvPr id="63492" name="Rectangular Callout 3"/>
          <p:cNvSpPr>
            <a:spLocks noChangeArrowheads="1"/>
          </p:cNvSpPr>
          <p:nvPr/>
        </p:nvSpPr>
        <p:spPr bwMode="auto">
          <a:xfrm>
            <a:off x="3810000" y="3581400"/>
            <a:ext cx="4876800" cy="1143000"/>
          </a:xfrm>
          <a:prstGeom prst="wedgeRectCallout">
            <a:avLst>
              <a:gd name="adj1" fmla="val 41088"/>
              <a:gd name="adj2" fmla="val 84014"/>
            </a:avLst>
          </a:prstGeom>
          <a:solidFill>
            <a:schemeClr val="accent1"/>
          </a:solidFill>
          <a:ln w="12700">
            <a:solidFill>
              <a:schemeClr val="tx1"/>
            </a:solidFill>
            <a:round/>
            <a:headEnd/>
            <a:tailEnd/>
          </a:ln>
        </p:spPr>
        <p:txBody>
          <a:bodyPr>
            <a:prstTxWarp prst="textNoShape">
              <a:avLst/>
            </a:prstTxWarp>
          </a:bodyPr>
          <a:lstStyle/>
          <a:p>
            <a:r>
              <a:rPr lang="en-US" sz="2200" dirty="0"/>
              <a:t>They are all based on</a:t>
            </a:r>
            <a:r>
              <a:rPr lang="en-US" sz="2200" dirty="0" smtClean="0"/>
              <a:t> an attribute having </a:t>
            </a:r>
            <a:r>
              <a:rPr lang="en-US" sz="2200" dirty="0"/>
              <a:t>a single</a:t>
            </a:r>
            <a:r>
              <a:rPr lang="en-US" sz="2200" dirty="0" smtClean="0"/>
              <a:t> potential value that has meaning in the subject matter. </a:t>
            </a:r>
            <a:endParaRPr lang="en-US" sz="2200" dirty="0"/>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Title 1"/>
          <p:cNvSpPr>
            <a:spLocks noGrp="1"/>
          </p:cNvSpPr>
          <p:nvPr>
            <p:ph type="title"/>
          </p:nvPr>
        </p:nvSpPr>
        <p:spPr/>
        <p:txBody>
          <a:bodyPr/>
          <a:lstStyle/>
          <a:p>
            <a:r>
              <a:rPr lang="en-US" smtClean="0"/>
              <a:t>Applies-to-All-Instances Test</a:t>
            </a:r>
          </a:p>
        </p:txBody>
      </p:sp>
      <p:sp>
        <p:nvSpPr>
          <p:cNvPr id="64515" name="Content Placeholder 2"/>
          <p:cNvSpPr>
            <a:spLocks noGrp="1"/>
          </p:cNvSpPr>
          <p:nvPr>
            <p:ph idx="1"/>
          </p:nvPr>
        </p:nvSpPr>
        <p:spPr/>
        <p:txBody>
          <a:bodyPr/>
          <a:lstStyle/>
          <a:p>
            <a:pPr marL="0" indent="0"/>
            <a:r>
              <a:rPr lang="en-US" dirty="0" smtClean="0"/>
              <a:t>Check that each attribute applies to all instances.</a:t>
            </a:r>
          </a:p>
          <a:p>
            <a:pPr marL="0" indent="0"/>
            <a:endParaRPr lang="en-US" dirty="0" smtClean="0"/>
          </a:p>
          <a:p>
            <a:pPr marL="0" indent="0"/>
            <a:endParaRPr lang="en-US" dirty="0" smtClean="0"/>
          </a:p>
          <a:p>
            <a:pPr marL="0" indent="0"/>
            <a:endParaRPr lang="en-US" dirty="0" smtClean="0"/>
          </a:p>
        </p:txBody>
      </p:sp>
      <p:graphicFrame>
        <p:nvGraphicFramePr>
          <p:cNvPr id="6" name="Table 5"/>
          <p:cNvGraphicFramePr>
            <a:graphicFrameLocks noGrp="1"/>
          </p:cNvGraphicFramePr>
          <p:nvPr/>
        </p:nvGraphicFramePr>
        <p:xfrm>
          <a:off x="914400" y="2631582"/>
          <a:ext cx="7239000" cy="2016618"/>
        </p:xfrm>
        <a:graphic>
          <a:graphicData uri="http://schemas.openxmlformats.org/drawingml/2006/table">
            <a:tbl>
              <a:tblPr/>
              <a:tblGrid>
                <a:gridCol w="1447800"/>
                <a:gridCol w="1447800"/>
                <a:gridCol w="1447800"/>
                <a:gridCol w="1447800"/>
                <a:gridCol w="1447800"/>
              </a:tblGrid>
              <a:tr h="336103">
                <a:tc gridSpan="5">
                  <a:txBody>
                    <a:bodyPr/>
                    <a:lstStyle/>
                    <a:p>
                      <a:pPr algn="ctr" fontAlgn="ctr"/>
                      <a:r>
                        <a:rPr lang="en-US" sz="1500" b="1" i="0" u="none" strike="noStrike">
                          <a:latin typeface="Verdana"/>
                        </a:rPr>
                        <a:t>Aircraft Specification</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r>
              <a:tr h="336103">
                <a:tc>
                  <a:txBody>
                    <a:bodyPr/>
                    <a:lstStyle/>
                    <a:p>
                      <a:pPr algn="ctr" fontAlgn="ctr"/>
                      <a:r>
                        <a:rPr lang="en-US" sz="1500" b="1" i="0" u="none" strike="noStrike">
                          <a:latin typeface="Verdana"/>
                        </a:rPr>
                        <a:t>Model</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Weight</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Range</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Runway</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Speed</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36103">
                <a:tc>
                  <a:txBody>
                    <a:bodyPr/>
                    <a:lstStyle/>
                    <a:p>
                      <a:pPr algn="ctr" fontAlgn="ctr"/>
                      <a:r>
                        <a:rPr lang="en-US" sz="1500" b="0" i="0" u="none" strike="noStrike">
                          <a:latin typeface="Verdana"/>
                        </a:rPr>
                        <a:t>A380</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276.8</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15.7</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Group V</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900</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36103">
                <a:tc>
                  <a:txBody>
                    <a:bodyPr/>
                    <a:lstStyle/>
                    <a:p>
                      <a:pPr algn="ctr" fontAlgn="ctr"/>
                      <a:r>
                        <a:rPr lang="en-US" sz="1500" b="0" i="0" u="none" strike="noStrike">
                          <a:latin typeface="Verdana"/>
                        </a:rPr>
                        <a:t>B747</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178.8</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13.45</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Group IV</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830</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36103">
                <a:tc>
                  <a:txBody>
                    <a:bodyPr/>
                    <a:lstStyle/>
                    <a:p>
                      <a:pPr algn="ctr" fontAlgn="ctr"/>
                      <a:r>
                        <a:rPr lang="en-US" sz="1400" b="0" i="0" u="none" strike="noStrike">
                          <a:latin typeface="Verdana"/>
                        </a:rPr>
                        <a:t>Sikorsky H19</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0.4795</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0.652</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N/A</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163</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36103">
                <a:tc>
                  <a:txBody>
                    <a:bodyPr/>
                    <a:lstStyle/>
                    <a:p>
                      <a:pPr algn="ctr" fontAlgn="ctr"/>
                      <a:r>
                        <a:rPr lang="en-US" sz="1500" b="0" i="0" u="none" strike="noStrike">
                          <a:latin typeface="Verdana"/>
                        </a:rPr>
                        <a:t>Dash 8</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14.7</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1.889</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Group II</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a:latin typeface="Verdana"/>
                        </a:rPr>
                        <a:t>500</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sp>
        <p:nvSpPr>
          <p:cNvPr id="5" name="Oval Callout 4"/>
          <p:cNvSpPr/>
          <p:nvPr/>
        </p:nvSpPr>
        <p:spPr bwMode="auto">
          <a:xfrm>
            <a:off x="5715000" y="3962400"/>
            <a:ext cx="609600" cy="381000"/>
          </a:xfrm>
          <a:prstGeom prst="wedgeEllipseCallout">
            <a:avLst>
              <a:gd name="adj1" fmla="val 305161"/>
              <a:gd name="adj2" fmla="val 275197"/>
            </a:avLst>
          </a:prstGeom>
          <a:solidFill>
            <a:srgbClr val="FF0000">
              <a:alpha val="50000"/>
            </a:srgb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Title 1"/>
          <p:cNvSpPr>
            <a:spLocks noGrp="1"/>
          </p:cNvSpPr>
          <p:nvPr>
            <p:ph type="title"/>
          </p:nvPr>
        </p:nvSpPr>
        <p:spPr/>
        <p:txBody>
          <a:bodyPr/>
          <a:lstStyle/>
          <a:p>
            <a:r>
              <a:rPr lang="en-US" smtClean="0"/>
              <a:t>Valid-Value Test</a:t>
            </a:r>
          </a:p>
        </p:txBody>
      </p:sp>
      <p:sp>
        <p:nvSpPr>
          <p:cNvPr id="65539" name="Content Placeholder 2"/>
          <p:cNvSpPr>
            <a:spLocks noGrp="1"/>
          </p:cNvSpPr>
          <p:nvPr>
            <p:ph idx="1"/>
          </p:nvPr>
        </p:nvSpPr>
        <p:spPr/>
        <p:txBody>
          <a:bodyPr/>
          <a:lstStyle/>
          <a:p>
            <a:pPr marL="0" indent="0"/>
            <a:r>
              <a:rPr lang="en-US" dirty="0" smtClean="0"/>
              <a:t>Check that each attribute has a valid value </a:t>
            </a:r>
            <a:r>
              <a:rPr lang="en-US" i="1" dirty="0" smtClean="0"/>
              <a:t>at some point in its lifecycle.</a:t>
            </a:r>
          </a:p>
          <a:p>
            <a:pPr marL="0" indent="0"/>
            <a:endParaRPr lang="en-US" dirty="0" smtClean="0"/>
          </a:p>
        </p:txBody>
      </p:sp>
      <p:graphicFrame>
        <p:nvGraphicFramePr>
          <p:cNvPr id="4" name="Table 3"/>
          <p:cNvGraphicFramePr>
            <a:graphicFrameLocks noGrp="1"/>
          </p:cNvGraphicFramePr>
          <p:nvPr/>
        </p:nvGraphicFramePr>
        <p:xfrm>
          <a:off x="990600" y="2707782"/>
          <a:ext cx="6629400" cy="2092818"/>
        </p:xfrm>
        <a:graphic>
          <a:graphicData uri="http://schemas.openxmlformats.org/drawingml/2006/table">
            <a:tbl>
              <a:tblPr/>
              <a:tblGrid>
                <a:gridCol w="1325880"/>
                <a:gridCol w="1325880"/>
                <a:gridCol w="1325880"/>
                <a:gridCol w="1325880"/>
                <a:gridCol w="1325880"/>
              </a:tblGrid>
              <a:tr h="348803">
                <a:tc gridSpan="5">
                  <a:txBody>
                    <a:bodyPr/>
                    <a:lstStyle/>
                    <a:p>
                      <a:pPr algn="ctr" fontAlgn="ctr"/>
                      <a:r>
                        <a:rPr lang="en-US" sz="1500" b="1" i="0" u="none" strike="noStrike" dirty="0">
                          <a:latin typeface="Verdana"/>
                        </a:rPr>
                        <a:t>Flight</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r>
              <a:tr h="348803">
                <a:tc>
                  <a:txBody>
                    <a:bodyPr/>
                    <a:lstStyle/>
                    <a:p>
                      <a:pPr algn="ctr" fontAlgn="ctr"/>
                      <a:r>
                        <a:rPr lang="en-US" sz="1500" b="1" i="0" u="none" strike="noStrike">
                          <a:latin typeface="Verdana"/>
                        </a:rPr>
                        <a:t>Number</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Start</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End</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Price</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Paid</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48803">
                <a:tc>
                  <a:txBody>
                    <a:bodyPr/>
                    <a:lstStyle/>
                    <a:p>
                      <a:pPr algn="ctr" fontAlgn="ctr"/>
                      <a:r>
                        <a:rPr lang="en-US" sz="1500" b="0" i="0" u="none" strike="noStrike">
                          <a:latin typeface="Verdana"/>
                        </a:rPr>
                        <a:t>XL1541</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UIO</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CUE</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$44</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$44</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48803">
                <a:tc>
                  <a:txBody>
                    <a:bodyPr/>
                    <a:lstStyle/>
                    <a:p>
                      <a:pPr algn="ctr" fontAlgn="ctr"/>
                      <a:r>
                        <a:rPr lang="en-US" sz="1500" b="0" i="0" u="none" strike="noStrike">
                          <a:latin typeface="Verdana"/>
                        </a:rPr>
                        <a:t>QF5</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SYD</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SIN</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$814</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$82</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48803">
                <a:tc>
                  <a:txBody>
                    <a:bodyPr/>
                    <a:lstStyle/>
                    <a:p>
                      <a:pPr algn="ctr" fontAlgn="ctr"/>
                      <a:r>
                        <a:rPr lang="en-US" sz="1400" b="0" i="0" u="none" strike="noStrike">
                          <a:latin typeface="Verdana"/>
                        </a:rPr>
                        <a:t>My 10th</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GLO</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GLO</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a:latin typeface="Verdana"/>
                        </a:rPr>
                        <a:t>N/A</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£150</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48803">
                <a:tc>
                  <a:txBody>
                    <a:bodyPr/>
                    <a:lstStyle/>
                    <a:p>
                      <a:pPr algn="ctr" fontAlgn="ctr"/>
                      <a:r>
                        <a:rPr lang="en-US" sz="1500" b="0" i="0" u="none" strike="noStrike">
                          <a:latin typeface="Verdana"/>
                        </a:rPr>
                        <a:t>XL516</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UIO</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MIA</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$1095</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a:latin typeface="Verdana"/>
                        </a:rPr>
                        <a:t> </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sp>
        <p:nvSpPr>
          <p:cNvPr id="5" name="Oval Callout 4"/>
          <p:cNvSpPr/>
          <p:nvPr/>
        </p:nvSpPr>
        <p:spPr bwMode="auto">
          <a:xfrm>
            <a:off x="5334000" y="4114800"/>
            <a:ext cx="609600" cy="381000"/>
          </a:xfrm>
          <a:prstGeom prst="wedgeEllipseCallout">
            <a:avLst>
              <a:gd name="adj1" fmla="val 305161"/>
              <a:gd name="adj2" fmla="val 275197"/>
            </a:avLst>
          </a:prstGeom>
          <a:solidFill>
            <a:srgbClr val="FF0000">
              <a:alpha val="50000"/>
            </a:srgb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6" name="Oval Callout 5"/>
          <p:cNvSpPr/>
          <p:nvPr/>
        </p:nvSpPr>
        <p:spPr bwMode="auto">
          <a:xfrm>
            <a:off x="6705600" y="4419600"/>
            <a:ext cx="609600" cy="381000"/>
          </a:xfrm>
          <a:prstGeom prst="wedgeEllipseCallout">
            <a:avLst>
              <a:gd name="adj1" fmla="val 305161"/>
              <a:gd name="adj2" fmla="val 275197"/>
            </a:avLst>
          </a:prstGeom>
          <a:solidFill>
            <a:schemeClr val="accent6">
              <a:lumMod val="60000"/>
              <a:lumOff val="40000"/>
              <a:alpha val="5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Title 1"/>
          <p:cNvSpPr>
            <a:spLocks noGrp="1"/>
          </p:cNvSpPr>
          <p:nvPr>
            <p:ph type="title"/>
          </p:nvPr>
        </p:nvSpPr>
        <p:spPr/>
        <p:txBody>
          <a:bodyPr/>
          <a:lstStyle/>
          <a:p>
            <a:r>
              <a:rPr lang="en-US" smtClean="0"/>
              <a:t>Multiple-Value Test</a:t>
            </a:r>
          </a:p>
        </p:txBody>
      </p:sp>
      <p:sp>
        <p:nvSpPr>
          <p:cNvPr id="66563" name="Content Placeholder 2"/>
          <p:cNvSpPr>
            <a:spLocks noGrp="1"/>
          </p:cNvSpPr>
          <p:nvPr>
            <p:ph idx="1"/>
          </p:nvPr>
        </p:nvSpPr>
        <p:spPr/>
        <p:txBody>
          <a:bodyPr/>
          <a:lstStyle/>
          <a:p>
            <a:pPr marL="0" indent="0"/>
            <a:r>
              <a:rPr lang="en-US" dirty="0" smtClean="0"/>
              <a:t>Check that each attribute has a single value.</a:t>
            </a:r>
          </a:p>
          <a:p>
            <a:pPr marL="0" indent="0"/>
            <a:endParaRPr lang="en-US" dirty="0" smtClean="0"/>
          </a:p>
        </p:txBody>
      </p:sp>
      <p:graphicFrame>
        <p:nvGraphicFramePr>
          <p:cNvPr id="4" name="Table 3"/>
          <p:cNvGraphicFramePr>
            <a:graphicFrameLocks noGrp="1"/>
          </p:cNvGraphicFramePr>
          <p:nvPr/>
        </p:nvGraphicFramePr>
        <p:xfrm>
          <a:off x="762000" y="2707782"/>
          <a:ext cx="6858000" cy="2321418"/>
        </p:xfrm>
        <a:graphic>
          <a:graphicData uri="http://schemas.openxmlformats.org/drawingml/2006/table">
            <a:tbl>
              <a:tblPr/>
              <a:tblGrid>
                <a:gridCol w="1371600"/>
                <a:gridCol w="1371600"/>
                <a:gridCol w="1371600"/>
                <a:gridCol w="1371600"/>
                <a:gridCol w="1371600"/>
              </a:tblGrid>
              <a:tr h="386903">
                <a:tc gridSpan="5">
                  <a:txBody>
                    <a:bodyPr/>
                    <a:lstStyle/>
                    <a:p>
                      <a:pPr algn="ctr" fontAlgn="ctr"/>
                      <a:r>
                        <a:rPr lang="en-US" sz="1500" b="1" i="0" u="none" strike="noStrike">
                          <a:latin typeface="Verdana"/>
                        </a:rPr>
                        <a:t>Flight</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r>
              <a:tr h="386903">
                <a:tc>
                  <a:txBody>
                    <a:bodyPr/>
                    <a:lstStyle/>
                    <a:p>
                      <a:pPr algn="ctr" fontAlgn="ctr"/>
                      <a:r>
                        <a:rPr lang="en-US" sz="1500" b="1" i="0" u="none" strike="noStrike">
                          <a:latin typeface="Verdana"/>
                        </a:rPr>
                        <a:t>Booking</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Start</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End</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Number</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Price</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86903">
                <a:tc>
                  <a:txBody>
                    <a:bodyPr/>
                    <a:lstStyle/>
                    <a:p>
                      <a:pPr algn="ctr" fontAlgn="ctr"/>
                      <a:r>
                        <a:rPr lang="en-US" sz="1500" b="0" i="0" u="none" strike="noStrike">
                          <a:latin typeface="Verdana"/>
                        </a:rPr>
                        <a:t>HPFGYI</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UIO</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MIA</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XL516</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$1095</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86903">
                <a:tc>
                  <a:txBody>
                    <a:bodyPr/>
                    <a:lstStyle/>
                    <a:p>
                      <a:pPr algn="ctr" fontAlgn="ctr"/>
                      <a:r>
                        <a:rPr lang="en-US" sz="1500" b="0" i="0" u="none" strike="noStrike">
                          <a:latin typeface="Verdana"/>
                        </a:rPr>
                        <a:t>JKLOIP</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SYD</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SIN</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QF5</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$814</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86903">
                <a:tc>
                  <a:txBody>
                    <a:bodyPr/>
                    <a:lstStyle/>
                    <a:p>
                      <a:pPr algn="ctr" fontAlgn="ctr"/>
                      <a:r>
                        <a:rPr lang="en-US" sz="1500" b="0" i="0" u="none" strike="noStrike">
                          <a:latin typeface="Verdana"/>
                        </a:rPr>
                        <a:t>HPFGYI</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BKK</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LPQ</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QV634/633</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$631</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86903">
                <a:tc>
                  <a:txBody>
                    <a:bodyPr/>
                    <a:lstStyle/>
                    <a:p>
                      <a:pPr algn="ctr" fontAlgn="ctr"/>
                      <a:r>
                        <a:rPr lang="en-US" sz="1500" b="0" i="0" u="none" strike="noStrike">
                          <a:latin typeface="Verdana"/>
                        </a:rPr>
                        <a:t>GHJKLP</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EZE</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IGR</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AR1724</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a:latin typeface="Verdana"/>
                        </a:rPr>
                        <a:t>$244</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sp>
        <p:nvSpPr>
          <p:cNvPr id="5" name="Oval Callout 4"/>
          <p:cNvSpPr/>
          <p:nvPr/>
        </p:nvSpPr>
        <p:spPr bwMode="auto">
          <a:xfrm>
            <a:off x="4953000" y="4267200"/>
            <a:ext cx="1143000" cy="381000"/>
          </a:xfrm>
          <a:prstGeom prst="wedgeEllipseCallout">
            <a:avLst>
              <a:gd name="adj1" fmla="val 305161"/>
              <a:gd name="adj2" fmla="val 275197"/>
            </a:avLst>
          </a:prstGeom>
          <a:solidFill>
            <a:srgbClr val="FF0000">
              <a:alpha val="50000"/>
            </a:srgb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p:txBody>
          <a:bodyPr/>
          <a:lstStyle/>
          <a:p>
            <a:r>
              <a:rPr lang="en-US" dirty="0" smtClean="0"/>
              <a:t>Table of Contents</a:t>
            </a:r>
          </a:p>
        </p:txBody>
      </p:sp>
      <p:sp>
        <p:nvSpPr>
          <p:cNvPr id="17411" name="Content Placeholder 2"/>
          <p:cNvSpPr>
            <a:spLocks noGrp="1"/>
          </p:cNvSpPr>
          <p:nvPr>
            <p:ph idx="1"/>
          </p:nvPr>
        </p:nvSpPr>
        <p:spPr/>
        <p:txBody>
          <a:bodyPr/>
          <a:lstStyle/>
          <a:p>
            <a:pPr marL="457200" indent="-457200">
              <a:buFont typeface="+mj-lt"/>
              <a:buAutoNum type="arabicPeriod"/>
            </a:pPr>
            <a:r>
              <a:rPr lang="en-US" dirty="0" smtClean="0"/>
              <a:t>Requirements Clarification</a:t>
            </a:r>
          </a:p>
          <a:p>
            <a:pPr marL="457200" indent="-457200">
              <a:buFont typeface="+mj-lt"/>
              <a:buAutoNum type="arabicPeriod"/>
            </a:pPr>
            <a:r>
              <a:rPr lang="en-US" dirty="0" smtClean="0"/>
              <a:t>Classes</a:t>
            </a:r>
          </a:p>
          <a:p>
            <a:pPr marL="457200" indent="-457200">
              <a:buFont typeface="+mj-lt"/>
              <a:buAutoNum type="arabicPeriod"/>
            </a:pPr>
            <a:r>
              <a:rPr lang="en-US" dirty="0" smtClean="0"/>
              <a:t>Attributes</a:t>
            </a:r>
          </a:p>
          <a:p>
            <a:pPr marL="457200" indent="-457200">
              <a:buFont typeface="+mj-lt"/>
              <a:buAutoNum type="arabicPeriod"/>
            </a:pPr>
            <a:r>
              <a:rPr lang="en-US" dirty="0" smtClean="0"/>
              <a:t>Associations</a:t>
            </a:r>
          </a:p>
          <a:p>
            <a:pPr marL="457200" indent="-457200">
              <a:buFont typeface="+mj-lt"/>
              <a:buAutoNum type="arabicPeriod"/>
            </a:pPr>
            <a:r>
              <a:rPr lang="en-US" dirty="0" smtClean="0"/>
              <a:t>Class Modeling</a:t>
            </a:r>
          </a:p>
          <a:p>
            <a:pPr marL="457200" indent="-457200">
              <a:buFont typeface="+mj-lt"/>
              <a:buAutoNum type="arabicPeriod"/>
            </a:pPr>
            <a:r>
              <a:rPr lang="en-US" dirty="0" smtClean="0"/>
              <a:t>State Models</a:t>
            </a:r>
          </a:p>
          <a:p>
            <a:pPr marL="457200" indent="-457200">
              <a:buFont typeface="+mj-lt"/>
              <a:buAutoNum type="arabicPeriod"/>
            </a:pPr>
            <a:r>
              <a:rPr lang="en-US" dirty="0" smtClean="0"/>
              <a:t>Activities</a:t>
            </a:r>
          </a:p>
          <a:p>
            <a:pPr marL="457200" indent="-457200">
              <a:buFont typeface="+mj-lt"/>
              <a:buAutoNum type="arabicPeriod"/>
            </a:pPr>
            <a:r>
              <a:rPr lang="en-US" dirty="0" smtClean="0"/>
              <a:t>Actions</a:t>
            </a:r>
          </a:p>
          <a:p>
            <a:pPr marL="457200" indent="-457200">
              <a:buFont typeface="+mj-lt"/>
              <a:buAutoNum type="arabicPeriod"/>
            </a:pPr>
            <a:r>
              <a:rPr lang="en-US" dirty="0" smtClean="0"/>
              <a:t>Distribution of Intelligence</a:t>
            </a:r>
          </a:p>
          <a:p>
            <a:pPr marL="457200" indent="-457200">
              <a:buFont typeface="+mj-lt"/>
              <a:buAutoNum type="arabicPeriod"/>
            </a:pPr>
            <a:r>
              <a:rPr lang="en-US" dirty="0"/>
              <a:t>Model </a:t>
            </a:r>
            <a:r>
              <a:rPr lang="en-US" dirty="0" smtClean="0"/>
              <a:t>Execution</a:t>
            </a:r>
          </a:p>
          <a:p>
            <a:pPr marL="457200" indent="-457200">
              <a:buFont typeface="+mj-lt"/>
              <a:buAutoNum type="arabicPeriod"/>
            </a:pPr>
            <a:r>
              <a:rPr lang="en-US" dirty="0" smtClean="0"/>
              <a:t>Components and Interfaces</a:t>
            </a:r>
          </a:p>
          <a:p>
            <a:pPr marL="457200" indent="-457200">
              <a:buFont typeface="+mj-lt"/>
              <a:buAutoNum type="arabicPeriod"/>
            </a:pPr>
            <a:r>
              <a:rPr lang="en-US" dirty="0" smtClean="0"/>
              <a:t>Model-based Testing</a:t>
            </a:r>
          </a:p>
          <a:p>
            <a:pPr marL="457200" indent="-457200">
              <a:buFont typeface="+mj-lt"/>
              <a:buAutoNum type="arabicPeriod"/>
            </a:pPr>
            <a:r>
              <a:rPr lang="en-US" dirty="0" smtClean="0"/>
              <a:t>What’s Next?</a:t>
            </a:r>
            <a:endParaRPr lang="en-US" dirty="0"/>
          </a:p>
        </p:txBody>
      </p:sp>
      <p:sp>
        <p:nvSpPr>
          <p:cNvPr id="4" name="TextBox 3"/>
          <p:cNvSpPr txBox="1"/>
          <p:nvPr/>
        </p:nvSpPr>
        <p:spPr>
          <a:xfrm>
            <a:off x="5486400" y="1219200"/>
            <a:ext cx="3352800" cy="954107"/>
          </a:xfrm>
          <a:prstGeom prst="rect">
            <a:avLst/>
          </a:prstGeom>
          <a:noFill/>
          <a:ln>
            <a:solidFill>
              <a:schemeClr val="tx1"/>
            </a:solidFill>
          </a:ln>
        </p:spPr>
        <p:txBody>
          <a:bodyPr wrap="square">
            <a:spAutoFit/>
          </a:bodyPr>
          <a:lstStyle/>
          <a:p>
            <a:pPr eaLnBrk="0" hangingPunct="0"/>
            <a:r>
              <a:rPr lang="en-US" sz="2000" dirty="0">
                <a:latin typeface="Arial" charset="0"/>
              </a:rPr>
              <a:t>Component Diagram </a:t>
            </a:r>
          </a:p>
          <a:p>
            <a:pPr marL="271463" indent="-271463" eaLnBrk="0" hangingPunct="0">
              <a:buFont typeface="Arial" charset="0"/>
              <a:buChar char="•"/>
            </a:pPr>
            <a:r>
              <a:rPr lang="en-US" sz="1800" dirty="0">
                <a:latin typeface="Arial" charset="0"/>
              </a:rPr>
              <a:t>Decompose the application</a:t>
            </a:r>
          </a:p>
          <a:p>
            <a:pPr marL="271463" indent="-271463" eaLnBrk="0" hangingPunct="0">
              <a:buFont typeface="Arial" charset="0"/>
              <a:buChar char="•"/>
            </a:pPr>
            <a:r>
              <a:rPr lang="en-US" sz="1800" dirty="0">
                <a:latin typeface="Arial" charset="0"/>
              </a:rPr>
              <a:t>Define Interfaces</a:t>
            </a:r>
          </a:p>
        </p:txBody>
      </p:sp>
      <p:sp>
        <p:nvSpPr>
          <p:cNvPr id="5" name="TextBox 4"/>
          <p:cNvSpPr txBox="1"/>
          <p:nvPr/>
        </p:nvSpPr>
        <p:spPr>
          <a:xfrm>
            <a:off x="6019800" y="2491852"/>
            <a:ext cx="2819400" cy="946150"/>
          </a:xfrm>
          <a:prstGeom prst="rect">
            <a:avLst/>
          </a:prstGeom>
          <a:noFill/>
          <a:ln>
            <a:solidFill>
              <a:schemeClr val="tx1"/>
            </a:solidFill>
          </a:ln>
        </p:spPr>
        <p:txBody>
          <a:bodyPr wrap="square">
            <a:spAutoFit/>
          </a:bodyPr>
          <a:lstStyle/>
          <a:p>
            <a:pPr eaLnBrk="0" hangingPunct="0"/>
            <a:r>
              <a:rPr lang="en-US" sz="2000" dirty="0">
                <a:latin typeface="Arial" charset="0"/>
              </a:rPr>
              <a:t>Class Diagram </a:t>
            </a:r>
          </a:p>
          <a:p>
            <a:pPr marL="271463" indent="-271463" eaLnBrk="0" hangingPunct="0">
              <a:buFont typeface="Arial" charset="0"/>
              <a:buChar char="•"/>
            </a:pPr>
            <a:r>
              <a:rPr lang="en-US" sz="1800" dirty="0" smtClean="0">
                <a:latin typeface="Arial" charset="0"/>
              </a:rPr>
              <a:t>Abstractions</a:t>
            </a:r>
            <a:endParaRPr lang="en-US" sz="1800" dirty="0">
              <a:latin typeface="Arial" charset="0"/>
            </a:endParaRPr>
          </a:p>
          <a:p>
            <a:pPr marL="271463" indent="-271463" eaLnBrk="0" hangingPunct="0">
              <a:buFont typeface="Arial" charset="0"/>
              <a:buChar char="•"/>
            </a:pPr>
            <a:r>
              <a:rPr lang="en-US" sz="1800" dirty="0">
                <a:latin typeface="Arial" charset="0"/>
              </a:rPr>
              <a:t>Operations </a:t>
            </a:r>
          </a:p>
        </p:txBody>
      </p:sp>
      <p:sp>
        <p:nvSpPr>
          <p:cNvPr id="6" name="TextBox 5"/>
          <p:cNvSpPr txBox="1"/>
          <p:nvPr/>
        </p:nvSpPr>
        <p:spPr>
          <a:xfrm>
            <a:off x="6831013" y="3756547"/>
            <a:ext cx="2008187" cy="954107"/>
          </a:xfrm>
          <a:prstGeom prst="rect">
            <a:avLst/>
          </a:prstGeom>
          <a:noFill/>
          <a:ln>
            <a:solidFill>
              <a:schemeClr val="tx1"/>
            </a:solidFill>
          </a:ln>
        </p:spPr>
        <p:txBody>
          <a:bodyPr wrap="square">
            <a:spAutoFit/>
          </a:bodyPr>
          <a:lstStyle/>
          <a:p>
            <a:pPr eaLnBrk="0" hangingPunct="0">
              <a:defRPr/>
            </a:pPr>
            <a:r>
              <a:rPr lang="en-US" sz="2000" dirty="0">
                <a:latin typeface="+mn-lt"/>
                <a:ea typeface="ＭＳ Ｐゴシック" pitchFamily="34" charset="-128"/>
                <a:cs typeface="+mn-cs"/>
              </a:rPr>
              <a:t>State Diagram </a:t>
            </a:r>
          </a:p>
          <a:p>
            <a:pPr marL="179388" indent="-179388" eaLnBrk="0" hangingPunct="0">
              <a:buFont typeface="Arial" pitchFamily="34" charset="0"/>
              <a:buChar char="•"/>
              <a:defRPr/>
            </a:pPr>
            <a:r>
              <a:rPr lang="en-US" sz="1800">
                <a:latin typeface="+mn-lt"/>
                <a:ea typeface="ＭＳ Ｐゴシック" pitchFamily="34" charset="-128"/>
                <a:cs typeface="+mn-cs"/>
              </a:rPr>
              <a:t>L</a:t>
            </a:r>
            <a:r>
              <a:rPr lang="en-US" sz="1800" smtClean="0">
                <a:latin typeface="+mn-lt"/>
                <a:ea typeface="ＭＳ Ｐゴシック" pitchFamily="34" charset="-128"/>
                <a:cs typeface="+mn-cs"/>
              </a:rPr>
              <a:t>ifecycle</a:t>
            </a:r>
            <a:endParaRPr lang="en-US" sz="1800" dirty="0">
              <a:latin typeface="+mn-lt"/>
              <a:ea typeface="ＭＳ Ｐゴシック" pitchFamily="34" charset="-128"/>
              <a:cs typeface="+mn-cs"/>
            </a:endParaRPr>
          </a:p>
          <a:p>
            <a:pPr marL="179388" indent="-179388" eaLnBrk="0" hangingPunct="0">
              <a:buFont typeface="Arial" pitchFamily="34" charset="0"/>
              <a:buChar char="•"/>
              <a:defRPr/>
            </a:pPr>
            <a:r>
              <a:rPr lang="en-US" sz="1800" dirty="0">
                <a:latin typeface="+mn-lt"/>
                <a:ea typeface="ＭＳ Ｐゴシック" pitchFamily="34" charset="-128"/>
                <a:cs typeface="+mn-cs"/>
              </a:rPr>
              <a:t>Event handling</a:t>
            </a:r>
          </a:p>
        </p:txBody>
      </p:sp>
      <p:sp>
        <p:nvSpPr>
          <p:cNvPr id="7" name="TextBox 6"/>
          <p:cNvSpPr txBox="1"/>
          <p:nvPr/>
        </p:nvSpPr>
        <p:spPr>
          <a:xfrm>
            <a:off x="7010400" y="5029200"/>
            <a:ext cx="1828800" cy="976312"/>
          </a:xfrm>
          <a:prstGeom prst="rect">
            <a:avLst/>
          </a:prstGeom>
          <a:noFill/>
          <a:ln>
            <a:solidFill>
              <a:schemeClr val="tx1"/>
            </a:solidFill>
          </a:ln>
        </p:spPr>
        <p:txBody>
          <a:bodyPr wrap="square">
            <a:spAutoFit/>
          </a:bodyPr>
          <a:lstStyle/>
          <a:p>
            <a:pPr eaLnBrk="0" hangingPunct="0"/>
            <a:r>
              <a:rPr lang="en-US" sz="2000" dirty="0" smtClean="0">
                <a:latin typeface="Arial" charset="0"/>
              </a:rPr>
              <a:t>Activities</a:t>
            </a:r>
            <a:endParaRPr lang="en-US" sz="2000" dirty="0">
              <a:latin typeface="Arial" charset="0"/>
            </a:endParaRPr>
          </a:p>
          <a:p>
            <a:pPr marL="271463" indent="-271463" eaLnBrk="0" hangingPunct="0">
              <a:buFont typeface="Arial" charset="0"/>
              <a:buChar char="•"/>
            </a:pPr>
            <a:r>
              <a:rPr lang="en-US" sz="1800" dirty="0">
                <a:latin typeface="Arial" charset="0"/>
              </a:rPr>
              <a:t>Processing</a:t>
            </a:r>
          </a:p>
          <a:p>
            <a:pPr eaLnBrk="0" hangingPunct="0">
              <a:buFont typeface="Arial" charset="0"/>
              <a:buChar char="•"/>
            </a:pPr>
            <a:endParaRPr lang="en-US" sz="2000" dirty="0">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000"/>
                                        <p:tgtEl>
                                          <p:spTgt spid="5"/>
                                        </p:tgtEl>
                                      </p:cBhvr>
                                    </p:animEffect>
                                  </p:childTnLst>
                                </p:cTn>
                              </p:par>
                            </p:childTnLst>
                          </p:cTn>
                        </p:par>
                        <p:par>
                          <p:cTn id="8" fill="hold">
                            <p:stCondLst>
                              <p:cond delay="2000"/>
                            </p:stCondLst>
                            <p:childTnLst>
                              <p:par>
                                <p:cTn id="9" presetID="10"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2000"/>
                                        <p:tgtEl>
                                          <p:spTgt spid="6"/>
                                        </p:tgtEl>
                                      </p:cBhvr>
                                    </p:animEffect>
                                  </p:childTnLst>
                                </p:cTn>
                              </p:par>
                            </p:childTnLst>
                          </p:cTn>
                        </p:par>
                        <p:par>
                          <p:cTn id="12" fill="hold">
                            <p:stCondLst>
                              <p:cond delay="4000"/>
                            </p:stCondLst>
                            <p:childTnLst>
                              <p:par>
                                <p:cTn id="13" presetID="10" presetClass="entr" presetSubtype="0"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2000"/>
                                        <p:tgtEl>
                                          <p:spTgt spid="7"/>
                                        </p:tgtEl>
                                      </p:cBhvr>
                                    </p:animEffect>
                                  </p:childTnLst>
                                </p:cTn>
                              </p:par>
                            </p:childTnLst>
                          </p:cTn>
                        </p:par>
                        <p:par>
                          <p:cTn id="16" fill="hold">
                            <p:stCondLst>
                              <p:cond delay="6000"/>
                            </p:stCondLst>
                            <p:childTnLst>
                              <p:par>
                                <p:cTn id="17" presetID="10" presetClass="entr" presetSubtype="0" fill="hold" grpId="0" nodeType="after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Title 1"/>
          <p:cNvSpPr>
            <a:spLocks noGrp="1"/>
          </p:cNvSpPr>
          <p:nvPr>
            <p:ph type="title"/>
          </p:nvPr>
        </p:nvSpPr>
        <p:spPr/>
        <p:txBody>
          <a:bodyPr/>
          <a:lstStyle/>
          <a:p>
            <a:r>
              <a:rPr lang="en-US" smtClean="0"/>
              <a:t>Compound-Value Test</a:t>
            </a:r>
          </a:p>
        </p:txBody>
      </p:sp>
      <p:sp>
        <p:nvSpPr>
          <p:cNvPr id="67587" name="Content Placeholder 2"/>
          <p:cNvSpPr>
            <a:spLocks noGrp="1"/>
          </p:cNvSpPr>
          <p:nvPr>
            <p:ph idx="1"/>
          </p:nvPr>
        </p:nvSpPr>
        <p:spPr/>
        <p:txBody>
          <a:bodyPr/>
          <a:lstStyle/>
          <a:p>
            <a:pPr marL="0" indent="0"/>
            <a:r>
              <a:rPr lang="en-US" dirty="0" smtClean="0"/>
              <a:t>Check that each attribute is treated as a single unit.</a:t>
            </a:r>
          </a:p>
          <a:p>
            <a:pPr marL="0" indent="0"/>
            <a:endParaRPr lang="en-US" dirty="0" smtClean="0"/>
          </a:p>
          <a:p>
            <a:pPr marL="0" indent="0"/>
            <a:r>
              <a:rPr lang="en-US" sz="1800" dirty="0" smtClean="0">
                <a:latin typeface="Andale Mono"/>
                <a:cs typeface="Andale Mono"/>
              </a:rPr>
              <a:t>Aircraft.(latitude, longitude)</a:t>
            </a:r>
          </a:p>
          <a:p>
            <a:pPr marL="0" indent="0"/>
            <a:endParaRPr lang="en-US" sz="1800" dirty="0">
              <a:latin typeface="Andale Mono"/>
              <a:cs typeface="Andale Mono"/>
            </a:endParaRPr>
          </a:p>
          <a:p>
            <a:pPr marL="0" indent="0"/>
            <a:r>
              <a:rPr lang="en-US" sz="1800" dirty="0" smtClean="0">
                <a:latin typeface="Andale Mono"/>
                <a:cs typeface="Andale Mono"/>
              </a:rPr>
              <a:t>Operation “Proceed along the latitude line”</a:t>
            </a:r>
          </a:p>
          <a:p>
            <a:pPr marL="0" indent="0"/>
            <a:endParaRPr lang="en-US" sz="1800" dirty="0">
              <a:latin typeface="Andale Mono"/>
              <a:cs typeface="Andale Mono"/>
            </a:endParaRPr>
          </a:p>
          <a:p>
            <a:endParaRPr lang="en-US" sz="1800" dirty="0" smtClean="0">
              <a:latin typeface="Andale Mono"/>
              <a:cs typeface="Andale Mono"/>
            </a:endParaRPr>
          </a:p>
          <a:p>
            <a:r>
              <a:rPr lang="en-US" sz="1800" dirty="0" smtClean="0">
                <a:latin typeface="Andale Mono"/>
                <a:cs typeface="Andale Mono"/>
              </a:rPr>
              <a:t>Operation “Move from ( 57ºN, 1ºE ) </a:t>
            </a:r>
            <a:r>
              <a:rPr lang="en-US" sz="1800" dirty="0">
                <a:latin typeface="Andale Mono"/>
                <a:cs typeface="Andale Mono"/>
              </a:rPr>
              <a:t>to ( 57ºN, </a:t>
            </a:r>
            <a:r>
              <a:rPr lang="en-US" sz="1800" dirty="0" smtClean="0">
                <a:latin typeface="Andale Mono"/>
                <a:cs typeface="Andale Mono"/>
              </a:rPr>
              <a:t>10ºE )” </a:t>
            </a:r>
          </a:p>
          <a:p>
            <a:pPr marL="0" indent="0"/>
            <a:endParaRPr lang="en-US" sz="1800" dirty="0" smtClean="0">
              <a:latin typeface="Andale Mono"/>
              <a:cs typeface="Andale Mono"/>
            </a:endParaRPr>
          </a:p>
          <a:p>
            <a:pPr marL="0" indent="0"/>
            <a:endParaRPr lang="en-US" dirty="0" smtClean="0"/>
          </a:p>
          <a:p>
            <a:pPr marL="0" indent="0"/>
            <a:endParaRPr lang="en-US" dirty="0"/>
          </a:p>
          <a:p>
            <a:pPr marL="0" indent="0"/>
            <a:r>
              <a:rPr lang="en-US" dirty="0" smtClean="0"/>
              <a:t>You (in your subject matter) cannot break it apart.  Someone else might though.</a:t>
            </a:r>
          </a:p>
          <a:p>
            <a:pPr marL="0" indent="0"/>
            <a:endParaRPr lang="en-US" dirty="0" smtClean="0"/>
          </a:p>
        </p:txBody>
      </p:sp>
      <p:grpSp>
        <p:nvGrpSpPr>
          <p:cNvPr id="4" name="Group 3"/>
          <p:cNvGrpSpPr>
            <a:grpSpLocks noChangeAspect="1"/>
          </p:cNvGrpSpPr>
          <p:nvPr/>
        </p:nvGrpSpPr>
        <p:grpSpPr>
          <a:xfrm>
            <a:off x="6858000" y="3352800"/>
            <a:ext cx="1066800" cy="1066800"/>
            <a:chOff x="990600" y="3886200"/>
            <a:chExt cx="2209800" cy="2209800"/>
          </a:xfrm>
        </p:grpSpPr>
        <p:sp>
          <p:nvSpPr>
            <p:cNvPr id="5" name="Oval 4"/>
            <p:cNvSpPr/>
            <p:nvPr/>
          </p:nvSpPr>
          <p:spPr bwMode="auto">
            <a:xfrm>
              <a:off x="990600" y="3886200"/>
              <a:ext cx="2209800" cy="2209800"/>
            </a:xfrm>
            <a:prstGeom prst="ellipse">
              <a:avLst/>
            </a:prstGeom>
            <a:solidFill>
              <a:srgbClr val="008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6" name="Oval 5"/>
            <p:cNvSpPr/>
            <p:nvPr/>
          </p:nvSpPr>
          <p:spPr bwMode="auto">
            <a:xfrm>
              <a:off x="14478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7" name="Oval 6"/>
            <p:cNvSpPr/>
            <p:nvPr/>
          </p:nvSpPr>
          <p:spPr bwMode="auto">
            <a:xfrm>
              <a:off x="24384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8" name="Arc 7"/>
            <p:cNvSpPr/>
            <p:nvPr/>
          </p:nvSpPr>
          <p:spPr bwMode="auto">
            <a:xfrm rot="8624980">
              <a:off x="1531735" y="4424454"/>
              <a:ext cx="1371600" cy="990600"/>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grpSp>
      <p:grpSp>
        <p:nvGrpSpPr>
          <p:cNvPr id="9" name="Group 8"/>
          <p:cNvGrpSpPr>
            <a:grpSpLocks noChangeAspect="1"/>
          </p:cNvGrpSpPr>
          <p:nvPr/>
        </p:nvGrpSpPr>
        <p:grpSpPr>
          <a:xfrm>
            <a:off x="6858000" y="1731863"/>
            <a:ext cx="1066800" cy="1174815"/>
            <a:chOff x="6172200" y="3886200"/>
            <a:chExt cx="2209800" cy="2433546"/>
          </a:xfrm>
        </p:grpSpPr>
        <p:sp>
          <p:nvSpPr>
            <p:cNvPr id="10" name="Oval 9"/>
            <p:cNvSpPr/>
            <p:nvPr/>
          </p:nvSpPr>
          <p:spPr bwMode="auto">
            <a:xfrm>
              <a:off x="6172200" y="3886200"/>
              <a:ext cx="2209800" cy="2209800"/>
            </a:xfrm>
            <a:prstGeom prst="ellipse">
              <a:avLst/>
            </a:prstGeom>
            <a:solidFill>
              <a:srgbClr val="FF0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11" name="Oval 10"/>
            <p:cNvSpPr/>
            <p:nvPr/>
          </p:nvSpPr>
          <p:spPr bwMode="auto">
            <a:xfrm>
              <a:off x="66294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2" name="Oval 11"/>
            <p:cNvSpPr/>
            <p:nvPr/>
          </p:nvSpPr>
          <p:spPr bwMode="auto">
            <a:xfrm>
              <a:off x="76200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3" name="Arc 12"/>
            <p:cNvSpPr/>
            <p:nvPr/>
          </p:nvSpPr>
          <p:spPr bwMode="auto">
            <a:xfrm rot="12975020" flipV="1">
              <a:off x="6774064" y="5329146"/>
              <a:ext cx="1371600" cy="990600"/>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gr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Workshop</a:t>
            </a:r>
            <a:endParaRPr lang="en-US" dirty="0"/>
          </a:p>
        </p:txBody>
      </p:sp>
      <p:sp>
        <p:nvSpPr>
          <p:cNvPr id="3" name="Content Placeholder 2"/>
          <p:cNvSpPr>
            <a:spLocks noGrp="1"/>
          </p:cNvSpPr>
          <p:nvPr>
            <p:ph idx="1"/>
          </p:nvPr>
        </p:nvSpPr>
        <p:spPr/>
        <p:txBody>
          <a:bodyPr/>
          <a:lstStyle/>
          <a:p>
            <a:r>
              <a:rPr lang="en-US" dirty="0" smtClean="0"/>
              <a:t>Write attribute descriptions for the attributes you identified earlier.</a:t>
            </a:r>
          </a:p>
          <a:p>
            <a:pPr marL="179387" lvl="1" indent="0">
              <a:buNone/>
            </a:pPr>
            <a:endParaRPr lang="en-US" dirty="0"/>
          </a:p>
          <a:p>
            <a:pPr indent="-360363"/>
            <a:r>
              <a:rPr lang="en-US" dirty="0" smtClean="0"/>
              <a:t>Apply the tests.</a:t>
            </a:r>
          </a:p>
          <a:p>
            <a:pPr indent="-360363"/>
            <a:endParaRPr lang="en-US" dirty="0"/>
          </a:p>
          <a:p>
            <a:pPr indent="-360363"/>
            <a:r>
              <a:rPr lang="en-US" dirty="0" smtClean="0"/>
              <a:t>Be prepared to share your descriptions with the class.  Highlight attributes that were discarded or changed.</a:t>
            </a:r>
            <a:endParaRPr lang="en-US" dirty="0"/>
          </a:p>
        </p:txBody>
      </p: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Workshop</a:t>
            </a:r>
            <a:endParaRPr lang="en-US" dirty="0"/>
          </a:p>
        </p:txBody>
      </p:sp>
      <p:sp>
        <p:nvSpPr>
          <p:cNvPr id="3" name="Content Placeholder 2"/>
          <p:cNvSpPr>
            <a:spLocks noGrp="1"/>
          </p:cNvSpPr>
          <p:nvPr>
            <p:ph idx="1"/>
          </p:nvPr>
        </p:nvSpPr>
        <p:spPr/>
        <p:txBody>
          <a:bodyPr/>
          <a:lstStyle/>
          <a:p>
            <a:r>
              <a:rPr lang="en-US" dirty="0" smtClean="0"/>
              <a:t>Compare your classes, attributes, and descriptions to those in the provided solution.</a:t>
            </a:r>
          </a:p>
          <a:p>
            <a:endParaRPr lang="en-US" dirty="0" smtClean="0"/>
          </a:p>
          <a:p>
            <a:r>
              <a:rPr lang="en-US" dirty="0" smtClean="0"/>
              <a:t>List issues that require discussion.</a:t>
            </a:r>
          </a:p>
          <a:p>
            <a:pPr marL="179387" lvl="1" indent="0">
              <a:buNone/>
            </a:pPr>
            <a:endParaRPr lang="en-US" dirty="0"/>
          </a:p>
        </p:txBody>
      </p:sp>
    </p:spTree>
    <p:extLst>
      <p:ext uri="{BB962C8B-B14F-4D97-AF65-F5344CB8AC3E}">
        <p14:creationId xmlns:p14="http://schemas.microsoft.com/office/powerpoint/2010/main" val="1371856558"/>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13737548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itle 1"/>
          <p:cNvSpPr>
            <a:spLocks noGrp="1"/>
          </p:cNvSpPr>
          <p:nvPr>
            <p:ph type="title"/>
          </p:nvPr>
        </p:nvSpPr>
        <p:spPr/>
        <p:txBody>
          <a:bodyPr/>
          <a:lstStyle/>
          <a:p>
            <a:r>
              <a:rPr lang="en-US" dirty="0"/>
              <a:t>4</a:t>
            </a:r>
            <a:r>
              <a:rPr lang="en-US" dirty="0" smtClean="0"/>
              <a:t>.  Associations</a:t>
            </a:r>
          </a:p>
        </p:txBody>
      </p:sp>
      <p:sp>
        <p:nvSpPr>
          <p:cNvPr id="51203" name="Content Placeholder 2"/>
          <p:cNvSpPr>
            <a:spLocks noGrp="1"/>
          </p:cNvSpPr>
          <p:nvPr>
            <p:ph idx="1"/>
          </p:nvPr>
        </p:nvSpPr>
        <p:spPr/>
        <p:txBody>
          <a:bodyPr/>
          <a:lstStyle/>
          <a:p>
            <a:pPr marL="0" indent="0"/>
            <a:endParaRPr lang="en-US"/>
          </a:p>
        </p:txBody>
      </p:sp>
      <p:sp>
        <p:nvSpPr>
          <p:cNvPr id="51204" name="Rectangle 3"/>
          <p:cNvSpPr>
            <a:spLocks noChangeArrowheads="1"/>
          </p:cNvSpPr>
          <p:nvPr/>
        </p:nvSpPr>
        <p:spPr bwMode="auto">
          <a:xfrm>
            <a:off x="4114800" y="2971800"/>
            <a:ext cx="755335" cy="1323439"/>
          </a:xfrm>
          <a:prstGeom prst="rect">
            <a:avLst/>
          </a:prstGeom>
          <a:noFill/>
          <a:ln w="9525">
            <a:noFill/>
            <a:miter lim="800000"/>
            <a:headEnd/>
            <a:tailEnd/>
          </a:ln>
        </p:spPr>
        <p:txBody>
          <a:bodyPr wrap="none">
            <a:prstTxWarp prst="textNoShape">
              <a:avLst/>
            </a:prstTxWarp>
            <a:spAutoFit/>
          </a:bodyPr>
          <a:lstStyle/>
          <a:p>
            <a:r>
              <a:rPr lang="en-US" sz="8000" dirty="0">
                <a:solidFill>
                  <a:srgbClr val="FF0000"/>
                </a:solidFill>
              </a:rPr>
              <a:t>4</a:t>
            </a:r>
          </a:p>
        </p:txBody>
      </p: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p:cNvSpPr>
            <a:spLocks noGrp="1"/>
          </p:cNvSpPr>
          <p:nvPr>
            <p:ph type="title"/>
          </p:nvPr>
        </p:nvSpPr>
        <p:spPr/>
        <p:txBody>
          <a:bodyPr/>
          <a:lstStyle/>
          <a:p>
            <a:r>
              <a:rPr lang="en-US" smtClean="0"/>
              <a:t>Binary Associations</a:t>
            </a:r>
          </a:p>
        </p:txBody>
      </p:sp>
      <p:sp>
        <p:nvSpPr>
          <p:cNvPr id="29699" name="Content Placeholder 2"/>
          <p:cNvSpPr>
            <a:spLocks noGrp="1"/>
          </p:cNvSpPr>
          <p:nvPr>
            <p:ph idx="1"/>
          </p:nvPr>
        </p:nvSpPr>
        <p:spPr>
          <a:xfrm>
            <a:off x="762000" y="1219200"/>
            <a:ext cx="7924800" cy="3581400"/>
          </a:xfrm>
        </p:spPr>
        <p:txBody>
          <a:bodyPr/>
          <a:lstStyle/>
          <a:p>
            <a:pPr marL="0" indent="0"/>
            <a:r>
              <a:rPr lang="en-US" dirty="0" smtClean="0"/>
              <a:t>A </a:t>
            </a:r>
            <a:r>
              <a:rPr lang="en-US" i="1" dirty="0" smtClean="0"/>
              <a:t>binary association </a:t>
            </a:r>
            <a:r>
              <a:rPr lang="en-US" dirty="0" smtClean="0"/>
              <a:t>is an abstraction of a relationship between two things that were abstracted as classes.</a:t>
            </a:r>
          </a:p>
          <a:p>
            <a:pPr marL="0" indent="0"/>
            <a:endParaRPr lang="en-US" sz="1200" dirty="0" smtClean="0"/>
          </a:p>
          <a:p>
            <a:pPr marL="0" indent="0"/>
            <a:r>
              <a:rPr lang="en-US" dirty="0" smtClean="0"/>
              <a:t>Each ‘end’ of the binary association has a:</a:t>
            </a:r>
          </a:p>
          <a:p>
            <a:pPr lvl="1"/>
            <a:r>
              <a:rPr lang="en-US" dirty="0" smtClean="0"/>
              <a:t>name that captures the meaning of the association</a:t>
            </a:r>
          </a:p>
          <a:p>
            <a:pPr lvl="1"/>
            <a:r>
              <a:rPr lang="en-US" dirty="0" smtClean="0"/>
              <a:t>multiplicity that captures the number of </a:t>
            </a:r>
            <a:br>
              <a:rPr lang="en-US" dirty="0" smtClean="0"/>
            </a:br>
            <a:r>
              <a:rPr lang="en-US" dirty="0" smtClean="0"/>
              <a:t>instances that participate</a:t>
            </a:r>
          </a:p>
          <a:p>
            <a:pPr lvl="1"/>
            <a:endParaRPr lang="en-US" dirty="0"/>
          </a:p>
          <a:p>
            <a:pPr lvl="1"/>
            <a:endParaRPr lang="en-US" dirty="0" smtClean="0"/>
          </a:p>
          <a:p>
            <a:pPr lvl="1"/>
            <a:endParaRPr lang="en-US" dirty="0"/>
          </a:p>
          <a:p>
            <a:pPr lvl="1"/>
            <a:endParaRPr lang="en-US" dirty="0" smtClean="0"/>
          </a:p>
          <a:p>
            <a:pPr lvl="1"/>
            <a:endParaRPr lang="en-US" dirty="0"/>
          </a:p>
          <a:p>
            <a:endParaRPr lang="en-US" sz="1200" dirty="0" smtClean="0"/>
          </a:p>
          <a:p>
            <a:r>
              <a:rPr lang="en-US" dirty="0" smtClean="0"/>
              <a:t>A “link” is an instance of an association. </a:t>
            </a:r>
          </a:p>
          <a:p>
            <a:pPr lvl="1"/>
            <a:endParaRPr lang="en-US" dirty="0" smtClean="0"/>
          </a:p>
          <a:p>
            <a:pPr lvl="1"/>
            <a:endParaRPr lang="en-US" dirty="0" smtClean="0"/>
          </a:p>
        </p:txBody>
      </p:sp>
      <p:pic>
        <p:nvPicPr>
          <p:cNvPr id="4" name="Picture 3"/>
          <p:cNvPicPr>
            <a:picLocks noChangeAspect="1"/>
          </p:cNvPicPr>
          <p:nvPr/>
        </p:nvPicPr>
        <p:blipFill>
          <a:blip r:embed="rId2"/>
          <a:stretch>
            <a:fillRect/>
          </a:stretch>
        </p:blipFill>
        <p:spPr>
          <a:xfrm>
            <a:off x="1447800" y="3860800"/>
            <a:ext cx="1905000" cy="1854200"/>
          </a:xfrm>
          <a:prstGeom prst="rect">
            <a:avLst/>
          </a:prstGeom>
        </p:spPr>
      </p:pic>
      <p:pic>
        <p:nvPicPr>
          <p:cNvPr id="5" name="Picture 4"/>
          <p:cNvPicPr>
            <a:picLocks noChangeAspect="1"/>
          </p:cNvPicPr>
          <p:nvPr/>
        </p:nvPicPr>
        <p:blipFill>
          <a:blip r:embed="rId3"/>
          <a:stretch>
            <a:fillRect/>
          </a:stretch>
        </p:blipFill>
        <p:spPr>
          <a:xfrm>
            <a:off x="4182393" y="3860800"/>
            <a:ext cx="3162300" cy="1854200"/>
          </a:xfrm>
          <a:prstGeom prst="rect">
            <a:avLst/>
          </a:prstGeom>
        </p:spPr>
      </p:pic>
      <p:sp>
        <p:nvSpPr>
          <p:cNvPr id="2" name="TextBox 1"/>
          <p:cNvSpPr txBox="1"/>
          <p:nvPr/>
        </p:nvSpPr>
        <p:spPr>
          <a:xfrm>
            <a:off x="1447800" y="3836313"/>
            <a:ext cx="1009336" cy="400110"/>
          </a:xfrm>
          <a:prstGeom prst="rect">
            <a:avLst/>
          </a:prstGeom>
          <a:noFill/>
        </p:spPr>
        <p:txBody>
          <a:bodyPr wrap="none" rtlCol="0">
            <a:spAutoFit/>
          </a:bodyPr>
          <a:lstStyle/>
          <a:p>
            <a:r>
              <a:rPr lang="en-US" sz="2000" dirty="0" smtClean="0">
                <a:latin typeface="Comic Sans MS"/>
                <a:cs typeface="Comic Sans MS"/>
              </a:rPr>
              <a:t>a “link”</a:t>
            </a:r>
            <a:endParaRPr lang="en-US" sz="2000" dirty="0">
              <a:latin typeface="Comic Sans MS"/>
              <a:cs typeface="Comic Sans MS"/>
            </a:endParaRPr>
          </a:p>
        </p:txBody>
      </p:sp>
      <p:sp>
        <p:nvSpPr>
          <p:cNvPr id="7" name="TextBox 6"/>
          <p:cNvSpPr txBox="1"/>
          <p:nvPr/>
        </p:nvSpPr>
        <p:spPr>
          <a:xfrm>
            <a:off x="4114800" y="3836313"/>
            <a:ext cx="1009336" cy="400110"/>
          </a:xfrm>
          <a:prstGeom prst="rect">
            <a:avLst/>
          </a:prstGeom>
          <a:noFill/>
        </p:spPr>
        <p:txBody>
          <a:bodyPr wrap="none" rtlCol="0">
            <a:spAutoFit/>
          </a:bodyPr>
          <a:lstStyle/>
          <a:p>
            <a:r>
              <a:rPr lang="en-US" sz="2000" dirty="0" smtClean="0">
                <a:latin typeface="Comic Sans MS"/>
                <a:cs typeface="Comic Sans MS"/>
              </a:rPr>
              <a:t>a “link”</a:t>
            </a:r>
            <a:endParaRPr lang="en-US" sz="2000" dirty="0">
              <a:latin typeface="Comic Sans MS"/>
              <a:cs typeface="Comic Sans MS"/>
            </a:endParaRPr>
          </a:p>
        </p:txBody>
      </p:sp>
      <p:sp>
        <p:nvSpPr>
          <p:cNvPr id="8" name="TextBox 7"/>
          <p:cNvSpPr txBox="1"/>
          <p:nvPr/>
        </p:nvSpPr>
        <p:spPr>
          <a:xfrm>
            <a:off x="6553200" y="3836313"/>
            <a:ext cx="1009336" cy="400110"/>
          </a:xfrm>
          <a:prstGeom prst="rect">
            <a:avLst/>
          </a:prstGeom>
          <a:noFill/>
        </p:spPr>
        <p:txBody>
          <a:bodyPr wrap="none" rtlCol="0">
            <a:spAutoFit/>
          </a:bodyPr>
          <a:lstStyle/>
          <a:p>
            <a:r>
              <a:rPr lang="en-US" sz="2000" dirty="0" smtClean="0">
                <a:latin typeface="Comic Sans MS"/>
                <a:cs typeface="Comic Sans MS"/>
              </a:rPr>
              <a:t>a “link”</a:t>
            </a:r>
            <a:endParaRPr lang="en-US" sz="2000" dirty="0">
              <a:latin typeface="Comic Sans MS"/>
              <a:cs typeface="Comic Sans MS"/>
            </a:endParaRPr>
          </a:p>
        </p:txBody>
      </p:sp>
      <p:cxnSp>
        <p:nvCxnSpPr>
          <p:cNvPr id="6" name="Straight Connector 5"/>
          <p:cNvCxnSpPr/>
          <p:nvPr/>
        </p:nvCxnSpPr>
        <p:spPr bwMode="auto">
          <a:xfrm>
            <a:off x="2209800" y="4267200"/>
            <a:ext cx="533400" cy="609600"/>
          </a:xfrm>
          <a:prstGeom prst="line">
            <a:avLst/>
          </a:prstGeom>
          <a:solidFill>
            <a:schemeClr val="accent1"/>
          </a:solidFill>
          <a:ln w="38100" cap="flat" cmpd="sng" algn="ctr">
            <a:solidFill>
              <a:srgbClr val="FF0000"/>
            </a:solidFill>
            <a:prstDash val="solid"/>
            <a:round/>
            <a:headEnd type="none" w="med" len="med"/>
            <a:tailEnd type="none" w="med" len="med"/>
          </a:ln>
          <a:effectLst/>
        </p:spPr>
      </p:cxnSp>
      <p:cxnSp>
        <p:nvCxnSpPr>
          <p:cNvPr id="12" name="Straight Connector 11"/>
          <p:cNvCxnSpPr/>
          <p:nvPr/>
        </p:nvCxnSpPr>
        <p:spPr bwMode="auto">
          <a:xfrm>
            <a:off x="4876800" y="4191000"/>
            <a:ext cx="533400" cy="609600"/>
          </a:xfrm>
          <a:prstGeom prst="line">
            <a:avLst/>
          </a:prstGeom>
          <a:solidFill>
            <a:schemeClr val="accent1"/>
          </a:solidFill>
          <a:ln w="38100" cap="flat" cmpd="sng" algn="ctr">
            <a:solidFill>
              <a:srgbClr val="FF0000"/>
            </a:solidFill>
            <a:prstDash val="solid"/>
            <a:round/>
            <a:headEnd type="none" w="med" len="med"/>
            <a:tailEnd type="none" w="med" len="med"/>
          </a:ln>
          <a:effectLst/>
        </p:spPr>
      </p:cxnSp>
      <p:cxnSp>
        <p:nvCxnSpPr>
          <p:cNvPr id="13" name="Straight Connector 12"/>
          <p:cNvCxnSpPr/>
          <p:nvPr/>
        </p:nvCxnSpPr>
        <p:spPr bwMode="auto">
          <a:xfrm flipH="1">
            <a:off x="6324600" y="4343400"/>
            <a:ext cx="533400" cy="609600"/>
          </a:xfrm>
          <a:prstGeom prst="line">
            <a:avLst/>
          </a:prstGeom>
          <a:solidFill>
            <a:schemeClr val="accent1"/>
          </a:solidFill>
          <a:ln w="38100" cap="flat" cmpd="sng" algn="ctr">
            <a:solidFill>
              <a:srgbClr val="FF0000"/>
            </a:solidFill>
            <a:prstDash val="solid"/>
            <a:round/>
            <a:headEnd type="none" w="med" len="med"/>
            <a:tailEnd type="none" w="med" len="med"/>
          </a:ln>
          <a:effectLst/>
        </p:spPr>
      </p:cxn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p:cNvSpPr>
            <a:spLocks noGrp="1"/>
          </p:cNvSpPr>
          <p:nvPr>
            <p:ph type="title"/>
          </p:nvPr>
        </p:nvSpPr>
        <p:spPr/>
        <p:txBody>
          <a:bodyPr/>
          <a:lstStyle/>
          <a:p>
            <a:r>
              <a:rPr lang="en-US" smtClean="0"/>
              <a:t>Binary Associations</a:t>
            </a:r>
          </a:p>
        </p:txBody>
      </p:sp>
      <p:sp>
        <p:nvSpPr>
          <p:cNvPr id="29699" name="Content Placeholder 2"/>
          <p:cNvSpPr>
            <a:spLocks noGrp="1"/>
          </p:cNvSpPr>
          <p:nvPr>
            <p:ph idx="1"/>
          </p:nvPr>
        </p:nvSpPr>
        <p:spPr>
          <a:xfrm>
            <a:off x="762000" y="1219200"/>
            <a:ext cx="7924800" cy="3581400"/>
          </a:xfrm>
        </p:spPr>
        <p:txBody>
          <a:bodyPr/>
          <a:lstStyle/>
          <a:p>
            <a:pPr marL="0" indent="0"/>
            <a:r>
              <a:rPr lang="en-US" dirty="0" smtClean="0"/>
              <a:t>A </a:t>
            </a:r>
            <a:r>
              <a:rPr lang="en-US" i="1" dirty="0" smtClean="0"/>
              <a:t>binary association </a:t>
            </a:r>
            <a:r>
              <a:rPr lang="en-US" dirty="0" smtClean="0"/>
              <a:t>is an abstraction of a relationship between two things that were abstracted as classes.</a:t>
            </a:r>
          </a:p>
          <a:p>
            <a:pPr marL="0" indent="0"/>
            <a:endParaRPr lang="en-US" dirty="0" smtClean="0"/>
          </a:p>
          <a:p>
            <a:pPr marL="0" indent="0"/>
            <a:r>
              <a:rPr lang="en-US" dirty="0" smtClean="0"/>
              <a:t>Each ‘end’ of the binary association has a:</a:t>
            </a:r>
          </a:p>
          <a:p>
            <a:pPr lvl="1"/>
            <a:r>
              <a:rPr lang="en-US" dirty="0" smtClean="0"/>
              <a:t>name that captures the meaning of the association</a:t>
            </a:r>
          </a:p>
          <a:p>
            <a:pPr lvl="1"/>
            <a:r>
              <a:rPr lang="en-US" dirty="0" smtClean="0"/>
              <a:t>conditionality that captures whether the instances must participate in the association</a:t>
            </a:r>
          </a:p>
          <a:p>
            <a:pPr lvl="1">
              <a:buNone/>
            </a:pPr>
            <a:endParaRPr lang="en-US" dirty="0" smtClean="0"/>
          </a:p>
        </p:txBody>
      </p:sp>
      <p:pic>
        <p:nvPicPr>
          <p:cNvPr id="5" name="Picture 4"/>
          <p:cNvPicPr>
            <a:picLocks noChangeAspect="1"/>
          </p:cNvPicPr>
          <p:nvPr/>
        </p:nvPicPr>
        <p:blipFill>
          <a:blip r:embed="rId2"/>
          <a:stretch>
            <a:fillRect/>
          </a:stretch>
        </p:blipFill>
        <p:spPr>
          <a:xfrm flipH="1">
            <a:off x="6806549" y="4705350"/>
            <a:ext cx="1099595" cy="901700"/>
          </a:xfrm>
          <a:prstGeom prst="rect">
            <a:avLst/>
          </a:prstGeom>
        </p:spPr>
      </p:pic>
      <p:pic>
        <p:nvPicPr>
          <p:cNvPr id="6" name="Picture 5"/>
          <p:cNvPicPr>
            <a:picLocks noChangeAspect="1"/>
          </p:cNvPicPr>
          <p:nvPr/>
        </p:nvPicPr>
        <p:blipFill>
          <a:blip r:embed="rId3"/>
          <a:stretch>
            <a:fillRect/>
          </a:stretch>
        </p:blipFill>
        <p:spPr>
          <a:xfrm>
            <a:off x="7429500" y="5346700"/>
            <a:ext cx="647700" cy="520700"/>
          </a:xfrm>
          <a:prstGeom prst="rect">
            <a:avLst/>
          </a:prstGeom>
        </p:spPr>
      </p:pic>
      <p:pic>
        <p:nvPicPr>
          <p:cNvPr id="7" name="Picture 6"/>
          <p:cNvPicPr>
            <a:picLocks noChangeAspect="1"/>
          </p:cNvPicPr>
          <p:nvPr/>
        </p:nvPicPr>
        <p:blipFill>
          <a:blip r:embed="rId4"/>
          <a:stretch>
            <a:fillRect/>
          </a:stretch>
        </p:blipFill>
        <p:spPr>
          <a:xfrm>
            <a:off x="6738955" y="5346700"/>
            <a:ext cx="317500" cy="431800"/>
          </a:xfrm>
          <a:prstGeom prst="rect">
            <a:avLst/>
          </a:prstGeom>
        </p:spPr>
      </p:pic>
      <p:pic>
        <p:nvPicPr>
          <p:cNvPr id="8" name="Picture 7"/>
          <p:cNvPicPr>
            <a:picLocks noChangeAspect="1"/>
          </p:cNvPicPr>
          <p:nvPr/>
        </p:nvPicPr>
        <p:blipFill>
          <a:blip r:embed="rId5"/>
          <a:stretch>
            <a:fillRect/>
          </a:stretch>
        </p:blipFill>
        <p:spPr>
          <a:xfrm>
            <a:off x="5904849" y="5067300"/>
            <a:ext cx="901700" cy="711200"/>
          </a:xfrm>
          <a:prstGeom prst="rect">
            <a:avLst/>
          </a:prstGeom>
        </p:spPr>
      </p:pic>
      <p:pic>
        <p:nvPicPr>
          <p:cNvPr id="9" name="Picture 8"/>
          <p:cNvPicPr>
            <a:picLocks noChangeAspect="1"/>
          </p:cNvPicPr>
          <p:nvPr/>
        </p:nvPicPr>
        <p:blipFill>
          <a:blip r:embed="rId6"/>
          <a:stretch>
            <a:fillRect/>
          </a:stretch>
        </p:blipFill>
        <p:spPr>
          <a:xfrm>
            <a:off x="1041400" y="4129893"/>
            <a:ext cx="558800" cy="1854200"/>
          </a:xfrm>
          <a:prstGeom prst="rect">
            <a:avLst/>
          </a:prstGeom>
        </p:spPr>
      </p:pic>
      <p:pic>
        <p:nvPicPr>
          <p:cNvPr id="10" name="Picture 9"/>
          <p:cNvPicPr>
            <a:picLocks noChangeAspect="1"/>
          </p:cNvPicPr>
          <p:nvPr/>
        </p:nvPicPr>
        <p:blipFill>
          <a:blip r:embed="rId7"/>
          <a:stretch>
            <a:fillRect/>
          </a:stretch>
        </p:blipFill>
        <p:spPr>
          <a:xfrm>
            <a:off x="2971800" y="4129893"/>
            <a:ext cx="1905000" cy="1854200"/>
          </a:xfrm>
          <a:prstGeom prst="rect">
            <a:avLst/>
          </a:prstGeom>
        </p:spPr>
      </p:pic>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p:cNvSpPr>
            <a:spLocks noGrp="1"/>
          </p:cNvSpPr>
          <p:nvPr>
            <p:ph type="title"/>
          </p:nvPr>
        </p:nvSpPr>
        <p:spPr/>
        <p:txBody>
          <a:bodyPr/>
          <a:lstStyle/>
          <a:p>
            <a:r>
              <a:rPr lang="en-US" dirty="0" smtClean="0"/>
              <a:t>Names</a:t>
            </a:r>
          </a:p>
        </p:txBody>
      </p:sp>
      <p:sp>
        <p:nvSpPr>
          <p:cNvPr id="30723" name="Content Placeholder 2"/>
          <p:cNvSpPr>
            <a:spLocks noGrp="1"/>
          </p:cNvSpPr>
          <p:nvPr>
            <p:ph idx="1"/>
          </p:nvPr>
        </p:nvSpPr>
        <p:spPr/>
        <p:txBody>
          <a:bodyPr/>
          <a:lstStyle/>
          <a:p>
            <a:pPr marL="0" indent="0"/>
            <a:r>
              <a:rPr lang="en-US" dirty="0" smtClean="0"/>
              <a:t>The name captures the role </a:t>
            </a:r>
            <a:br>
              <a:rPr lang="en-US" dirty="0" smtClean="0"/>
            </a:br>
            <a:r>
              <a:rPr lang="en-US" dirty="0" smtClean="0"/>
              <a:t>the “target” class plays with </a:t>
            </a:r>
            <a:br>
              <a:rPr lang="en-US" dirty="0" smtClean="0"/>
            </a:br>
            <a:r>
              <a:rPr lang="en-US" dirty="0" smtClean="0"/>
              <a:t>respect to the other end.</a:t>
            </a:r>
          </a:p>
          <a:p>
            <a:pPr marL="0" indent="0"/>
            <a:endParaRPr lang="en-US" dirty="0" smtClean="0"/>
          </a:p>
          <a:p>
            <a:pPr marL="0" indent="0"/>
            <a:endParaRPr lang="en-US" dirty="0" smtClean="0"/>
          </a:p>
          <a:p>
            <a:pPr marL="0" indent="0"/>
            <a:endParaRPr lang="en-US" dirty="0" smtClean="0"/>
          </a:p>
          <a:p>
            <a:pPr marL="0" indent="0"/>
            <a:endParaRPr lang="en-US" dirty="0" smtClean="0"/>
          </a:p>
          <a:p>
            <a:pPr marL="0" indent="0"/>
            <a:r>
              <a:rPr lang="en-US" dirty="0" smtClean="0"/>
              <a:t>These are written:</a:t>
            </a:r>
          </a:p>
          <a:p>
            <a:pPr marL="0" indent="0"/>
            <a:endParaRPr lang="en-US" dirty="0" smtClean="0"/>
          </a:p>
          <a:p>
            <a:pPr marL="0" indent="0"/>
            <a:endParaRPr lang="en-US" dirty="0" smtClean="0"/>
          </a:p>
          <a:p>
            <a:pPr marL="0" indent="0"/>
            <a:endParaRPr lang="en-US" dirty="0" smtClean="0"/>
          </a:p>
          <a:p>
            <a:pPr marL="0" indent="0"/>
            <a:endParaRPr lang="en-US" dirty="0" smtClean="0"/>
          </a:p>
        </p:txBody>
      </p:sp>
      <p:sp>
        <p:nvSpPr>
          <p:cNvPr id="4" name="Rectangular Callout 3"/>
          <p:cNvSpPr>
            <a:spLocks noChangeArrowheads="1"/>
          </p:cNvSpPr>
          <p:nvPr/>
        </p:nvSpPr>
        <p:spPr bwMode="auto">
          <a:xfrm>
            <a:off x="4800600" y="1371600"/>
            <a:ext cx="3657600" cy="2057400"/>
          </a:xfrm>
          <a:prstGeom prst="wedgeRectCallout">
            <a:avLst>
              <a:gd name="adj1" fmla="val 41088"/>
              <a:gd name="adj2" fmla="val 84014"/>
            </a:avLst>
          </a:prstGeom>
          <a:solidFill>
            <a:schemeClr val="accent1"/>
          </a:solidFill>
          <a:ln w="12700">
            <a:solidFill>
              <a:schemeClr val="tx1"/>
            </a:solidFill>
            <a:round/>
            <a:headEnd/>
            <a:tailEnd/>
          </a:ln>
        </p:spPr>
        <p:txBody>
          <a:bodyPr>
            <a:prstTxWarp prst="textNoShape">
              <a:avLst/>
            </a:prstTxWarp>
          </a:bodyPr>
          <a:lstStyle/>
          <a:p>
            <a:r>
              <a:rPr lang="en-US" sz="2000" dirty="0"/>
              <a:t>Many books use</a:t>
            </a:r>
            <a:r>
              <a:rPr lang="en-US" sz="2000" dirty="0" smtClean="0"/>
              <a:t> roles </a:t>
            </a:r>
            <a:r>
              <a:rPr lang="en-US" sz="2000" dirty="0"/>
              <a:t>instead of verb phrases. </a:t>
            </a:r>
          </a:p>
          <a:p>
            <a:endParaRPr lang="en-US" sz="1000" dirty="0"/>
          </a:p>
          <a:p>
            <a:r>
              <a:rPr lang="en-US" sz="2000" dirty="0"/>
              <a:t>Ignore</a:t>
            </a:r>
            <a:r>
              <a:rPr lang="en-US" sz="2000" dirty="0" smtClean="0"/>
              <a:t> them.  </a:t>
            </a:r>
          </a:p>
          <a:p>
            <a:endParaRPr lang="en-US" sz="1000" dirty="0" smtClean="0"/>
          </a:p>
          <a:p>
            <a:pPr algn="ctr"/>
            <a:r>
              <a:rPr lang="en-US" sz="2000" i="1" dirty="0" smtClean="0"/>
              <a:t>Roles won’t </a:t>
            </a:r>
            <a:r>
              <a:rPr lang="en-US" sz="2000" i="1" dirty="0"/>
              <a:t>tell you what </a:t>
            </a:r>
            <a:br>
              <a:rPr lang="en-US" sz="2000" i="1" dirty="0"/>
            </a:br>
            <a:r>
              <a:rPr lang="en-US" sz="2000" i="1" dirty="0"/>
              <a:t>you need to know.</a:t>
            </a:r>
          </a:p>
        </p:txBody>
      </p:sp>
      <p:sp>
        <p:nvSpPr>
          <p:cNvPr id="5" name="Rectangle 4"/>
          <p:cNvSpPr/>
          <p:nvPr/>
        </p:nvSpPr>
        <p:spPr bwMode="auto">
          <a:xfrm>
            <a:off x="914400" y="44958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Dog</a:t>
            </a:r>
          </a:p>
        </p:txBody>
      </p:sp>
      <p:sp>
        <p:nvSpPr>
          <p:cNvPr id="6" name="Rectangle 5"/>
          <p:cNvSpPr/>
          <p:nvPr/>
        </p:nvSpPr>
        <p:spPr bwMode="auto">
          <a:xfrm>
            <a:off x="5562600" y="44958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Dog Owner</a:t>
            </a:r>
          </a:p>
        </p:txBody>
      </p:sp>
      <p:cxnSp>
        <p:nvCxnSpPr>
          <p:cNvPr id="8" name="Straight Connector 7"/>
          <p:cNvCxnSpPr>
            <a:stCxn id="5" idx="3"/>
            <a:endCxn id="6" idx="1"/>
          </p:cNvCxnSpPr>
          <p:nvPr/>
        </p:nvCxnSpPr>
        <p:spPr bwMode="auto">
          <a:xfrm>
            <a:off x="3048000" y="4991100"/>
            <a:ext cx="2514600" cy="1588"/>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9" name="TextBox 8"/>
          <p:cNvSpPr txBox="1"/>
          <p:nvPr/>
        </p:nvSpPr>
        <p:spPr>
          <a:xfrm>
            <a:off x="2667000" y="4572000"/>
            <a:ext cx="1447800" cy="381000"/>
          </a:xfrm>
          <a:prstGeom prst="rect">
            <a:avLst/>
          </a:prstGeom>
          <a:noFill/>
        </p:spPr>
        <p:txBody>
          <a:bodyPr wrap="square" rtlCol="0" anchor="ctr" anchorCtr="1">
            <a:noAutofit/>
          </a:bodyPr>
          <a:lstStyle/>
          <a:p>
            <a:r>
              <a:rPr lang="en-US" dirty="0" smtClean="0"/>
              <a:t>owns</a:t>
            </a:r>
            <a:endParaRPr lang="en-US" dirty="0"/>
          </a:p>
        </p:txBody>
      </p:sp>
      <p:sp>
        <p:nvSpPr>
          <p:cNvPr id="10" name="TextBox 9"/>
          <p:cNvSpPr txBox="1"/>
          <p:nvPr/>
        </p:nvSpPr>
        <p:spPr>
          <a:xfrm>
            <a:off x="4191000" y="5029200"/>
            <a:ext cx="1447800" cy="381000"/>
          </a:xfrm>
          <a:prstGeom prst="rect">
            <a:avLst/>
          </a:prstGeom>
          <a:noFill/>
        </p:spPr>
        <p:txBody>
          <a:bodyPr wrap="square" rtlCol="0" anchor="ctr" anchorCtr="1">
            <a:noAutofit/>
          </a:bodyPr>
          <a:lstStyle/>
          <a:p>
            <a:r>
              <a:rPr lang="en-US" dirty="0" smtClean="0"/>
              <a:t>is owned by</a:t>
            </a:r>
            <a:endParaRPr lang="en-US" dirty="0"/>
          </a:p>
        </p:txBody>
      </p:sp>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p:cNvSpPr>
            <a:spLocks noGrp="1"/>
          </p:cNvSpPr>
          <p:nvPr>
            <p:ph type="title"/>
          </p:nvPr>
        </p:nvSpPr>
        <p:spPr/>
        <p:txBody>
          <a:bodyPr/>
          <a:lstStyle/>
          <a:p>
            <a:r>
              <a:rPr lang="en-US" smtClean="0"/>
              <a:t>Multiplicity</a:t>
            </a:r>
          </a:p>
        </p:txBody>
      </p:sp>
      <p:sp>
        <p:nvSpPr>
          <p:cNvPr id="31747" name="Content Placeholder 2"/>
          <p:cNvSpPr>
            <a:spLocks noGrp="1"/>
          </p:cNvSpPr>
          <p:nvPr>
            <p:ph idx="1"/>
          </p:nvPr>
        </p:nvSpPr>
        <p:spPr/>
        <p:txBody>
          <a:bodyPr/>
          <a:lstStyle/>
          <a:p>
            <a:pPr marL="0" indent="0"/>
            <a:r>
              <a:rPr lang="en-US" dirty="0" smtClean="0"/>
              <a:t>The </a:t>
            </a:r>
            <a:r>
              <a:rPr lang="en-US" i="1" dirty="0" smtClean="0"/>
              <a:t>multiplicity </a:t>
            </a:r>
            <a:r>
              <a:rPr lang="en-US" dirty="0" smtClean="0"/>
              <a:t>captures the number of instances that participate in the association.</a:t>
            </a:r>
          </a:p>
          <a:p>
            <a:pPr marL="0" indent="0"/>
            <a:endParaRPr lang="en-US" dirty="0" smtClean="0"/>
          </a:p>
        </p:txBody>
      </p:sp>
      <p:sp>
        <p:nvSpPr>
          <p:cNvPr id="11" name="Rectangle 10"/>
          <p:cNvSpPr/>
          <p:nvPr/>
        </p:nvSpPr>
        <p:spPr bwMode="auto">
          <a:xfrm>
            <a:off x="990600" y="25146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Station</a:t>
            </a:r>
          </a:p>
        </p:txBody>
      </p:sp>
      <p:sp>
        <p:nvSpPr>
          <p:cNvPr id="12" name="Rectangle 11"/>
          <p:cNvSpPr/>
          <p:nvPr/>
        </p:nvSpPr>
        <p:spPr bwMode="auto">
          <a:xfrm>
            <a:off x="5638800" y="25146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Station Manager</a:t>
            </a:r>
          </a:p>
        </p:txBody>
      </p:sp>
      <p:cxnSp>
        <p:nvCxnSpPr>
          <p:cNvPr id="13" name="Straight Connector 12"/>
          <p:cNvCxnSpPr>
            <a:stCxn id="11" idx="3"/>
            <a:endCxn id="12" idx="1"/>
          </p:cNvCxnSpPr>
          <p:nvPr/>
        </p:nvCxnSpPr>
        <p:spPr bwMode="auto">
          <a:xfrm>
            <a:off x="3124200" y="3009900"/>
            <a:ext cx="2514600" cy="1588"/>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14" name="TextBox 13"/>
          <p:cNvSpPr txBox="1"/>
          <p:nvPr/>
        </p:nvSpPr>
        <p:spPr>
          <a:xfrm>
            <a:off x="2971800" y="2590800"/>
            <a:ext cx="1447800" cy="381000"/>
          </a:xfrm>
          <a:prstGeom prst="rect">
            <a:avLst/>
          </a:prstGeom>
          <a:noFill/>
        </p:spPr>
        <p:txBody>
          <a:bodyPr wrap="square" rtlCol="0" anchor="ctr" anchorCtr="1">
            <a:noAutofit/>
          </a:bodyPr>
          <a:lstStyle/>
          <a:p>
            <a:r>
              <a:rPr lang="en-US" dirty="0" smtClean="0"/>
              <a:t>manages</a:t>
            </a:r>
            <a:endParaRPr lang="en-US" dirty="0"/>
          </a:p>
        </p:txBody>
      </p:sp>
      <p:sp>
        <p:nvSpPr>
          <p:cNvPr id="15" name="TextBox 14"/>
          <p:cNvSpPr txBox="1"/>
          <p:nvPr/>
        </p:nvSpPr>
        <p:spPr>
          <a:xfrm>
            <a:off x="3962400" y="3048000"/>
            <a:ext cx="1752600" cy="381000"/>
          </a:xfrm>
          <a:prstGeom prst="rect">
            <a:avLst/>
          </a:prstGeom>
          <a:noFill/>
        </p:spPr>
        <p:txBody>
          <a:bodyPr wrap="square" rtlCol="0" anchor="ctr" anchorCtr="1">
            <a:noAutofit/>
          </a:bodyPr>
          <a:lstStyle/>
          <a:p>
            <a:r>
              <a:rPr lang="en-US" dirty="0" smtClean="0"/>
              <a:t>is managed by</a:t>
            </a:r>
            <a:endParaRPr lang="en-US" dirty="0"/>
          </a:p>
        </p:txBody>
      </p:sp>
      <p:sp>
        <p:nvSpPr>
          <p:cNvPr id="16" name="TextBox 15"/>
          <p:cNvSpPr txBox="1"/>
          <p:nvPr/>
        </p:nvSpPr>
        <p:spPr>
          <a:xfrm>
            <a:off x="2514600" y="3124200"/>
            <a:ext cx="1447800" cy="381000"/>
          </a:xfrm>
          <a:prstGeom prst="rect">
            <a:avLst/>
          </a:prstGeom>
          <a:noFill/>
        </p:spPr>
        <p:txBody>
          <a:bodyPr wrap="square" rtlCol="0" anchor="ctr" anchorCtr="1">
            <a:noAutofit/>
          </a:bodyPr>
          <a:lstStyle/>
          <a:p>
            <a:r>
              <a:rPr lang="en-US" dirty="0" smtClean="0"/>
              <a:t>1</a:t>
            </a:r>
            <a:endParaRPr lang="en-US" dirty="0"/>
          </a:p>
        </p:txBody>
      </p:sp>
      <p:sp>
        <p:nvSpPr>
          <p:cNvPr id="17" name="TextBox 16"/>
          <p:cNvSpPr txBox="1"/>
          <p:nvPr/>
        </p:nvSpPr>
        <p:spPr>
          <a:xfrm>
            <a:off x="4572000" y="2514600"/>
            <a:ext cx="1447800" cy="381000"/>
          </a:xfrm>
          <a:prstGeom prst="rect">
            <a:avLst/>
          </a:prstGeom>
          <a:noFill/>
        </p:spPr>
        <p:txBody>
          <a:bodyPr wrap="square" rtlCol="0" anchor="ctr" anchorCtr="1">
            <a:noAutofit/>
          </a:bodyPr>
          <a:lstStyle/>
          <a:p>
            <a:r>
              <a:rPr lang="en-US" dirty="0" smtClean="0"/>
              <a:t>1</a:t>
            </a:r>
            <a:endParaRPr lang="en-US" dirty="0"/>
          </a:p>
        </p:txBody>
      </p:sp>
      <p:sp>
        <p:nvSpPr>
          <p:cNvPr id="18" name="Oval 17"/>
          <p:cNvSpPr/>
          <p:nvPr/>
        </p:nvSpPr>
        <p:spPr bwMode="auto">
          <a:xfrm>
            <a:off x="990600" y="3962400"/>
            <a:ext cx="1981200" cy="1981200"/>
          </a:xfrm>
          <a:prstGeom prst="ellips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Station</a:t>
            </a:r>
          </a:p>
        </p:txBody>
      </p:sp>
      <p:sp>
        <p:nvSpPr>
          <p:cNvPr id="19" name="Oval 18"/>
          <p:cNvSpPr/>
          <p:nvPr/>
        </p:nvSpPr>
        <p:spPr bwMode="auto">
          <a:xfrm>
            <a:off x="5638800" y="3962400"/>
            <a:ext cx="1981200" cy="1981200"/>
          </a:xfrm>
          <a:prstGeom prst="ellips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Station Manager</a:t>
            </a:r>
          </a:p>
        </p:txBody>
      </p:sp>
      <p:cxnSp>
        <p:nvCxnSpPr>
          <p:cNvPr id="20" name="Straight Connector 19"/>
          <p:cNvCxnSpPr/>
          <p:nvPr/>
        </p:nvCxnSpPr>
        <p:spPr bwMode="auto">
          <a:xfrm>
            <a:off x="2590800" y="5029200"/>
            <a:ext cx="3733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2" name="Straight Connector 21"/>
          <p:cNvCxnSpPr/>
          <p:nvPr/>
        </p:nvCxnSpPr>
        <p:spPr bwMode="auto">
          <a:xfrm>
            <a:off x="2362200" y="5257800"/>
            <a:ext cx="3733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5" name="Straight Connector 24"/>
          <p:cNvCxnSpPr/>
          <p:nvPr/>
        </p:nvCxnSpPr>
        <p:spPr bwMode="auto">
          <a:xfrm flipV="1">
            <a:off x="2057400" y="5715000"/>
            <a:ext cx="4495800" cy="76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26" name="Oval 25"/>
          <p:cNvSpPr/>
          <p:nvPr/>
        </p:nvSpPr>
        <p:spPr bwMode="auto">
          <a:xfrm>
            <a:off x="2286000" y="51804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27" name="Oval 26"/>
          <p:cNvSpPr>
            <a:spLocks noChangeAspect="1"/>
          </p:cNvSpPr>
          <p:nvPr/>
        </p:nvSpPr>
        <p:spPr bwMode="auto">
          <a:xfrm flipH="1" flipV="1">
            <a:off x="2514600" y="49542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28" name="Oval 27"/>
          <p:cNvSpPr>
            <a:spLocks noChangeAspect="1"/>
          </p:cNvSpPr>
          <p:nvPr/>
        </p:nvSpPr>
        <p:spPr bwMode="auto">
          <a:xfrm flipV="1">
            <a:off x="2057400" y="5715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29" name="Oval 28"/>
          <p:cNvSpPr/>
          <p:nvPr/>
        </p:nvSpPr>
        <p:spPr bwMode="auto">
          <a:xfrm>
            <a:off x="5944800" y="51816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0" name="Oval 29"/>
          <p:cNvSpPr>
            <a:spLocks noChangeAspect="1"/>
          </p:cNvSpPr>
          <p:nvPr/>
        </p:nvSpPr>
        <p:spPr bwMode="auto">
          <a:xfrm flipH="1" flipV="1">
            <a:off x="6173400" y="4953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1" name="Oval 30"/>
          <p:cNvSpPr>
            <a:spLocks noChangeAspect="1"/>
          </p:cNvSpPr>
          <p:nvPr/>
        </p:nvSpPr>
        <p:spPr bwMode="auto">
          <a:xfrm flipV="1">
            <a:off x="6478200" y="56388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Tree>
    <p:extLst>
      <p:ext uri="{BB962C8B-B14F-4D97-AF65-F5344CB8AC3E}">
        <p14:creationId xmlns:p14="http://schemas.microsoft.com/office/powerpoint/2010/main" val="1186514999"/>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p:cNvSpPr>
            <a:spLocks noGrp="1"/>
          </p:cNvSpPr>
          <p:nvPr>
            <p:ph type="title"/>
          </p:nvPr>
        </p:nvSpPr>
        <p:spPr/>
        <p:txBody>
          <a:bodyPr/>
          <a:lstStyle/>
          <a:p>
            <a:r>
              <a:rPr lang="en-US" smtClean="0"/>
              <a:t>Multiplicity</a:t>
            </a:r>
          </a:p>
        </p:txBody>
      </p:sp>
      <p:sp>
        <p:nvSpPr>
          <p:cNvPr id="31747" name="Content Placeholder 2"/>
          <p:cNvSpPr>
            <a:spLocks noGrp="1"/>
          </p:cNvSpPr>
          <p:nvPr>
            <p:ph idx="1"/>
          </p:nvPr>
        </p:nvSpPr>
        <p:spPr/>
        <p:txBody>
          <a:bodyPr/>
          <a:lstStyle/>
          <a:p>
            <a:pPr marL="0" indent="0"/>
            <a:r>
              <a:rPr lang="en-US" dirty="0" smtClean="0"/>
              <a:t>The </a:t>
            </a:r>
            <a:r>
              <a:rPr lang="en-US" i="1" dirty="0" smtClean="0"/>
              <a:t>multiplicity </a:t>
            </a:r>
            <a:r>
              <a:rPr lang="en-US" dirty="0" smtClean="0"/>
              <a:t>captures the number of instances that participate in the association.</a:t>
            </a:r>
          </a:p>
          <a:p>
            <a:pPr marL="0" indent="0"/>
            <a:endParaRPr lang="en-US" dirty="0" smtClean="0"/>
          </a:p>
        </p:txBody>
      </p:sp>
      <p:sp>
        <p:nvSpPr>
          <p:cNvPr id="4" name="Rectangle 3"/>
          <p:cNvSpPr/>
          <p:nvPr/>
        </p:nvSpPr>
        <p:spPr bwMode="auto">
          <a:xfrm>
            <a:off x="914400" y="23622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Dog</a:t>
            </a:r>
          </a:p>
        </p:txBody>
      </p:sp>
      <p:sp>
        <p:nvSpPr>
          <p:cNvPr id="5" name="Rectangle 4"/>
          <p:cNvSpPr/>
          <p:nvPr/>
        </p:nvSpPr>
        <p:spPr bwMode="auto">
          <a:xfrm>
            <a:off x="5562600" y="23622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Dog Owner</a:t>
            </a:r>
          </a:p>
        </p:txBody>
      </p:sp>
      <p:cxnSp>
        <p:nvCxnSpPr>
          <p:cNvPr id="6" name="Straight Connector 5"/>
          <p:cNvCxnSpPr>
            <a:stCxn id="4" idx="3"/>
            <a:endCxn id="5" idx="1"/>
          </p:cNvCxnSpPr>
          <p:nvPr/>
        </p:nvCxnSpPr>
        <p:spPr bwMode="auto">
          <a:xfrm>
            <a:off x="3048000" y="2857500"/>
            <a:ext cx="2514600" cy="1588"/>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7" name="TextBox 6"/>
          <p:cNvSpPr txBox="1"/>
          <p:nvPr/>
        </p:nvSpPr>
        <p:spPr>
          <a:xfrm>
            <a:off x="2667000" y="2438400"/>
            <a:ext cx="1447800" cy="381000"/>
          </a:xfrm>
          <a:prstGeom prst="rect">
            <a:avLst/>
          </a:prstGeom>
          <a:noFill/>
        </p:spPr>
        <p:txBody>
          <a:bodyPr wrap="square" rtlCol="0" anchor="ctr" anchorCtr="1">
            <a:noAutofit/>
          </a:bodyPr>
          <a:lstStyle/>
          <a:p>
            <a:r>
              <a:rPr lang="en-US" dirty="0" smtClean="0"/>
              <a:t>owns</a:t>
            </a:r>
            <a:endParaRPr lang="en-US" dirty="0"/>
          </a:p>
        </p:txBody>
      </p:sp>
      <p:sp>
        <p:nvSpPr>
          <p:cNvPr id="8" name="TextBox 7"/>
          <p:cNvSpPr txBox="1"/>
          <p:nvPr/>
        </p:nvSpPr>
        <p:spPr>
          <a:xfrm>
            <a:off x="4191000" y="2895600"/>
            <a:ext cx="1447800" cy="381000"/>
          </a:xfrm>
          <a:prstGeom prst="rect">
            <a:avLst/>
          </a:prstGeom>
          <a:noFill/>
        </p:spPr>
        <p:txBody>
          <a:bodyPr wrap="square" rtlCol="0" anchor="ctr" anchorCtr="1">
            <a:noAutofit/>
          </a:bodyPr>
          <a:lstStyle/>
          <a:p>
            <a:r>
              <a:rPr lang="en-US" dirty="0" smtClean="0"/>
              <a:t>is owned by</a:t>
            </a:r>
            <a:endParaRPr lang="en-US" dirty="0"/>
          </a:p>
        </p:txBody>
      </p:sp>
      <p:sp>
        <p:nvSpPr>
          <p:cNvPr id="9" name="TextBox 8"/>
          <p:cNvSpPr txBox="1"/>
          <p:nvPr/>
        </p:nvSpPr>
        <p:spPr>
          <a:xfrm>
            <a:off x="2590800" y="2971800"/>
            <a:ext cx="1447800" cy="381000"/>
          </a:xfrm>
          <a:prstGeom prst="rect">
            <a:avLst/>
          </a:prstGeom>
          <a:noFill/>
        </p:spPr>
        <p:txBody>
          <a:bodyPr wrap="square" rtlCol="0" anchor="ctr" anchorCtr="1">
            <a:noAutofit/>
          </a:bodyPr>
          <a:lstStyle/>
          <a:p>
            <a:r>
              <a:rPr lang="en-US" dirty="0" smtClean="0"/>
              <a:t>1..*</a:t>
            </a:r>
            <a:endParaRPr lang="en-US" dirty="0"/>
          </a:p>
        </p:txBody>
      </p:sp>
      <p:sp>
        <p:nvSpPr>
          <p:cNvPr id="10" name="TextBox 9"/>
          <p:cNvSpPr txBox="1"/>
          <p:nvPr/>
        </p:nvSpPr>
        <p:spPr>
          <a:xfrm>
            <a:off x="4495800" y="2362200"/>
            <a:ext cx="1447800" cy="381000"/>
          </a:xfrm>
          <a:prstGeom prst="rect">
            <a:avLst/>
          </a:prstGeom>
          <a:noFill/>
        </p:spPr>
        <p:txBody>
          <a:bodyPr wrap="square" rtlCol="0" anchor="ctr" anchorCtr="1">
            <a:noAutofit/>
          </a:bodyPr>
          <a:lstStyle/>
          <a:p>
            <a:r>
              <a:rPr lang="en-US" dirty="0" smtClean="0"/>
              <a:t>1</a:t>
            </a:r>
            <a:endParaRPr lang="en-US" dirty="0"/>
          </a:p>
        </p:txBody>
      </p:sp>
      <p:sp>
        <p:nvSpPr>
          <p:cNvPr id="2" name="Oval 1"/>
          <p:cNvSpPr/>
          <p:nvPr/>
        </p:nvSpPr>
        <p:spPr bwMode="auto">
          <a:xfrm>
            <a:off x="990600" y="3962400"/>
            <a:ext cx="1981200" cy="1981200"/>
          </a:xfrm>
          <a:prstGeom prst="ellips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Dog</a:t>
            </a:r>
          </a:p>
        </p:txBody>
      </p:sp>
      <p:sp>
        <p:nvSpPr>
          <p:cNvPr id="20" name="Oval 19"/>
          <p:cNvSpPr/>
          <p:nvPr/>
        </p:nvSpPr>
        <p:spPr bwMode="auto">
          <a:xfrm>
            <a:off x="5638800" y="3962400"/>
            <a:ext cx="1981200" cy="1981200"/>
          </a:xfrm>
          <a:prstGeom prst="ellips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Dog Owner</a:t>
            </a:r>
          </a:p>
        </p:txBody>
      </p:sp>
      <p:cxnSp>
        <p:nvCxnSpPr>
          <p:cNvPr id="21" name="Straight Connector 20"/>
          <p:cNvCxnSpPr/>
          <p:nvPr/>
        </p:nvCxnSpPr>
        <p:spPr bwMode="auto">
          <a:xfrm>
            <a:off x="2590800" y="4648200"/>
            <a:ext cx="3733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3" name="Straight Connector 22"/>
          <p:cNvCxnSpPr/>
          <p:nvPr/>
        </p:nvCxnSpPr>
        <p:spPr bwMode="auto">
          <a:xfrm flipV="1">
            <a:off x="2438400" y="4648200"/>
            <a:ext cx="3886200" cy="3048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6" name="Straight Connector 25"/>
          <p:cNvCxnSpPr/>
          <p:nvPr/>
        </p:nvCxnSpPr>
        <p:spPr bwMode="auto">
          <a:xfrm>
            <a:off x="2362200" y="5257800"/>
            <a:ext cx="3733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7" name="Straight Connector 26"/>
          <p:cNvCxnSpPr/>
          <p:nvPr/>
        </p:nvCxnSpPr>
        <p:spPr bwMode="auto">
          <a:xfrm flipV="1">
            <a:off x="2209800" y="5257800"/>
            <a:ext cx="3886200" cy="3048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8" name="Straight Connector 27"/>
          <p:cNvCxnSpPr/>
          <p:nvPr/>
        </p:nvCxnSpPr>
        <p:spPr bwMode="auto">
          <a:xfrm>
            <a:off x="2057400" y="5105400"/>
            <a:ext cx="4038600" cy="1524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31" name="Straight Connector 30"/>
          <p:cNvCxnSpPr/>
          <p:nvPr/>
        </p:nvCxnSpPr>
        <p:spPr bwMode="auto">
          <a:xfrm flipV="1">
            <a:off x="2057400" y="5715000"/>
            <a:ext cx="4495800" cy="76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33" name="Oval 32"/>
          <p:cNvSpPr/>
          <p:nvPr/>
        </p:nvSpPr>
        <p:spPr bwMode="auto">
          <a:xfrm>
            <a:off x="5944800" y="51816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4" name="Oval 33"/>
          <p:cNvSpPr>
            <a:spLocks noChangeAspect="1"/>
          </p:cNvSpPr>
          <p:nvPr/>
        </p:nvSpPr>
        <p:spPr bwMode="auto">
          <a:xfrm flipH="1" flipV="1">
            <a:off x="6173400" y="4572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5" name="Oval 34"/>
          <p:cNvSpPr>
            <a:spLocks noChangeAspect="1"/>
          </p:cNvSpPr>
          <p:nvPr/>
        </p:nvSpPr>
        <p:spPr bwMode="auto">
          <a:xfrm flipV="1">
            <a:off x="6478200" y="56388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6" name="Oval 35"/>
          <p:cNvSpPr/>
          <p:nvPr/>
        </p:nvSpPr>
        <p:spPr bwMode="auto">
          <a:xfrm>
            <a:off x="2058600" y="54876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7" name="Oval 36"/>
          <p:cNvSpPr>
            <a:spLocks noChangeAspect="1"/>
          </p:cNvSpPr>
          <p:nvPr/>
        </p:nvSpPr>
        <p:spPr bwMode="auto">
          <a:xfrm flipH="1" flipV="1">
            <a:off x="1906200" y="50292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8" name="Oval 37"/>
          <p:cNvSpPr>
            <a:spLocks noChangeAspect="1"/>
          </p:cNvSpPr>
          <p:nvPr/>
        </p:nvSpPr>
        <p:spPr bwMode="auto">
          <a:xfrm flipV="1">
            <a:off x="2057400" y="5715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9" name="Oval 38"/>
          <p:cNvSpPr/>
          <p:nvPr/>
        </p:nvSpPr>
        <p:spPr bwMode="auto">
          <a:xfrm>
            <a:off x="2211000" y="51828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40" name="Oval 39"/>
          <p:cNvSpPr>
            <a:spLocks noChangeAspect="1"/>
          </p:cNvSpPr>
          <p:nvPr/>
        </p:nvSpPr>
        <p:spPr bwMode="auto">
          <a:xfrm flipH="1" flipV="1">
            <a:off x="2286000" y="4878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41" name="Oval 40"/>
          <p:cNvSpPr>
            <a:spLocks noChangeAspect="1"/>
          </p:cNvSpPr>
          <p:nvPr/>
        </p:nvSpPr>
        <p:spPr bwMode="auto">
          <a:xfrm flipV="1">
            <a:off x="2515800" y="4572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lstStyle/>
          <a:p>
            <a:r>
              <a:rPr lang="en-US" dirty="0"/>
              <a:t>1</a:t>
            </a:r>
            <a:r>
              <a:rPr lang="en-US" dirty="0" smtClean="0"/>
              <a:t>.  Requirements Clarification</a:t>
            </a:r>
          </a:p>
        </p:txBody>
      </p:sp>
      <p:sp>
        <p:nvSpPr>
          <p:cNvPr id="19459" name="Content Placeholder 2"/>
          <p:cNvSpPr>
            <a:spLocks noGrp="1"/>
          </p:cNvSpPr>
          <p:nvPr>
            <p:ph idx="1"/>
          </p:nvPr>
        </p:nvSpPr>
        <p:spPr/>
        <p:txBody>
          <a:bodyPr/>
          <a:lstStyle/>
          <a:p>
            <a:pPr marL="0" indent="0"/>
            <a:endParaRPr lang="en-US"/>
          </a:p>
        </p:txBody>
      </p:sp>
      <p:sp>
        <p:nvSpPr>
          <p:cNvPr id="19460" name="Rectangle 3"/>
          <p:cNvSpPr>
            <a:spLocks noChangeArrowheads="1"/>
          </p:cNvSpPr>
          <p:nvPr/>
        </p:nvSpPr>
        <p:spPr bwMode="auto">
          <a:xfrm>
            <a:off x="4114800" y="2971800"/>
            <a:ext cx="755650" cy="1323975"/>
          </a:xfrm>
          <a:prstGeom prst="rect">
            <a:avLst/>
          </a:prstGeom>
          <a:noFill/>
          <a:ln w="9525">
            <a:noFill/>
            <a:miter lim="800000"/>
            <a:headEnd/>
            <a:tailEnd/>
          </a:ln>
        </p:spPr>
        <p:txBody>
          <a:bodyPr wrap="none">
            <a:prstTxWarp prst="textNoShape">
              <a:avLst/>
            </a:prstTxWarp>
            <a:spAutoFit/>
          </a:bodyPr>
          <a:lstStyle/>
          <a:p>
            <a:r>
              <a:rPr lang="en-US" sz="8000">
                <a:solidFill>
                  <a:srgbClr val="FF0000"/>
                </a:solidFill>
              </a:rPr>
              <a:t>1</a:t>
            </a:r>
          </a:p>
        </p:txBody>
      </p:sp>
    </p:spTree>
    <p:extLst>
      <p:ext uri="{BB962C8B-B14F-4D97-AF65-F5344CB8AC3E}">
        <p14:creationId xmlns:p14="http://schemas.microsoft.com/office/powerpoint/2010/main" val="2356910383"/>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Conditionality</a:t>
            </a:r>
            <a:endParaRPr lang="en-US" dirty="0"/>
          </a:p>
        </p:txBody>
      </p:sp>
      <p:sp>
        <p:nvSpPr>
          <p:cNvPr id="3" name="Content Placeholder 2"/>
          <p:cNvSpPr>
            <a:spLocks noGrp="1"/>
          </p:cNvSpPr>
          <p:nvPr>
            <p:ph idx="1"/>
          </p:nvPr>
        </p:nvSpPr>
        <p:spPr/>
        <p:txBody>
          <a:bodyPr/>
          <a:lstStyle/>
          <a:p>
            <a:r>
              <a:rPr lang="en-US" dirty="0" smtClean="0"/>
              <a:t>The </a:t>
            </a:r>
            <a:r>
              <a:rPr lang="en-US" i="1" dirty="0" smtClean="0"/>
              <a:t>conditionality </a:t>
            </a:r>
            <a:r>
              <a:rPr lang="en-US" dirty="0" smtClean="0"/>
              <a:t>captures whether an instance is required to participate in the association.</a:t>
            </a:r>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a:p>
        </p:txBody>
      </p:sp>
      <p:sp>
        <p:nvSpPr>
          <p:cNvPr id="11" name="Rectangle 10"/>
          <p:cNvSpPr/>
          <p:nvPr/>
        </p:nvSpPr>
        <p:spPr bwMode="auto">
          <a:xfrm>
            <a:off x="990600" y="25146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Station</a:t>
            </a:r>
          </a:p>
        </p:txBody>
      </p:sp>
      <p:sp>
        <p:nvSpPr>
          <p:cNvPr id="12" name="Rectangle 11"/>
          <p:cNvSpPr/>
          <p:nvPr/>
        </p:nvSpPr>
        <p:spPr bwMode="auto">
          <a:xfrm>
            <a:off x="5638800" y="25146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Station Manager</a:t>
            </a:r>
          </a:p>
        </p:txBody>
      </p:sp>
      <p:cxnSp>
        <p:nvCxnSpPr>
          <p:cNvPr id="13" name="Straight Connector 12"/>
          <p:cNvCxnSpPr>
            <a:stCxn id="11" idx="3"/>
            <a:endCxn id="12" idx="1"/>
          </p:cNvCxnSpPr>
          <p:nvPr/>
        </p:nvCxnSpPr>
        <p:spPr bwMode="auto">
          <a:xfrm>
            <a:off x="3124200" y="3009900"/>
            <a:ext cx="2514600" cy="1588"/>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14" name="TextBox 13"/>
          <p:cNvSpPr txBox="1"/>
          <p:nvPr/>
        </p:nvSpPr>
        <p:spPr>
          <a:xfrm>
            <a:off x="2971800" y="2590800"/>
            <a:ext cx="1752600" cy="381000"/>
          </a:xfrm>
          <a:prstGeom prst="rect">
            <a:avLst/>
          </a:prstGeom>
          <a:noFill/>
        </p:spPr>
        <p:txBody>
          <a:bodyPr wrap="square" rtlCol="0" anchor="ctr" anchorCtr="1">
            <a:noAutofit/>
          </a:bodyPr>
          <a:lstStyle/>
          <a:p>
            <a:r>
              <a:rPr lang="en-US" dirty="0" smtClean="0"/>
              <a:t>is managing</a:t>
            </a:r>
            <a:endParaRPr lang="en-US" dirty="0"/>
          </a:p>
        </p:txBody>
      </p:sp>
      <p:sp>
        <p:nvSpPr>
          <p:cNvPr id="15" name="TextBox 14"/>
          <p:cNvSpPr txBox="1"/>
          <p:nvPr/>
        </p:nvSpPr>
        <p:spPr>
          <a:xfrm>
            <a:off x="3962400" y="3048000"/>
            <a:ext cx="1752600" cy="381000"/>
          </a:xfrm>
          <a:prstGeom prst="rect">
            <a:avLst/>
          </a:prstGeom>
          <a:noFill/>
        </p:spPr>
        <p:txBody>
          <a:bodyPr wrap="square" rtlCol="0" anchor="ctr" anchorCtr="1">
            <a:noAutofit/>
          </a:bodyPr>
          <a:lstStyle/>
          <a:p>
            <a:r>
              <a:rPr lang="en-US" dirty="0" smtClean="0"/>
              <a:t>is managed by</a:t>
            </a:r>
            <a:endParaRPr lang="en-US" dirty="0"/>
          </a:p>
        </p:txBody>
      </p:sp>
      <p:sp>
        <p:nvSpPr>
          <p:cNvPr id="16" name="TextBox 15"/>
          <p:cNvSpPr txBox="1"/>
          <p:nvPr/>
        </p:nvSpPr>
        <p:spPr>
          <a:xfrm>
            <a:off x="2667000" y="3124200"/>
            <a:ext cx="1447800" cy="381000"/>
          </a:xfrm>
          <a:prstGeom prst="rect">
            <a:avLst/>
          </a:prstGeom>
          <a:noFill/>
        </p:spPr>
        <p:txBody>
          <a:bodyPr wrap="square" rtlCol="0" anchor="ctr" anchorCtr="1">
            <a:noAutofit/>
          </a:bodyPr>
          <a:lstStyle/>
          <a:p>
            <a:r>
              <a:rPr lang="en-US" dirty="0" smtClean="0"/>
              <a:t>0..1</a:t>
            </a:r>
            <a:endParaRPr lang="en-US" dirty="0"/>
          </a:p>
        </p:txBody>
      </p:sp>
      <p:sp>
        <p:nvSpPr>
          <p:cNvPr id="17" name="TextBox 16"/>
          <p:cNvSpPr txBox="1"/>
          <p:nvPr/>
        </p:nvSpPr>
        <p:spPr>
          <a:xfrm>
            <a:off x="4572000" y="2514600"/>
            <a:ext cx="1447800" cy="381000"/>
          </a:xfrm>
          <a:prstGeom prst="rect">
            <a:avLst/>
          </a:prstGeom>
          <a:noFill/>
        </p:spPr>
        <p:txBody>
          <a:bodyPr wrap="square" rtlCol="0" anchor="ctr" anchorCtr="1">
            <a:noAutofit/>
          </a:bodyPr>
          <a:lstStyle/>
          <a:p>
            <a:r>
              <a:rPr lang="en-US" dirty="0" smtClean="0"/>
              <a:t>1</a:t>
            </a:r>
            <a:endParaRPr lang="en-US" dirty="0"/>
          </a:p>
        </p:txBody>
      </p:sp>
      <p:sp>
        <p:nvSpPr>
          <p:cNvPr id="18" name="Oval 17"/>
          <p:cNvSpPr/>
          <p:nvPr/>
        </p:nvSpPr>
        <p:spPr bwMode="auto">
          <a:xfrm>
            <a:off x="990600" y="3962400"/>
            <a:ext cx="1981200" cy="1981200"/>
          </a:xfrm>
          <a:prstGeom prst="ellips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Station</a:t>
            </a:r>
          </a:p>
        </p:txBody>
      </p:sp>
      <p:sp>
        <p:nvSpPr>
          <p:cNvPr id="19" name="Oval 18"/>
          <p:cNvSpPr/>
          <p:nvPr/>
        </p:nvSpPr>
        <p:spPr bwMode="auto">
          <a:xfrm>
            <a:off x="5638800" y="3962400"/>
            <a:ext cx="1981200" cy="1981200"/>
          </a:xfrm>
          <a:prstGeom prst="ellips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Station Manager</a:t>
            </a:r>
          </a:p>
        </p:txBody>
      </p:sp>
      <p:cxnSp>
        <p:nvCxnSpPr>
          <p:cNvPr id="20" name="Straight Connector 19"/>
          <p:cNvCxnSpPr/>
          <p:nvPr/>
        </p:nvCxnSpPr>
        <p:spPr bwMode="auto">
          <a:xfrm>
            <a:off x="2590800" y="5029200"/>
            <a:ext cx="3733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1" name="Straight Connector 20"/>
          <p:cNvCxnSpPr/>
          <p:nvPr/>
        </p:nvCxnSpPr>
        <p:spPr bwMode="auto">
          <a:xfrm>
            <a:off x="2362200" y="5257800"/>
            <a:ext cx="3733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2" name="Straight Connector 21"/>
          <p:cNvCxnSpPr/>
          <p:nvPr/>
        </p:nvCxnSpPr>
        <p:spPr bwMode="auto">
          <a:xfrm flipV="1">
            <a:off x="2057400" y="5715000"/>
            <a:ext cx="4495800" cy="76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23" name="Oval 22"/>
          <p:cNvSpPr/>
          <p:nvPr/>
        </p:nvSpPr>
        <p:spPr bwMode="auto">
          <a:xfrm>
            <a:off x="6858000" y="51054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24" name="Oval 23"/>
          <p:cNvSpPr>
            <a:spLocks noChangeAspect="1"/>
          </p:cNvSpPr>
          <p:nvPr/>
        </p:nvSpPr>
        <p:spPr bwMode="auto">
          <a:xfrm flipH="1" flipV="1">
            <a:off x="6172200" y="49542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25" name="Oval 24"/>
          <p:cNvSpPr>
            <a:spLocks noChangeAspect="1"/>
          </p:cNvSpPr>
          <p:nvPr/>
        </p:nvSpPr>
        <p:spPr bwMode="auto">
          <a:xfrm flipV="1">
            <a:off x="5943600" y="51828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26" name="Oval 25"/>
          <p:cNvSpPr>
            <a:spLocks noChangeAspect="1"/>
          </p:cNvSpPr>
          <p:nvPr/>
        </p:nvSpPr>
        <p:spPr bwMode="auto">
          <a:xfrm flipV="1">
            <a:off x="6400800" y="5640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27" name="Oval 26"/>
          <p:cNvSpPr/>
          <p:nvPr/>
        </p:nvSpPr>
        <p:spPr bwMode="auto">
          <a:xfrm>
            <a:off x="2286000" y="51804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28" name="Oval 27"/>
          <p:cNvSpPr>
            <a:spLocks noChangeAspect="1"/>
          </p:cNvSpPr>
          <p:nvPr/>
        </p:nvSpPr>
        <p:spPr bwMode="auto">
          <a:xfrm flipH="1" flipV="1">
            <a:off x="2514600" y="49542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0" name="Oval 29"/>
          <p:cNvSpPr>
            <a:spLocks noChangeAspect="1"/>
          </p:cNvSpPr>
          <p:nvPr/>
        </p:nvSpPr>
        <p:spPr bwMode="auto">
          <a:xfrm flipV="1">
            <a:off x="2057400" y="5715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Tree>
    <p:extLst>
      <p:ext uri="{BB962C8B-B14F-4D97-AF65-F5344CB8AC3E}">
        <p14:creationId xmlns:p14="http://schemas.microsoft.com/office/powerpoint/2010/main" val="1788252028"/>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Conditionality</a:t>
            </a:r>
            <a:endParaRPr lang="en-US" dirty="0"/>
          </a:p>
        </p:txBody>
      </p:sp>
      <p:sp>
        <p:nvSpPr>
          <p:cNvPr id="3" name="Content Placeholder 2"/>
          <p:cNvSpPr>
            <a:spLocks noGrp="1"/>
          </p:cNvSpPr>
          <p:nvPr>
            <p:ph idx="1"/>
          </p:nvPr>
        </p:nvSpPr>
        <p:spPr/>
        <p:txBody>
          <a:bodyPr/>
          <a:lstStyle/>
          <a:p>
            <a:r>
              <a:rPr lang="en-US" dirty="0" smtClean="0"/>
              <a:t>The </a:t>
            </a:r>
            <a:r>
              <a:rPr lang="en-US" i="1" dirty="0" smtClean="0"/>
              <a:t>conditionality </a:t>
            </a:r>
            <a:r>
              <a:rPr lang="en-US" dirty="0" smtClean="0"/>
              <a:t>captures whether an instance is required to participate in the association.</a:t>
            </a:r>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a:p>
        </p:txBody>
      </p:sp>
      <p:sp>
        <p:nvSpPr>
          <p:cNvPr id="4" name="Rectangle 3"/>
          <p:cNvSpPr/>
          <p:nvPr/>
        </p:nvSpPr>
        <p:spPr bwMode="auto">
          <a:xfrm>
            <a:off x="914400" y="23622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Dog</a:t>
            </a:r>
          </a:p>
        </p:txBody>
      </p:sp>
      <p:sp>
        <p:nvSpPr>
          <p:cNvPr id="5" name="Rectangle 4"/>
          <p:cNvSpPr/>
          <p:nvPr/>
        </p:nvSpPr>
        <p:spPr bwMode="auto">
          <a:xfrm>
            <a:off x="5562600" y="23622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dirty="0" smtClean="0"/>
              <a:t>Person</a:t>
            </a:r>
            <a:endParaRPr kumimoji="0" lang="en-US" sz="1800" b="0" i="0" u="none" strike="noStrike" cap="none" normalizeH="0" baseline="0" dirty="0" smtClean="0">
              <a:ln>
                <a:noFill/>
              </a:ln>
              <a:solidFill>
                <a:schemeClr val="tx1"/>
              </a:solidFill>
              <a:effectLst/>
              <a:latin typeface="Arial" charset="0"/>
            </a:endParaRPr>
          </a:p>
        </p:txBody>
      </p:sp>
      <p:cxnSp>
        <p:nvCxnSpPr>
          <p:cNvPr id="6" name="Straight Connector 5"/>
          <p:cNvCxnSpPr>
            <a:stCxn id="4" idx="3"/>
            <a:endCxn id="5" idx="1"/>
          </p:cNvCxnSpPr>
          <p:nvPr/>
        </p:nvCxnSpPr>
        <p:spPr bwMode="auto">
          <a:xfrm>
            <a:off x="3048000" y="2857500"/>
            <a:ext cx="2514600" cy="1588"/>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7" name="TextBox 6"/>
          <p:cNvSpPr txBox="1"/>
          <p:nvPr/>
        </p:nvSpPr>
        <p:spPr>
          <a:xfrm>
            <a:off x="2667000" y="2438400"/>
            <a:ext cx="1447800" cy="381000"/>
          </a:xfrm>
          <a:prstGeom prst="rect">
            <a:avLst/>
          </a:prstGeom>
          <a:noFill/>
        </p:spPr>
        <p:txBody>
          <a:bodyPr wrap="square" rtlCol="0" anchor="ctr" anchorCtr="1">
            <a:noAutofit/>
          </a:bodyPr>
          <a:lstStyle/>
          <a:p>
            <a:r>
              <a:rPr lang="en-US" dirty="0" smtClean="0"/>
              <a:t>owns</a:t>
            </a:r>
            <a:endParaRPr lang="en-US" dirty="0"/>
          </a:p>
        </p:txBody>
      </p:sp>
      <p:sp>
        <p:nvSpPr>
          <p:cNvPr id="8" name="TextBox 7"/>
          <p:cNvSpPr txBox="1"/>
          <p:nvPr/>
        </p:nvSpPr>
        <p:spPr>
          <a:xfrm>
            <a:off x="4191000" y="2895600"/>
            <a:ext cx="1447800" cy="381000"/>
          </a:xfrm>
          <a:prstGeom prst="rect">
            <a:avLst/>
          </a:prstGeom>
          <a:noFill/>
        </p:spPr>
        <p:txBody>
          <a:bodyPr wrap="square" rtlCol="0" anchor="ctr" anchorCtr="1">
            <a:noAutofit/>
          </a:bodyPr>
          <a:lstStyle/>
          <a:p>
            <a:r>
              <a:rPr lang="en-US" dirty="0" smtClean="0"/>
              <a:t>is owned by</a:t>
            </a:r>
            <a:endParaRPr lang="en-US" dirty="0"/>
          </a:p>
        </p:txBody>
      </p:sp>
      <p:sp>
        <p:nvSpPr>
          <p:cNvPr id="9" name="TextBox 8"/>
          <p:cNvSpPr txBox="1"/>
          <p:nvPr/>
        </p:nvSpPr>
        <p:spPr>
          <a:xfrm>
            <a:off x="2590800" y="2971800"/>
            <a:ext cx="1447800" cy="381000"/>
          </a:xfrm>
          <a:prstGeom prst="rect">
            <a:avLst/>
          </a:prstGeom>
          <a:noFill/>
        </p:spPr>
        <p:txBody>
          <a:bodyPr wrap="square" rtlCol="0" anchor="ctr" anchorCtr="1">
            <a:noAutofit/>
          </a:bodyPr>
          <a:lstStyle/>
          <a:p>
            <a:r>
              <a:rPr lang="en-US" dirty="0" smtClean="0"/>
              <a:t>0..*</a:t>
            </a:r>
            <a:endParaRPr lang="en-US" dirty="0"/>
          </a:p>
        </p:txBody>
      </p:sp>
      <p:sp>
        <p:nvSpPr>
          <p:cNvPr id="10" name="TextBox 9"/>
          <p:cNvSpPr txBox="1"/>
          <p:nvPr/>
        </p:nvSpPr>
        <p:spPr>
          <a:xfrm>
            <a:off x="4495800" y="2362200"/>
            <a:ext cx="1447800" cy="381000"/>
          </a:xfrm>
          <a:prstGeom prst="rect">
            <a:avLst/>
          </a:prstGeom>
          <a:noFill/>
        </p:spPr>
        <p:txBody>
          <a:bodyPr wrap="square" rtlCol="0" anchor="ctr" anchorCtr="1">
            <a:noAutofit/>
          </a:bodyPr>
          <a:lstStyle/>
          <a:p>
            <a:r>
              <a:rPr lang="en-US" dirty="0" smtClean="0"/>
              <a:t>1</a:t>
            </a:r>
            <a:endParaRPr lang="en-US" dirty="0"/>
          </a:p>
        </p:txBody>
      </p:sp>
      <p:sp>
        <p:nvSpPr>
          <p:cNvPr id="18" name="Oval 17"/>
          <p:cNvSpPr/>
          <p:nvPr/>
        </p:nvSpPr>
        <p:spPr bwMode="auto">
          <a:xfrm>
            <a:off x="990600" y="3962400"/>
            <a:ext cx="1981200" cy="1981200"/>
          </a:xfrm>
          <a:prstGeom prst="ellips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Dog</a:t>
            </a:r>
          </a:p>
        </p:txBody>
      </p:sp>
      <p:sp>
        <p:nvSpPr>
          <p:cNvPr id="19" name="Oval 18"/>
          <p:cNvSpPr/>
          <p:nvPr/>
        </p:nvSpPr>
        <p:spPr bwMode="auto">
          <a:xfrm>
            <a:off x="5638800" y="3962400"/>
            <a:ext cx="1981200" cy="1981200"/>
          </a:xfrm>
          <a:prstGeom prst="ellips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Person</a:t>
            </a:r>
          </a:p>
        </p:txBody>
      </p:sp>
      <p:cxnSp>
        <p:nvCxnSpPr>
          <p:cNvPr id="20" name="Straight Connector 19"/>
          <p:cNvCxnSpPr/>
          <p:nvPr/>
        </p:nvCxnSpPr>
        <p:spPr bwMode="auto">
          <a:xfrm>
            <a:off x="2590800" y="4648200"/>
            <a:ext cx="3733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1" name="Straight Connector 20"/>
          <p:cNvCxnSpPr/>
          <p:nvPr/>
        </p:nvCxnSpPr>
        <p:spPr bwMode="auto">
          <a:xfrm flipV="1">
            <a:off x="2438400" y="4648200"/>
            <a:ext cx="3886200" cy="3048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4" name="Straight Connector 23"/>
          <p:cNvCxnSpPr/>
          <p:nvPr/>
        </p:nvCxnSpPr>
        <p:spPr bwMode="auto">
          <a:xfrm>
            <a:off x="2057400" y="5105400"/>
            <a:ext cx="4038600" cy="1524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5" name="Straight Connector 24"/>
          <p:cNvCxnSpPr/>
          <p:nvPr/>
        </p:nvCxnSpPr>
        <p:spPr bwMode="auto">
          <a:xfrm flipV="1">
            <a:off x="2057400" y="5715000"/>
            <a:ext cx="4495800" cy="76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26" name="Oval 25"/>
          <p:cNvSpPr/>
          <p:nvPr/>
        </p:nvSpPr>
        <p:spPr bwMode="auto">
          <a:xfrm>
            <a:off x="5944800" y="51816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27" name="Oval 26"/>
          <p:cNvSpPr>
            <a:spLocks noChangeAspect="1"/>
          </p:cNvSpPr>
          <p:nvPr/>
        </p:nvSpPr>
        <p:spPr bwMode="auto">
          <a:xfrm flipH="1" flipV="1">
            <a:off x="6173400" y="4572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28" name="Oval 27"/>
          <p:cNvSpPr>
            <a:spLocks noChangeAspect="1"/>
          </p:cNvSpPr>
          <p:nvPr/>
        </p:nvSpPr>
        <p:spPr bwMode="auto">
          <a:xfrm flipV="1">
            <a:off x="6478200" y="56388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29" name="Oval 28"/>
          <p:cNvSpPr/>
          <p:nvPr/>
        </p:nvSpPr>
        <p:spPr bwMode="auto">
          <a:xfrm>
            <a:off x="1524000" y="54864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0" name="Oval 29"/>
          <p:cNvSpPr>
            <a:spLocks noChangeAspect="1"/>
          </p:cNvSpPr>
          <p:nvPr/>
        </p:nvSpPr>
        <p:spPr bwMode="auto">
          <a:xfrm flipH="1" flipV="1">
            <a:off x="1906200" y="50292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1" name="Oval 30"/>
          <p:cNvSpPr>
            <a:spLocks noChangeAspect="1"/>
          </p:cNvSpPr>
          <p:nvPr/>
        </p:nvSpPr>
        <p:spPr bwMode="auto">
          <a:xfrm flipV="1">
            <a:off x="2057400" y="5715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2" name="Oval 31"/>
          <p:cNvSpPr/>
          <p:nvPr/>
        </p:nvSpPr>
        <p:spPr bwMode="auto">
          <a:xfrm>
            <a:off x="1295400" y="51054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3" name="Oval 32"/>
          <p:cNvSpPr>
            <a:spLocks noChangeAspect="1"/>
          </p:cNvSpPr>
          <p:nvPr/>
        </p:nvSpPr>
        <p:spPr bwMode="auto">
          <a:xfrm flipH="1" flipV="1">
            <a:off x="2286000" y="4878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4" name="Oval 33"/>
          <p:cNvSpPr>
            <a:spLocks noChangeAspect="1"/>
          </p:cNvSpPr>
          <p:nvPr/>
        </p:nvSpPr>
        <p:spPr bwMode="auto">
          <a:xfrm flipV="1">
            <a:off x="2515800" y="4572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1"/>
          <p:cNvSpPr>
            <a:spLocks noGrp="1"/>
          </p:cNvSpPr>
          <p:nvPr>
            <p:ph type="title"/>
          </p:nvPr>
        </p:nvSpPr>
        <p:spPr/>
        <p:txBody>
          <a:bodyPr/>
          <a:lstStyle/>
          <a:p>
            <a:r>
              <a:rPr lang="en-US" smtClean="0"/>
              <a:t>Association Identifiers</a:t>
            </a:r>
          </a:p>
        </p:txBody>
      </p:sp>
      <p:sp>
        <p:nvSpPr>
          <p:cNvPr id="33795" name="Content Placeholder 2"/>
          <p:cNvSpPr>
            <a:spLocks noGrp="1"/>
          </p:cNvSpPr>
          <p:nvPr>
            <p:ph idx="1"/>
          </p:nvPr>
        </p:nvSpPr>
        <p:spPr/>
        <p:txBody>
          <a:bodyPr/>
          <a:lstStyle/>
          <a:p>
            <a:pPr marL="0" indent="0"/>
            <a:r>
              <a:rPr lang="en-US" dirty="0" smtClean="0"/>
              <a:t>Names at the ends of associations may not be unique.</a:t>
            </a:r>
          </a:p>
          <a:p>
            <a:pPr marL="0" indent="0"/>
            <a:endParaRPr lang="en-US" dirty="0" smtClean="0"/>
          </a:p>
          <a:p>
            <a:pPr marL="0" indent="0"/>
            <a:r>
              <a:rPr lang="en-US" dirty="0" smtClean="0"/>
              <a:t>Therefore each association has a unique identifier.</a:t>
            </a:r>
          </a:p>
          <a:p>
            <a:pPr marL="0" indent="0"/>
            <a:endParaRPr lang="en-US" dirty="0" smtClean="0"/>
          </a:p>
        </p:txBody>
      </p:sp>
      <p:sp>
        <p:nvSpPr>
          <p:cNvPr id="4" name="Rectangle 3"/>
          <p:cNvSpPr/>
          <p:nvPr/>
        </p:nvSpPr>
        <p:spPr bwMode="auto">
          <a:xfrm>
            <a:off x="990600" y="48006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Station</a:t>
            </a:r>
          </a:p>
        </p:txBody>
      </p:sp>
      <p:sp>
        <p:nvSpPr>
          <p:cNvPr id="5" name="Rectangle 4"/>
          <p:cNvSpPr/>
          <p:nvPr/>
        </p:nvSpPr>
        <p:spPr bwMode="auto">
          <a:xfrm>
            <a:off x="5638800" y="48006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On-Duty</a:t>
            </a:r>
          </a:p>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Station Manager</a:t>
            </a:r>
          </a:p>
        </p:txBody>
      </p:sp>
      <p:cxnSp>
        <p:nvCxnSpPr>
          <p:cNvPr id="6" name="Straight Connector 5"/>
          <p:cNvCxnSpPr>
            <a:stCxn id="4" idx="3"/>
            <a:endCxn id="5" idx="1"/>
          </p:cNvCxnSpPr>
          <p:nvPr/>
        </p:nvCxnSpPr>
        <p:spPr bwMode="auto">
          <a:xfrm>
            <a:off x="3124200" y="5295900"/>
            <a:ext cx="2514600" cy="1588"/>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7" name="TextBox 6"/>
          <p:cNvSpPr txBox="1"/>
          <p:nvPr/>
        </p:nvSpPr>
        <p:spPr>
          <a:xfrm>
            <a:off x="2971800" y="4876800"/>
            <a:ext cx="1752600" cy="381000"/>
          </a:xfrm>
          <a:prstGeom prst="rect">
            <a:avLst/>
          </a:prstGeom>
          <a:noFill/>
        </p:spPr>
        <p:txBody>
          <a:bodyPr wrap="square" rtlCol="0" anchor="ctr" anchorCtr="1">
            <a:noAutofit/>
          </a:bodyPr>
          <a:lstStyle/>
          <a:p>
            <a:r>
              <a:rPr lang="en-US" dirty="0" smtClean="0"/>
              <a:t>is managing</a:t>
            </a:r>
            <a:endParaRPr lang="en-US" dirty="0"/>
          </a:p>
        </p:txBody>
      </p:sp>
      <p:sp>
        <p:nvSpPr>
          <p:cNvPr id="8" name="TextBox 7"/>
          <p:cNvSpPr txBox="1"/>
          <p:nvPr/>
        </p:nvSpPr>
        <p:spPr>
          <a:xfrm>
            <a:off x="3962400" y="5334000"/>
            <a:ext cx="1752600" cy="381000"/>
          </a:xfrm>
          <a:prstGeom prst="rect">
            <a:avLst/>
          </a:prstGeom>
          <a:noFill/>
        </p:spPr>
        <p:txBody>
          <a:bodyPr wrap="square" rtlCol="0" anchor="ctr" anchorCtr="1">
            <a:noAutofit/>
          </a:bodyPr>
          <a:lstStyle/>
          <a:p>
            <a:r>
              <a:rPr lang="en-US" dirty="0" smtClean="0"/>
              <a:t>is managed by</a:t>
            </a:r>
            <a:endParaRPr lang="en-US" dirty="0"/>
          </a:p>
        </p:txBody>
      </p:sp>
      <p:sp>
        <p:nvSpPr>
          <p:cNvPr id="9" name="TextBox 8"/>
          <p:cNvSpPr txBox="1"/>
          <p:nvPr/>
        </p:nvSpPr>
        <p:spPr>
          <a:xfrm>
            <a:off x="2514600" y="5410200"/>
            <a:ext cx="1447800" cy="381000"/>
          </a:xfrm>
          <a:prstGeom prst="rect">
            <a:avLst/>
          </a:prstGeom>
          <a:noFill/>
        </p:spPr>
        <p:txBody>
          <a:bodyPr wrap="square" rtlCol="0" anchor="ctr" anchorCtr="1">
            <a:noAutofit/>
          </a:bodyPr>
          <a:lstStyle/>
          <a:p>
            <a:r>
              <a:rPr lang="en-US" dirty="0" smtClean="0"/>
              <a:t>1</a:t>
            </a:r>
            <a:endParaRPr lang="en-US" dirty="0"/>
          </a:p>
        </p:txBody>
      </p:sp>
      <p:sp>
        <p:nvSpPr>
          <p:cNvPr id="10" name="TextBox 9"/>
          <p:cNvSpPr txBox="1"/>
          <p:nvPr/>
        </p:nvSpPr>
        <p:spPr>
          <a:xfrm>
            <a:off x="4572000" y="4800600"/>
            <a:ext cx="1447800" cy="381000"/>
          </a:xfrm>
          <a:prstGeom prst="rect">
            <a:avLst/>
          </a:prstGeom>
          <a:noFill/>
        </p:spPr>
        <p:txBody>
          <a:bodyPr wrap="square" rtlCol="0" anchor="ctr" anchorCtr="1">
            <a:noAutofit/>
          </a:bodyPr>
          <a:lstStyle/>
          <a:p>
            <a:r>
              <a:rPr lang="en-US" dirty="0" smtClean="0"/>
              <a:t>1</a:t>
            </a:r>
            <a:endParaRPr lang="en-US" dirty="0"/>
          </a:p>
        </p:txBody>
      </p:sp>
      <p:sp>
        <p:nvSpPr>
          <p:cNvPr id="11" name="Rectangle 10"/>
          <p:cNvSpPr/>
          <p:nvPr/>
        </p:nvSpPr>
        <p:spPr bwMode="auto">
          <a:xfrm>
            <a:off x="914400" y="28956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Dog</a:t>
            </a:r>
          </a:p>
        </p:txBody>
      </p:sp>
      <p:sp>
        <p:nvSpPr>
          <p:cNvPr id="12" name="Rectangle 11"/>
          <p:cNvSpPr/>
          <p:nvPr/>
        </p:nvSpPr>
        <p:spPr bwMode="auto">
          <a:xfrm>
            <a:off x="5562600" y="28956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Dog Owner</a:t>
            </a:r>
          </a:p>
        </p:txBody>
      </p:sp>
      <p:cxnSp>
        <p:nvCxnSpPr>
          <p:cNvPr id="13" name="Straight Connector 12"/>
          <p:cNvCxnSpPr>
            <a:stCxn id="11" idx="3"/>
            <a:endCxn id="12" idx="1"/>
          </p:cNvCxnSpPr>
          <p:nvPr/>
        </p:nvCxnSpPr>
        <p:spPr bwMode="auto">
          <a:xfrm>
            <a:off x="3048000" y="3390900"/>
            <a:ext cx="2514600" cy="1588"/>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14" name="TextBox 13"/>
          <p:cNvSpPr txBox="1"/>
          <p:nvPr/>
        </p:nvSpPr>
        <p:spPr>
          <a:xfrm>
            <a:off x="2667000" y="2971800"/>
            <a:ext cx="1447800" cy="381000"/>
          </a:xfrm>
          <a:prstGeom prst="rect">
            <a:avLst/>
          </a:prstGeom>
          <a:noFill/>
        </p:spPr>
        <p:txBody>
          <a:bodyPr wrap="square" rtlCol="0" anchor="ctr" anchorCtr="1">
            <a:noAutofit/>
          </a:bodyPr>
          <a:lstStyle/>
          <a:p>
            <a:r>
              <a:rPr lang="en-US" dirty="0" smtClean="0"/>
              <a:t>owns</a:t>
            </a:r>
            <a:endParaRPr lang="en-US" dirty="0"/>
          </a:p>
        </p:txBody>
      </p:sp>
      <p:sp>
        <p:nvSpPr>
          <p:cNvPr id="15" name="TextBox 14"/>
          <p:cNvSpPr txBox="1"/>
          <p:nvPr/>
        </p:nvSpPr>
        <p:spPr>
          <a:xfrm>
            <a:off x="4191000" y="3429000"/>
            <a:ext cx="1447800" cy="381000"/>
          </a:xfrm>
          <a:prstGeom prst="rect">
            <a:avLst/>
          </a:prstGeom>
          <a:noFill/>
        </p:spPr>
        <p:txBody>
          <a:bodyPr wrap="square" rtlCol="0" anchor="ctr" anchorCtr="1">
            <a:noAutofit/>
          </a:bodyPr>
          <a:lstStyle/>
          <a:p>
            <a:r>
              <a:rPr lang="en-US" dirty="0" smtClean="0"/>
              <a:t>is owned by</a:t>
            </a:r>
            <a:endParaRPr lang="en-US" dirty="0"/>
          </a:p>
        </p:txBody>
      </p:sp>
      <p:sp>
        <p:nvSpPr>
          <p:cNvPr id="16" name="TextBox 15"/>
          <p:cNvSpPr txBox="1"/>
          <p:nvPr/>
        </p:nvSpPr>
        <p:spPr>
          <a:xfrm>
            <a:off x="2590800" y="3505200"/>
            <a:ext cx="1447800" cy="381000"/>
          </a:xfrm>
          <a:prstGeom prst="rect">
            <a:avLst/>
          </a:prstGeom>
          <a:noFill/>
        </p:spPr>
        <p:txBody>
          <a:bodyPr wrap="square" rtlCol="0" anchor="ctr" anchorCtr="1">
            <a:noAutofit/>
          </a:bodyPr>
          <a:lstStyle/>
          <a:p>
            <a:r>
              <a:rPr lang="en-US" dirty="0" smtClean="0"/>
              <a:t>1..*</a:t>
            </a:r>
            <a:endParaRPr lang="en-US" dirty="0"/>
          </a:p>
        </p:txBody>
      </p:sp>
      <p:sp>
        <p:nvSpPr>
          <p:cNvPr id="17" name="TextBox 16"/>
          <p:cNvSpPr txBox="1"/>
          <p:nvPr/>
        </p:nvSpPr>
        <p:spPr>
          <a:xfrm>
            <a:off x="4495800" y="2895600"/>
            <a:ext cx="1447800" cy="381000"/>
          </a:xfrm>
          <a:prstGeom prst="rect">
            <a:avLst/>
          </a:prstGeom>
          <a:noFill/>
        </p:spPr>
        <p:txBody>
          <a:bodyPr wrap="square" rtlCol="0" anchor="ctr" anchorCtr="1">
            <a:noAutofit/>
          </a:bodyPr>
          <a:lstStyle/>
          <a:p>
            <a:r>
              <a:rPr lang="en-US" dirty="0" smtClean="0"/>
              <a:t>1</a:t>
            </a:r>
            <a:endParaRPr lang="en-US" dirty="0"/>
          </a:p>
        </p:txBody>
      </p:sp>
      <p:sp>
        <p:nvSpPr>
          <p:cNvPr id="18" name="TextBox 17"/>
          <p:cNvSpPr txBox="1"/>
          <p:nvPr/>
        </p:nvSpPr>
        <p:spPr>
          <a:xfrm>
            <a:off x="3657600" y="2971800"/>
            <a:ext cx="1447800" cy="381000"/>
          </a:xfrm>
          <a:prstGeom prst="rect">
            <a:avLst/>
          </a:prstGeom>
          <a:noFill/>
        </p:spPr>
        <p:txBody>
          <a:bodyPr wrap="square" rtlCol="0" anchor="ctr" anchorCtr="1">
            <a:noAutofit/>
          </a:bodyPr>
          <a:lstStyle/>
          <a:p>
            <a:r>
              <a:rPr lang="en-US" b="1" dirty="0" smtClean="0"/>
              <a:t>R1</a:t>
            </a:r>
            <a:endParaRPr lang="en-US" b="1" dirty="0"/>
          </a:p>
        </p:txBody>
      </p:sp>
      <p:sp>
        <p:nvSpPr>
          <p:cNvPr id="19" name="TextBox 18"/>
          <p:cNvSpPr txBox="1"/>
          <p:nvPr/>
        </p:nvSpPr>
        <p:spPr>
          <a:xfrm>
            <a:off x="3657600" y="4495800"/>
            <a:ext cx="1447800" cy="381000"/>
          </a:xfrm>
          <a:prstGeom prst="rect">
            <a:avLst/>
          </a:prstGeom>
          <a:noFill/>
        </p:spPr>
        <p:txBody>
          <a:bodyPr wrap="square" rtlCol="0" anchor="ctr" anchorCtr="1">
            <a:noAutofit/>
          </a:bodyPr>
          <a:lstStyle/>
          <a:p>
            <a:r>
              <a:rPr lang="en-US" b="1" dirty="0" smtClean="0"/>
              <a:t>R3</a:t>
            </a:r>
            <a:endParaRPr lang="en-US" b="1" dirty="0"/>
          </a:p>
        </p:txBody>
      </p:sp>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itle 1"/>
          <p:cNvSpPr>
            <a:spLocks noGrp="1"/>
          </p:cNvSpPr>
          <p:nvPr>
            <p:ph type="title"/>
          </p:nvPr>
        </p:nvSpPr>
        <p:spPr/>
        <p:txBody>
          <a:bodyPr/>
          <a:lstStyle/>
          <a:p>
            <a:r>
              <a:rPr lang="en-US" smtClean="0"/>
              <a:t>Finding Associations</a:t>
            </a:r>
          </a:p>
        </p:txBody>
      </p:sp>
      <p:sp>
        <p:nvSpPr>
          <p:cNvPr id="49155" name="Content Placeholder 2"/>
          <p:cNvSpPr>
            <a:spLocks noGrp="1"/>
          </p:cNvSpPr>
          <p:nvPr>
            <p:ph idx="1"/>
          </p:nvPr>
        </p:nvSpPr>
        <p:spPr/>
        <p:txBody>
          <a:bodyPr/>
          <a:lstStyle/>
          <a:p>
            <a:pPr marL="0" indent="0"/>
            <a:r>
              <a:rPr lang="en-US" dirty="0" smtClean="0"/>
              <a:t>Capture the </a:t>
            </a:r>
            <a:r>
              <a:rPr lang="en-US" i="1" dirty="0" smtClean="0"/>
              <a:t>meaning </a:t>
            </a:r>
            <a:r>
              <a:rPr lang="en-US" dirty="0" smtClean="0"/>
              <a:t>of the association.</a:t>
            </a:r>
          </a:p>
          <a:p>
            <a:pPr marL="0" indent="0"/>
            <a:endParaRPr lang="en-US" dirty="0" smtClean="0"/>
          </a:p>
          <a:p>
            <a:pPr marL="0" indent="0"/>
            <a:r>
              <a:rPr lang="en-US" dirty="0" smtClean="0"/>
              <a:t>Be certain to name both ‘ends’ and check their multiplicity and conditionality.</a:t>
            </a:r>
          </a:p>
          <a:p>
            <a:pPr marL="0" indent="0"/>
            <a:endParaRPr lang="en-US" dirty="0"/>
          </a:p>
          <a:p>
            <a:pPr marL="0" indent="0"/>
            <a:endParaRPr lang="en-US" dirty="0" smtClean="0"/>
          </a:p>
          <a:p>
            <a:pPr marL="0" indent="0"/>
            <a:endParaRPr lang="en-US" dirty="0"/>
          </a:p>
          <a:p>
            <a:pPr marL="0" indent="0"/>
            <a:endParaRPr lang="en-US" dirty="0" smtClean="0"/>
          </a:p>
          <a:p>
            <a:pPr marL="0" indent="0"/>
            <a:endParaRPr lang="en-US" dirty="0"/>
          </a:p>
          <a:p>
            <a:pPr marL="0" indent="0"/>
            <a:r>
              <a:rPr lang="en-US" dirty="0" smtClean="0"/>
              <a:t>Read this as:</a:t>
            </a:r>
          </a:p>
          <a:p>
            <a:pPr lvl="1" indent="-354013"/>
            <a:r>
              <a:rPr lang="en-US" dirty="0" smtClean="0"/>
              <a:t>(One) Station is managed by one On-Duty Station Manager</a:t>
            </a:r>
          </a:p>
          <a:p>
            <a:pPr lvl="1" indent="-354013"/>
            <a:r>
              <a:rPr lang="en-US" dirty="0"/>
              <a:t>An </a:t>
            </a:r>
            <a:r>
              <a:rPr lang="en-US" dirty="0" smtClean="0"/>
              <a:t>On</a:t>
            </a:r>
            <a:r>
              <a:rPr lang="en-US" dirty="0"/>
              <a:t>-Duty Station </a:t>
            </a:r>
            <a:r>
              <a:rPr lang="en-US" dirty="0" smtClean="0"/>
              <a:t>Manager </a:t>
            </a:r>
            <a:r>
              <a:rPr lang="en-US" dirty="0"/>
              <a:t>is </a:t>
            </a:r>
            <a:r>
              <a:rPr lang="en-US" dirty="0" smtClean="0"/>
              <a:t>managing one </a:t>
            </a:r>
            <a:r>
              <a:rPr lang="en-US" dirty="0"/>
              <a:t>Station </a:t>
            </a:r>
          </a:p>
          <a:p>
            <a:pPr lvl="1" indent="-354013"/>
            <a:endParaRPr lang="en-US" dirty="0" smtClean="0"/>
          </a:p>
          <a:p>
            <a:pPr marL="0" indent="0"/>
            <a:endParaRPr lang="en-US" dirty="0" smtClean="0"/>
          </a:p>
          <a:p>
            <a:pPr marL="0" indent="0"/>
            <a:endParaRPr lang="en-US" dirty="0" smtClean="0"/>
          </a:p>
        </p:txBody>
      </p:sp>
      <p:sp>
        <p:nvSpPr>
          <p:cNvPr id="4" name="Rectangle 3"/>
          <p:cNvSpPr/>
          <p:nvPr/>
        </p:nvSpPr>
        <p:spPr bwMode="auto">
          <a:xfrm>
            <a:off x="990600" y="32766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Station</a:t>
            </a:r>
          </a:p>
        </p:txBody>
      </p:sp>
      <p:sp>
        <p:nvSpPr>
          <p:cNvPr id="5" name="Rectangle 4"/>
          <p:cNvSpPr/>
          <p:nvPr/>
        </p:nvSpPr>
        <p:spPr bwMode="auto">
          <a:xfrm>
            <a:off x="5638800" y="32766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On-Duty</a:t>
            </a:r>
          </a:p>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Station Manager</a:t>
            </a:r>
          </a:p>
        </p:txBody>
      </p:sp>
      <p:cxnSp>
        <p:nvCxnSpPr>
          <p:cNvPr id="6" name="Straight Connector 5"/>
          <p:cNvCxnSpPr>
            <a:stCxn id="4" idx="3"/>
            <a:endCxn id="5" idx="1"/>
          </p:cNvCxnSpPr>
          <p:nvPr/>
        </p:nvCxnSpPr>
        <p:spPr bwMode="auto">
          <a:xfrm>
            <a:off x="3124200" y="3771900"/>
            <a:ext cx="2514600" cy="1588"/>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7" name="TextBox 6"/>
          <p:cNvSpPr txBox="1"/>
          <p:nvPr/>
        </p:nvSpPr>
        <p:spPr>
          <a:xfrm>
            <a:off x="2971800" y="3352800"/>
            <a:ext cx="1752600" cy="381000"/>
          </a:xfrm>
          <a:prstGeom prst="rect">
            <a:avLst/>
          </a:prstGeom>
          <a:noFill/>
        </p:spPr>
        <p:txBody>
          <a:bodyPr wrap="square" rtlCol="0" anchor="ctr" anchorCtr="1">
            <a:noAutofit/>
          </a:bodyPr>
          <a:lstStyle/>
          <a:p>
            <a:r>
              <a:rPr lang="en-US" dirty="0" smtClean="0"/>
              <a:t>is managing</a:t>
            </a:r>
            <a:endParaRPr lang="en-US" dirty="0"/>
          </a:p>
        </p:txBody>
      </p:sp>
      <p:sp>
        <p:nvSpPr>
          <p:cNvPr id="8" name="TextBox 7"/>
          <p:cNvSpPr txBox="1"/>
          <p:nvPr/>
        </p:nvSpPr>
        <p:spPr>
          <a:xfrm>
            <a:off x="3962400" y="3810000"/>
            <a:ext cx="1752600" cy="381000"/>
          </a:xfrm>
          <a:prstGeom prst="rect">
            <a:avLst/>
          </a:prstGeom>
          <a:noFill/>
        </p:spPr>
        <p:txBody>
          <a:bodyPr wrap="square" rtlCol="0" anchor="ctr" anchorCtr="1">
            <a:noAutofit/>
          </a:bodyPr>
          <a:lstStyle/>
          <a:p>
            <a:r>
              <a:rPr lang="en-US" dirty="0" smtClean="0"/>
              <a:t>is managed by</a:t>
            </a:r>
            <a:endParaRPr lang="en-US" dirty="0"/>
          </a:p>
        </p:txBody>
      </p:sp>
      <p:sp>
        <p:nvSpPr>
          <p:cNvPr id="9" name="TextBox 8"/>
          <p:cNvSpPr txBox="1"/>
          <p:nvPr/>
        </p:nvSpPr>
        <p:spPr>
          <a:xfrm>
            <a:off x="2514600" y="3886200"/>
            <a:ext cx="1447800" cy="381000"/>
          </a:xfrm>
          <a:prstGeom prst="rect">
            <a:avLst/>
          </a:prstGeom>
          <a:noFill/>
        </p:spPr>
        <p:txBody>
          <a:bodyPr wrap="square" rtlCol="0" anchor="ctr" anchorCtr="1">
            <a:noAutofit/>
          </a:bodyPr>
          <a:lstStyle/>
          <a:p>
            <a:r>
              <a:rPr lang="en-US" dirty="0" smtClean="0"/>
              <a:t>1</a:t>
            </a:r>
            <a:endParaRPr lang="en-US" dirty="0"/>
          </a:p>
        </p:txBody>
      </p:sp>
      <p:sp>
        <p:nvSpPr>
          <p:cNvPr id="10" name="TextBox 9"/>
          <p:cNvSpPr txBox="1"/>
          <p:nvPr/>
        </p:nvSpPr>
        <p:spPr>
          <a:xfrm>
            <a:off x="4572000" y="3276600"/>
            <a:ext cx="1447800" cy="381000"/>
          </a:xfrm>
          <a:prstGeom prst="rect">
            <a:avLst/>
          </a:prstGeom>
          <a:noFill/>
        </p:spPr>
        <p:txBody>
          <a:bodyPr wrap="square" rtlCol="0" anchor="ctr" anchorCtr="1">
            <a:noAutofit/>
          </a:bodyPr>
          <a:lstStyle/>
          <a:p>
            <a:r>
              <a:rPr lang="en-US" dirty="0" smtClean="0"/>
              <a:t>1</a:t>
            </a:r>
            <a:endParaRPr lang="en-US" dirty="0"/>
          </a:p>
        </p:txBody>
      </p:sp>
      <p:sp>
        <p:nvSpPr>
          <p:cNvPr id="11" name="TextBox 10"/>
          <p:cNvSpPr txBox="1"/>
          <p:nvPr/>
        </p:nvSpPr>
        <p:spPr>
          <a:xfrm>
            <a:off x="3657600" y="2971800"/>
            <a:ext cx="1447800" cy="381000"/>
          </a:xfrm>
          <a:prstGeom prst="rect">
            <a:avLst/>
          </a:prstGeom>
          <a:noFill/>
        </p:spPr>
        <p:txBody>
          <a:bodyPr wrap="square" rtlCol="0" anchor="ctr" anchorCtr="1">
            <a:noAutofit/>
          </a:bodyPr>
          <a:lstStyle/>
          <a:p>
            <a:r>
              <a:rPr lang="en-US" b="1" dirty="0" smtClean="0"/>
              <a:t>R3</a:t>
            </a:r>
            <a:endParaRPr lang="en-US" b="1" dirty="0"/>
          </a:p>
        </p:txBody>
      </p:sp>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Title 1"/>
          <p:cNvSpPr>
            <a:spLocks noGrp="1"/>
          </p:cNvSpPr>
          <p:nvPr>
            <p:ph type="title"/>
          </p:nvPr>
        </p:nvSpPr>
        <p:spPr/>
        <p:txBody>
          <a:bodyPr/>
          <a:lstStyle/>
          <a:p>
            <a:r>
              <a:rPr lang="en-US" smtClean="0"/>
              <a:t>Association Descriptions</a:t>
            </a:r>
          </a:p>
        </p:txBody>
      </p:sp>
      <p:sp>
        <p:nvSpPr>
          <p:cNvPr id="70659" name="Content Placeholder 2"/>
          <p:cNvSpPr>
            <a:spLocks noGrp="1"/>
          </p:cNvSpPr>
          <p:nvPr>
            <p:ph idx="1"/>
          </p:nvPr>
        </p:nvSpPr>
        <p:spPr>
          <a:xfrm>
            <a:off x="762000" y="1219200"/>
            <a:ext cx="7162800" cy="5105400"/>
          </a:xfrm>
        </p:spPr>
        <p:txBody>
          <a:bodyPr/>
          <a:lstStyle/>
          <a:p>
            <a:r>
              <a:rPr lang="en-US" sz="2400" dirty="0" smtClean="0"/>
              <a:t>Every association must have a description that:</a:t>
            </a:r>
          </a:p>
          <a:p>
            <a:pPr lvl="1"/>
            <a:r>
              <a:rPr lang="en-US" sz="2400" dirty="0" smtClean="0"/>
              <a:t>connects </a:t>
            </a:r>
            <a:r>
              <a:rPr lang="en-US" sz="2400" dirty="0"/>
              <a:t>the abstraction </a:t>
            </a:r>
            <a:r>
              <a:rPr lang="en-US" sz="2400" dirty="0" smtClean="0"/>
              <a:t>to the </a:t>
            </a:r>
            <a:r>
              <a:rPr lang="en-US" sz="2400" dirty="0"/>
              <a:t>subject </a:t>
            </a:r>
            <a:r>
              <a:rPr lang="en-US" sz="2400" dirty="0" smtClean="0"/>
              <a:t>matter </a:t>
            </a:r>
            <a:endParaRPr lang="en-US" sz="2400" dirty="0"/>
          </a:p>
          <a:p>
            <a:pPr lvl="1"/>
            <a:r>
              <a:rPr lang="en-US" sz="2400" dirty="0" smtClean="0"/>
              <a:t>provides </a:t>
            </a:r>
            <a:r>
              <a:rPr lang="en-US" sz="2400" dirty="0"/>
              <a:t>details about the </a:t>
            </a:r>
            <a:r>
              <a:rPr lang="en-US" sz="2400" dirty="0" smtClean="0"/>
              <a:t/>
            </a:r>
            <a:br>
              <a:rPr lang="en-US" sz="2400" dirty="0" smtClean="0"/>
            </a:br>
            <a:r>
              <a:rPr lang="en-US" sz="2400" dirty="0" smtClean="0"/>
              <a:t>semantics </a:t>
            </a:r>
            <a:r>
              <a:rPr lang="en-US" sz="2400" dirty="0"/>
              <a:t>of the association </a:t>
            </a:r>
            <a:r>
              <a:rPr lang="en-US" sz="2400" dirty="0" smtClean="0"/>
              <a:t/>
            </a:r>
            <a:br>
              <a:rPr lang="en-US" sz="2400" dirty="0" smtClean="0"/>
            </a:br>
            <a:r>
              <a:rPr lang="en-US" sz="2400" dirty="0" smtClean="0"/>
              <a:t>or </a:t>
            </a:r>
            <a:r>
              <a:rPr lang="en-US" sz="2400" dirty="0"/>
              <a:t>how it is </a:t>
            </a:r>
            <a:r>
              <a:rPr lang="en-US" sz="2400" dirty="0" smtClean="0"/>
              <a:t>used</a:t>
            </a:r>
            <a:endParaRPr lang="en-US" sz="2400" dirty="0"/>
          </a:p>
          <a:p>
            <a:pPr lvl="1"/>
            <a:r>
              <a:rPr lang="en-US" sz="2400" dirty="0"/>
              <a:t>s</a:t>
            </a:r>
            <a:r>
              <a:rPr lang="en-US" sz="2400" dirty="0" smtClean="0"/>
              <a:t>ays when it is </a:t>
            </a:r>
            <a:r>
              <a:rPr lang="en-US" sz="2400" dirty="0"/>
              <a:t>established </a:t>
            </a:r>
            <a:r>
              <a:rPr lang="en-US" sz="2400" dirty="0" smtClean="0"/>
              <a:t/>
            </a:r>
            <a:br>
              <a:rPr lang="en-US" sz="2400" dirty="0" smtClean="0"/>
            </a:br>
            <a:r>
              <a:rPr lang="en-US" sz="2400" dirty="0" smtClean="0"/>
              <a:t>and removed</a:t>
            </a:r>
            <a:r>
              <a:rPr lang="en-US" sz="2400" dirty="0"/>
              <a:t> </a:t>
            </a:r>
            <a:r>
              <a:rPr lang="en-US" sz="2400" dirty="0" smtClean="0"/>
              <a:t>(</a:t>
            </a:r>
            <a:r>
              <a:rPr lang="en-US" sz="2400" i="1" dirty="0" smtClean="0"/>
              <a:t>time scope</a:t>
            </a:r>
            <a:r>
              <a:rPr lang="en-US" sz="2400" dirty="0" smtClean="0"/>
              <a:t>)</a:t>
            </a:r>
            <a:endParaRPr lang="en-US" sz="2400" dirty="0"/>
          </a:p>
          <a:p>
            <a:endParaRPr lang="en-US" dirty="0" smtClean="0"/>
          </a:p>
          <a:p>
            <a:endParaRPr lang="en-US" dirty="0"/>
          </a:p>
          <a:p>
            <a:pPr marL="0" indent="0"/>
            <a:endParaRPr lang="en-US" dirty="0" smtClean="0"/>
          </a:p>
        </p:txBody>
      </p:sp>
      <p:sp>
        <p:nvSpPr>
          <p:cNvPr id="70660" name="TextBox 3"/>
          <p:cNvSpPr txBox="1">
            <a:spLocks noChangeArrowheads="1"/>
          </p:cNvSpPr>
          <p:nvPr/>
        </p:nvSpPr>
        <p:spPr bwMode="auto">
          <a:xfrm>
            <a:off x="838200" y="4724400"/>
            <a:ext cx="7696200" cy="1107996"/>
          </a:xfrm>
          <a:prstGeom prst="rect">
            <a:avLst/>
          </a:prstGeom>
          <a:solidFill>
            <a:schemeClr val="tx1">
              <a:alpha val="20000"/>
            </a:schemeClr>
          </a:solidFill>
          <a:ln w="9525">
            <a:noFill/>
            <a:miter lim="800000"/>
            <a:headEnd/>
            <a:tailEnd/>
          </a:ln>
        </p:spPr>
        <p:txBody>
          <a:bodyPr>
            <a:prstTxWarp prst="textNoShape">
              <a:avLst/>
            </a:prstTxWarp>
            <a:spAutoFit/>
          </a:bodyPr>
          <a:lstStyle/>
          <a:p>
            <a:r>
              <a:rPr lang="en-US" sz="2200" dirty="0"/>
              <a:t>R1:  </a:t>
            </a:r>
            <a:r>
              <a:rPr lang="en-US" sz="2200" dirty="0" smtClean="0"/>
              <a:t>The </a:t>
            </a:r>
            <a:r>
              <a:rPr lang="en-US" sz="2200" dirty="0"/>
              <a:t>association is created when the dog is acquired and deleted when the dog is given or sold to a new owner or when the dog or the owner cease to exist.</a:t>
            </a:r>
          </a:p>
        </p:txBody>
      </p:sp>
      <p:sp>
        <p:nvSpPr>
          <p:cNvPr id="70661" name="Rectangular Callout 3"/>
          <p:cNvSpPr>
            <a:spLocks noChangeArrowheads="1"/>
          </p:cNvSpPr>
          <p:nvPr/>
        </p:nvSpPr>
        <p:spPr bwMode="auto">
          <a:xfrm>
            <a:off x="5715000" y="2514600"/>
            <a:ext cx="2819400" cy="1371600"/>
          </a:xfrm>
          <a:prstGeom prst="wedgeRectCallout">
            <a:avLst>
              <a:gd name="adj1" fmla="val 41088"/>
              <a:gd name="adj2" fmla="val 84014"/>
            </a:avLst>
          </a:prstGeom>
          <a:solidFill>
            <a:schemeClr val="accent1"/>
          </a:solidFill>
          <a:ln w="12700">
            <a:solidFill>
              <a:schemeClr val="tx1"/>
            </a:solidFill>
            <a:round/>
            <a:headEnd/>
            <a:tailEnd/>
          </a:ln>
        </p:spPr>
        <p:txBody>
          <a:bodyPr>
            <a:prstTxWarp prst="textNoShape">
              <a:avLst/>
            </a:prstTxWarp>
          </a:bodyPr>
          <a:lstStyle/>
          <a:p>
            <a:r>
              <a:rPr lang="en-US" sz="2000" dirty="0"/>
              <a:t>Don’t repeat what is on the diagram. </a:t>
            </a:r>
          </a:p>
          <a:p>
            <a:endParaRPr lang="en-US" sz="2000" dirty="0"/>
          </a:p>
          <a:p>
            <a:r>
              <a:rPr lang="en-US" sz="2000" dirty="0" smtClean="0"/>
              <a:t>One fact in one place!</a:t>
            </a:r>
            <a:endParaRPr lang="en-US" sz="2000" dirty="0"/>
          </a:p>
        </p:txBody>
      </p:sp>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Title 1"/>
          <p:cNvSpPr>
            <a:spLocks noGrp="1"/>
          </p:cNvSpPr>
          <p:nvPr>
            <p:ph type="title"/>
          </p:nvPr>
        </p:nvSpPr>
        <p:spPr/>
        <p:txBody>
          <a:bodyPr/>
          <a:lstStyle/>
          <a:p>
            <a:r>
              <a:rPr lang="en-US" smtClean="0"/>
              <a:t>Multiplicity Test</a:t>
            </a:r>
          </a:p>
        </p:txBody>
      </p:sp>
      <p:sp>
        <p:nvSpPr>
          <p:cNvPr id="72707" name="Content Placeholder 2"/>
          <p:cNvSpPr>
            <a:spLocks noGrp="1"/>
          </p:cNvSpPr>
          <p:nvPr>
            <p:ph idx="1"/>
          </p:nvPr>
        </p:nvSpPr>
        <p:spPr/>
        <p:txBody>
          <a:bodyPr/>
          <a:lstStyle/>
          <a:p>
            <a:pPr marL="0" indent="0"/>
            <a:r>
              <a:rPr lang="en-US" dirty="0" smtClean="0"/>
              <a:t>Check that the class is defined in such a way that it justifies </a:t>
            </a:r>
            <a:br>
              <a:rPr lang="en-US" dirty="0" smtClean="0"/>
            </a:br>
            <a:r>
              <a:rPr lang="en-US" dirty="0" smtClean="0"/>
              <a:t>the multiplicity.</a:t>
            </a:r>
          </a:p>
          <a:p>
            <a:pPr marL="0" indent="0"/>
            <a:endParaRPr lang="en-US" sz="1200" dirty="0" smtClean="0"/>
          </a:p>
          <a:p>
            <a:pPr marL="0" indent="0"/>
            <a:r>
              <a:rPr lang="en-US" dirty="0" smtClean="0"/>
              <a:t>Can a Dog have multiple owners?</a:t>
            </a:r>
          </a:p>
          <a:p>
            <a:pPr lvl="1"/>
            <a:r>
              <a:rPr lang="en-US" dirty="0" smtClean="0"/>
              <a:t>At one time?</a:t>
            </a:r>
          </a:p>
          <a:p>
            <a:pPr lvl="1"/>
            <a:r>
              <a:rPr lang="en-US" dirty="0" smtClean="0"/>
              <a:t>Over time?</a:t>
            </a:r>
          </a:p>
          <a:p>
            <a:pPr lvl="1"/>
            <a:endParaRPr lang="en-US" sz="1200" dirty="0" smtClean="0"/>
          </a:p>
          <a:p>
            <a:pPr marL="0" indent="0"/>
            <a:r>
              <a:rPr lang="en-US" dirty="0" smtClean="0"/>
              <a:t>Do we need to know:</a:t>
            </a:r>
          </a:p>
          <a:p>
            <a:pPr lvl="1"/>
            <a:r>
              <a:rPr lang="en-US" dirty="0" smtClean="0"/>
              <a:t>What dogs were owned </a:t>
            </a:r>
            <a:br>
              <a:rPr lang="en-US" dirty="0" smtClean="0"/>
            </a:br>
            <a:r>
              <a:rPr lang="en-US" dirty="0" smtClean="0"/>
              <a:t>in the past?</a:t>
            </a:r>
          </a:p>
          <a:p>
            <a:pPr lvl="1"/>
            <a:r>
              <a:rPr lang="en-US" dirty="0" smtClean="0"/>
              <a:t>Is that a separate association?</a:t>
            </a:r>
          </a:p>
          <a:p>
            <a:endParaRPr lang="en-US" sz="1200" dirty="0"/>
          </a:p>
          <a:p>
            <a:r>
              <a:rPr lang="en-US" dirty="0" smtClean="0"/>
              <a:t>Your decisions must be based </a:t>
            </a:r>
            <a:br>
              <a:rPr lang="en-US" dirty="0" smtClean="0"/>
            </a:br>
            <a:r>
              <a:rPr lang="en-US" dirty="0" smtClean="0"/>
              <a:t>on the requirements!</a:t>
            </a:r>
          </a:p>
          <a:p>
            <a:pPr lvl="1">
              <a:buFont typeface="Monotype Sorts" charset="2"/>
              <a:buNone/>
            </a:pPr>
            <a:endParaRPr lang="en-US" dirty="0" smtClean="0"/>
          </a:p>
          <a:p>
            <a:pPr marL="0" indent="0"/>
            <a:endParaRPr lang="en-US" dirty="0" smtClean="0"/>
          </a:p>
          <a:p>
            <a:pPr marL="0" indent="0"/>
            <a:endParaRPr lang="en-US" dirty="0" smtClean="0"/>
          </a:p>
          <a:p>
            <a:pPr marL="0" indent="0"/>
            <a:endParaRPr lang="en-US" dirty="0" smtClean="0"/>
          </a:p>
        </p:txBody>
      </p:sp>
      <p:sp>
        <p:nvSpPr>
          <p:cNvPr id="72708" name="Rectangle 3"/>
          <p:cNvSpPr>
            <a:spLocks noChangeArrowheads="1"/>
          </p:cNvSpPr>
          <p:nvPr/>
        </p:nvSpPr>
        <p:spPr bwMode="auto">
          <a:xfrm>
            <a:off x="6553200" y="3657600"/>
            <a:ext cx="2209800" cy="430212"/>
          </a:xfrm>
          <a:prstGeom prst="rect">
            <a:avLst/>
          </a:prstGeom>
          <a:solidFill>
            <a:schemeClr val="tx1">
              <a:alpha val="14902"/>
            </a:schemeClr>
          </a:solidFill>
          <a:ln w="9525">
            <a:noFill/>
            <a:miter lim="800000"/>
            <a:headEnd/>
            <a:tailEnd/>
          </a:ln>
        </p:spPr>
        <p:txBody>
          <a:bodyPr>
            <a:prstTxWarp prst="textNoShape">
              <a:avLst/>
            </a:prstTxWarp>
            <a:spAutoFit/>
          </a:bodyPr>
          <a:lstStyle/>
          <a:p>
            <a:r>
              <a:rPr lang="en-US" sz="2200" dirty="0"/>
              <a:t>Dog Owner</a:t>
            </a:r>
          </a:p>
        </p:txBody>
      </p:sp>
      <p:sp>
        <p:nvSpPr>
          <p:cNvPr id="72709" name="Rectangle 4"/>
          <p:cNvSpPr>
            <a:spLocks noChangeArrowheads="1"/>
          </p:cNvSpPr>
          <p:nvPr/>
        </p:nvSpPr>
        <p:spPr bwMode="auto">
          <a:xfrm>
            <a:off x="6553200" y="2209800"/>
            <a:ext cx="2209800" cy="430213"/>
          </a:xfrm>
          <a:prstGeom prst="rect">
            <a:avLst/>
          </a:prstGeom>
          <a:solidFill>
            <a:schemeClr val="tx1">
              <a:alpha val="14902"/>
            </a:schemeClr>
          </a:solidFill>
          <a:ln w="9525">
            <a:noFill/>
            <a:miter lim="800000"/>
            <a:headEnd/>
            <a:tailEnd/>
          </a:ln>
        </p:spPr>
        <p:txBody>
          <a:bodyPr>
            <a:prstTxWarp prst="textNoShape">
              <a:avLst/>
            </a:prstTxWarp>
            <a:spAutoFit/>
          </a:bodyPr>
          <a:lstStyle/>
          <a:p>
            <a:r>
              <a:rPr lang="en-US" sz="2200"/>
              <a:t>Dog</a:t>
            </a:r>
          </a:p>
        </p:txBody>
      </p:sp>
      <p:sp>
        <p:nvSpPr>
          <p:cNvPr id="72710" name="Rectangular Callout 5"/>
          <p:cNvSpPr>
            <a:spLocks noChangeArrowheads="1"/>
          </p:cNvSpPr>
          <p:nvPr/>
        </p:nvSpPr>
        <p:spPr bwMode="auto">
          <a:xfrm>
            <a:off x="5486400" y="5257800"/>
            <a:ext cx="3276600" cy="838200"/>
          </a:xfrm>
          <a:prstGeom prst="wedgeRectCallout">
            <a:avLst>
              <a:gd name="adj1" fmla="val -48318"/>
              <a:gd name="adj2" fmla="val -134168"/>
            </a:avLst>
          </a:prstGeom>
          <a:solidFill>
            <a:schemeClr val="accent1"/>
          </a:solidFill>
          <a:ln w="12700">
            <a:solidFill>
              <a:schemeClr val="tx1"/>
            </a:solidFill>
            <a:round/>
            <a:headEnd/>
            <a:tailEnd/>
          </a:ln>
        </p:spPr>
        <p:txBody>
          <a:bodyPr>
            <a:prstTxWarp prst="textNoShape">
              <a:avLst/>
            </a:prstTxWarp>
          </a:bodyPr>
          <a:lstStyle/>
          <a:p>
            <a:r>
              <a:rPr lang="en-US" sz="2000" dirty="0"/>
              <a:t>These decisions define the </a:t>
            </a:r>
            <a:r>
              <a:rPr lang="en-US" sz="2000" i="1" dirty="0"/>
              <a:t>time scope </a:t>
            </a:r>
            <a:r>
              <a:rPr lang="en-US" sz="2000" dirty="0"/>
              <a:t>of the model.</a:t>
            </a:r>
          </a:p>
        </p:txBody>
      </p:sp>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Title 1"/>
          <p:cNvSpPr>
            <a:spLocks noGrp="1"/>
          </p:cNvSpPr>
          <p:nvPr>
            <p:ph type="title"/>
          </p:nvPr>
        </p:nvSpPr>
        <p:spPr/>
        <p:txBody>
          <a:bodyPr/>
          <a:lstStyle/>
          <a:p>
            <a:r>
              <a:rPr lang="en-US" smtClean="0"/>
              <a:t>Conditionality Test</a:t>
            </a:r>
          </a:p>
        </p:txBody>
      </p:sp>
      <p:sp>
        <p:nvSpPr>
          <p:cNvPr id="71683" name="Content Placeholder 2"/>
          <p:cNvSpPr>
            <a:spLocks noGrp="1"/>
          </p:cNvSpPr>
          <p:nvPr>
            <p:ph idx="1"/>
          </p:nvPr>
        </p:nvSpPr>
        <p:spPr>
          <a:xfrm>
            <a:off x="762000" y="1219200"/>
            <a:ext cx="8077200" cy="5105400"/>
          </a:xfrm>
        </p:spPr>
        <p:txBody>
          <a:bodyPr/>
          <a:lstStyle/>
          <a:p>
            <a:pPr marL="0" indent="0"/>
            <a:r>
              <a:rPr lang="en-US" dirty="0" smtClean="0"/>
              <a:t>Check that the class is defined so it justifies the conditionality.</a:t>
            </a:r>
          </a:p>
          <a:p>
            <a:pPr marL="0" indent="0"/>
            <a:endParaRPr lang="en-US" sz="1200" dirty="0" smtClean="0"/>
          </a:p>
          <a:p>
            <a:r>
              <a:rPr lang="en-US" dirty="0"/>
              <a:t>When is a dog a Dog?</a:t>
            </a:r>
          </a:p>
          <a:p>
            <a:pPr lvl="1"/>
            <a:r>
              <a:rPr lang="en-US" dirty="0"/>
              <a:t>At birth?</a:t>
            </a:r>
          </a:p>
          <a:p>
            <a:pPr lvl="1"/>
            <a:r>
              <a:rPr lang="en-US" dirty="0"/>
              <a:t>When ‘owned’?</a:t>
            </a:r>
          </a:p>
          <a:p>
            <a:pPr lvl="1"/>
            <a:r>
              <a:rPr lang="en-US" dirty="0"/>
              <a:t>When a license is issued?</a:t>
            </a:r>
          </a:p>
          <a:p>
            <a:endParaRPr lang="en-US" sz="1200" dirty="0"/>
          </a:p>
          <a:p>
            <a:pPr marL="0" indent="0"/>
            <a:r>
              <a:rPr lang="en-US" dirty="0" smtClean="0"/>
              <a:t>When is a dog owner a Dog Owner?</a:t>
            </a:r>
          </a:p>
          <a:p>
            <a:pPr lvl="1"/>
            <a:r>
              <a:rPr lang="en-US" dirty="0" smtClean="0"/>
              <a:t>When he has a dog?</a:t>
            </a:r>
          </a:p>
          <a:p>
            <a:pPr lvl="1"/>
            <a:r>
              <a:rPr lang="en-US" dirty="0" smtClean="0"/>
              <a:t>When he has a license?</a:t>
            </a:r>
          </a:p>
          <a:p>
            <a:pPr lvl="1"/>
            <a:r>
              <a:rPr lang="en-US" dirty="0" smtClean="0"/>
              <a:t>Once a dog owner, always  a dog owner?</a:t>
            </a:r>
          </a:p>
          <a:p>
            <a:pPr marL="0" indent="0"/>
            <a:endParaRPr lang="en-US" sz="1200" dirty="0" smtClean="0"/>
          </a:p>
          <a:p>
            <a:r>
              <a:rPr lang="en-US" dirty="0"/>
              <a:t>Your decisions must be based </a:t>
            </a:r>
            <a:br>
              <a:rPr lang="en-US" dirty="0"/>
            </a:br>
            <a:r>
              <a:rPr lang="en-US" dirty="0"/>
              <a:t>on the requirements!</a:t>
            </a:r>
          </a:p>
          <a:p>
            <a:pPr marL="0" indent="0"/>
            <a:endParaRPr lang="en-US" sz="1200" dirty="0" smtClean="0"/>
          </a:p>
          <a:p>
            <a:pPr marL="0" indent="0"/>
            <a:endParaRPr lang="en-US" dirty="0" smtClean="0"/>
          </a:p>
        </p:txBody>
      </p:sp>
      <p:sp>
        <p:nvSpPr>
          <p:cNvPr id="71684" name="Rectangle 3"/>
          <p:cNvSpPr>
            <a:spLocks noChangeArrowheads="1"/>
          </p:cNvSpPr>
          <p:nvPr/>
        </p:nvSpPr>
        <p:spPr bwMode="auto">
          <a:xfrm>
            <a:off x="6553200" y="4114800"/>
            <a:ext cx="2209800" cy="430213"/>
          </a:xfrm>
          <a:prstGeom prst="rect">
            <a:avLst/>
          </a:prstGeom>
          <a:solidFill>
            <a:schemeClr val="tx1">
              <a:alpha val="14902"/>
            </a:schemeClr>
          </a:solidFill>
          <a:ln w="9525">
            <a:noFill/>
            <a:miter lim="800000"/>
            <a:headEnd/>
            <a:tailEnd/>
          </a:ln>
        </p:spPr>
        <p:txBody>
          <a:bodyPr>
            <a:prstTxWarp prst="textNoShape">
              <a:avLst/>
            </a:prstTxWarp>
            <a:spAutoFit/>
          </a:bodyPr>
          <a:lstStyle/>
          <a:p>
            <a:r>
              <a:rPr lang="en-US" sz="2200"/>
              <a:t>Dog Owner</a:t>
            </a:r>
          </a:p>
        </p:txBody>
      </p:sp>
      <p:sp>
        <p:nvSpPr>
          <p:cNvPr id="71685" name="Rectangle 4"/>
          <p:cNvSpPr>
            <a:spLocks noChangeArrowheads="1"/>
          </p:cNvSpPr>
          <p:nvPr/>
        </p:nvSpPr>
        <p:spPr bwMode="auto">
          <a:xfrm>
            <a:off x="6553200" y="2057400"/>
            <a:ext cx="2209800" cy="430212"/>
          </a:xfrm>
          <a:prstGeom prst="rect">
            <a:avLst/>
          </a:prstGeom>
          <a:solidFill>
            <a:schemeClr val="tx1">
              <a:alpha val="14902"/>
            </a:schemeClr>
          </a:solidFill>
          <a:ln w="9525">
            <a:noFill/>
            <a:miter lim="800000"/>
            <a:headEnd/>
            <a:tailEnd/>
          </a:ln>
        </p:spPr>
        <p:txBody>
          <a:bodyPr>
            <a:prstTxWarp prst="textNoShape">
              <a:avLst/>
            </a:prstTxWarp>
            <a:spAutoFit/>
          </a:bodyPr>
          <a:lstStyle/>
          <a:p>
            <a:r>
              <a:rPr lang="en-US" sz="2200"/>
              <a:t>Dog</a:t>
            </a:r>
          </a:p>
        </p:txBody>
      </p:sp>
      <p:sp>
        <p:nvSpPr>
          <p:cNvPr id="7" name="Rectangular Callout 5"/>
          <p:cNvSpPr>
            <a:spLocks noChangeArrowheads="1"/>
          </p:cNvSpPr>
          <p:nvPr/>
        </p:nvSpPr>
        <p:spPr bwMode="auto">
          <a:xfrm>
            <a:off x="5486400" y="5410200"/>
            <a:ext cx="3276600" cy="838200"/>
          </a:xfrm>
          <a:prstGeom prst="wedgeRectCallout">
            <a:avLst>
              <a:gd name="adj1" fmla="val 54524"/>
              <a:gd name="adj2" fmla="val -115986"/>
            </a:avLst>
          </a:prstGeom>
          <a:solidFill>
            <a:schemeClr val="accent1"/>
          </a:solidFill>
          <a:ln w="12700">
            <a:solidFill>
              <a:schemeClr val="tx1"/>
            </a:solidFill>
            <a:round/>
            <a:headEnd/>
            <a:tailEnd/>
          </a:ln>
        </p:spPr>
        <p:txBody>
          <a:bodyPr>
            <a:prstTxWarp prst="textNoShape">
              <a:avLst/>
            </a:prstTxWarp>
          </a:bodyPr>
          <a:lstStyle/>
          <a:p>
            <a:r>
              <a:rPr lang="en-US" sz="2000" dirty="0"/>
              <a:t>These decisions define the </a:t>
            </a:r>
            <a:r>
              <a:rPr lang="en-US" sz="2000" i="1" dirty="0"/>
              <a:t>time scope </a:t>
            </a:r>
            <a:r>
              <a:rPr lang="en-US" sz="2000" dirty="0"/>
              <a:t>of the model.</a:t>
            </a:r>
          </a:p>
        </p:txBody>
      </p:sp>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Time Scope</a:t>
            </a:r>
            <a:endParaRPr lang="en-US" dirty="0"/>
          </a:p>
        </p:txBody>
      </p:sp>
      <p:sp>
        <p:nvSpPr>
          <p:cNvPr id="4" name="Content Placeholder 3"/>
          <p:cNvSpPr>
            <a:spLocks noGrp="1"/>
          </p:cNvSpPr>
          <p:nvPr>
            <p:ph idx="1"/>
          </p:nvPr>
        </p:nvSpPr>
        <p:spPr/>
        <p:txBody>
          <a:bodyPr/>
          <a:lstStyle/>
          <a:p>
            <a:r>
              <a:rPr lang="en-US" dirty="0" smtClean="0"/>
              <a:t>The model captures the instance population at </a:t>
            </a:r>
            <a:br>
              <a:rPr lang="en-US" dirty="0" smtClean="0"/>
            </a:br>
            <a:r>
              <a:rPr lang="en-US" dirty="0" smtClean="0"/>
              <a:t>any given instant in time.</a:t>
            </a:r>
          </a:p>
          <a:p>
            <a:endParaRPr lang="en-US" dirty="0" smtClean="0"/>
          </a:p>
          <a:p>
            <a:r>
              <a:rPr lang="en-US" dirty="0" smtClean="0"/>
              <a:t>Be sure:</a:t>
            </a:r>
          </a:p>
          <a:p>
            <a:pPr lvl="1"/>
            <a:r>
              <a:rPr lang="en-US" dirty="0" smtClean="0"/>
              <a:t>the conditionality and </a:t>
            </a:r>
          </a:p>
          <a:p>
            <a:pPr lvl="1"/>
            <a:r>
              <a:rPr lang="en-US" dirty="0" smtClean="0"/>
              <a:t>multiplicity </a:t>
            </a:r>
          </a:p>
          <a:p>
            <a:r>
              <a:rPr lang="en-US" dirty="0" smtClean="0"/>
              <a:t>reflect that fact.</a:t>
            </a:r>
          </a:p>
          <a:p>
            <a:endParaRPr lang="en-US" dirty="0" smtClean="0"/>
          </a:p>
        </p:txBody>
      </p:sp>
      <p:sp>
        <p:nvSpPr>
          <p:cNvPr id="5" name="Rectangle 4"/>
          <p:cNvSpPr/>
          <p:nvPr/>
        </p:nvSpPr>
        <p:spPr bwMode="auto">
          <a:xfrm>
            <a:off x="990600" y="4419600"/>
            <a:ext cx="2133600" cy="1524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Station</a:t>
            </a:r>
          </a:p>
        </p:txBody>
      </p:sp>
      <p:sp>
        <p:nvSpPr>
          <p:cNvPr id="6" name="Rectangle 5"/>
          <p:cNvSpPr/>
          <p:nvPr/>
        </p:nvSpPr>
        <p:spPr bwMode="auto">
          <a:xfrm>
            <a:off x="5638800" y="4419600"/>
            <a:ext cx="2133600" cy="1524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Station Manager</a:t>
            </a:r>
          </a:p>
        </p:txBody>
      </p:sp>
      <p:cxnSp>
        <p:nvCxnSpPr>
          <p:cNvPr id="7" name="Straight Connector 6"/>
          <p:cNvCxnSpPr/>
          <p:nvPr/>
        </p:nvCxnSpPr>
        <p:spPr bwMode="auto">
          <a:xfrm>
            <a:off x="3124200" y="5638800"/>
            <a:ext cx="2514600" cy="1588"/>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8" name="TextBox 7"/>
          <p:cNvSpPr txBox="1"/>
          <p:nvPr/>
        </p:nvSpPr>
        <p:spPr>
          <a:xfrm>
            <a:off x="2971800" y="5181600"/>
            <a:ext cx="1752600" cy="381000"/>
          </a:xfrm>
          <a:prstGeom prst="rect">
            <a:avLst/>
          </a:prstGeom>
          <a:noFill/>
        </p:spPr>
        <p:txBody>
          <a:bodyPr wrap="square" rtlCol="0" anchor="ctr" anchorCtr="1">
            <a:noAutofit/>
          </a:bodyPr>
          <a:lstStyle/>
          <a:p>
            <a:r>
              <a:rPr lang="en-US" dirty="0" smtClean="0"/>
              <a:t>is managing</a:t>
            </a:r>
            <a:endParaRPr lang="en-US" dirty="0"/>
          </a:p>
        </p:txBody>
      </p:sp>
      <p:sp>
        <p:nvSpPr>
          <p:cNvPr id="9" name="TextBox 8"/>
          <p:cNvSpPr txBox="1"/>
          <p:nvPr/>
        </p:nvSpPr>
        <p:spPr>
          <a:xfrm>
            <a:off x="3962400" y="5638800"/>
            <a:ext cx="1752600" cy="381000"/>
          </a:xfrm>
          <a:prstGeom prst="rect">
            <a:avLst/>
          </a:prstGeom>
          <a:noFill/>
        </p:spPr>
        <p:txBody>
          <a:bodyPr wrap="square" rtlCol="0" anchor="ctr" anchorCtr="1">
            <a:noAutofit/>
          </a:bodyPr>
          <a:lstStyle/>
          <a:p>
            <a:r>
              <a:rPr lang="en-US" dirty="0" smtClean="0"/>
              <a:t>is managed by</a:t>
            </a:r>
            <a:endParaRPr lang="en-US" dirty="0"/>
          </a:p>
        </p:txBody>
      </p:sp>
      <p:sp>
        <p:nvSpPr>
          <p:cNvPr id="10" name="TextBox 9"/>
          <p:cNvSpPr txBox="1"/>
          <p:nvPr/>
        </p:nvSpPr>
        <p:spPr>
          <a:xfrm>
            <a:off x="2590800" y="5638800"/>
            <a:ext cx="1447800" cy="381000"/>
          </a:xfrm>
          <a:prstGeom prst="rect">
            <a:avLst/>
          </a:prstGeom>
          <a:noFill/>
        </p:spPr>
        <p:txBody>
          <a:bodyPr wrap="square" rtlCol="0" anchor="ctr" anchorCtr="1">
            <a:noAutofit/>
          </a:bodyPr>
          <a:lstStyle/>
          <a:p>
            <a:r>
              <a:rPr lang="en-US" dirty="0" smtClean="0"/>
              <a:t>1</a:t>
            </a:r>
            <a:endParaRPr lang="en-US" dirty="0"/>
          </a:p>
        </p:txBody>
      </p:sp>
      <p:sp>
        <p:nvSpPr>
          <p:cNvPr id="11" name="TextBox 10"/>
          <p:cNvSpPr txBox="1"/>
          <p:nvPr/>
        </p:nvSpPr>
        <p:spPr>
          <a:xfrm>
            <a:off x="4572000" y="5181600"/>
            <a:ext cx="1447800" cy="381000"/>
          </a:xfrm>
          <a:prstGeom prst="rect">
            <a:avLst/>
          </a:prstGeom>
          <a:noFill/>
        </p:spPr>
        <p:txBody>
          <a:bodyPr wrap="square" rtlCol="0" anchor="ctr" anchorCtr="1">
            <a:noAutofit/>
          </a:bodyPr>
          <a:lstStyle/>
          <a:p>
            <a:r>
              <a:rPr lang="en-US" dirty="0" smtClean="0"/>
              <a:t>1</a:t>
            </a:r>
            <a:endParaRPr lang="en-US" dirty="0"/>
          </a:p>
        </p:txBody>
      </p:sp>
      <p:sp>
        <p:nvSpPr>
          <p:cNvPr id="12" name="TextBox 11"/>
          <p:cNvSpPr txBox="1"/>
          <p:nvPr/>
        </p:nvSpPr>
        <p:spPr>
          <a:xfrm>
            <a:off x="3657600" y="5943600"/>
            <a:ext cx="1447800" cy="381000"/>
          </a:xfrm>
          <a:prstGeom prst="rect">
            <a:avLst/>
          </a:prstGeom>
          <a:noFill/>
        </p:spPr>
        <p:txBody>
          <a:bodyPr wrap="square" rtlCol="0" anchor="ctr" anchorCtr="1">
            <a:noAutofit/>
          </a:bodyPr>
          <a:lstStyle/>
          <a:p>
            <a:r>
              <a:rPr lang="en-US" b="1" dirty="0" smtClean="0"/>
              <a:t>R3</a:t>
            </a:r>
            <a:endParaRPr lang="en-US" b="1" dirty="0"/>
          </a:p>
        </p:txBody>
      </p:sp>
      <p:cxnSp>
        <p:nvCxnSpPr>
          <p:cNvPr id="16" name="Straight Connector 15"/>
          <p:cNvCxnSpPr/>
          <p:nvPr/>
        </p:nvCxnSpPr>
        <p:spPr bwMode="auto">
          <a:xfrm>
            <a:off x="3124200" y="4724400"/>
            <a:ext cx="2514600" cy="1588"/>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17" name="TextBox 16"/>
          <p:cNvSpPr txBox="1"/>
          <p:nvPr/>
        </p:nvSpPr>
        <p:spPr>
          <a:xfrm>
            <a:off x="2819400" y="4267200"/>
            <a:ext cx="1752600" cy="381000"/>
          </a:xfrm>
          <a:prstGeom prst="rect">
            <a:avLst/>
          </a:prstGeom>
          <a:noFill/>
        </p:spPr>
        <p:txBody>
          <a:bodyPr wrap="square" rtlCol="0" anchor="ctr" anchorCtr="1">
            <a:noAutofit/>
          </a:bodyPr>
          <a:lstStyle/>
          <a:p>
            <a:r>
              <a:rPr lang="en-US" dirty="0" smtClean="0"/>
              <a:t>managed</a:t>
            </a:r>
            <a:endParaRPr lang="en-US" dirty="0"/>
          </a:p>
        </p:txBody>
      </p:sp>
      <p:sp>
        <p:nvSpPr>
          <p:cNvPr id="18" name="TextBox 17"/>
          <p:cNvSpPr txBox="1"/>
          <p:nvPr/>
        </p:nvSpPr>
        <p:spPr>
          <a:xfrm>
            <a:off x="4267200" y="4800600"/>
            <a:ext cx="1676400" cy="304800"/>
          </a:xfrm>
          <a:prstGeom prst="rect">
            <a:avLst/>
          </a:prstGeom>
          <a:noFill/>
        </p:spPr>
        <p:txBody>
          <a:bodyPr wrap="square" rtlCol="0" anchor="ctr" anchorCtr="1">
            <a:noAutofit/>
          </a:bodyPr>
          <a:lstStyle/>
          <a:p>
            <a:r>
              <a:rPr lang="en-US" dirty="0" smtClean="0"/>
              <a:t>has been </a:t>
            </a:r>
            <a:br>
              <a:rPr lang="en-US" dirty="0" smtClean="0"/>
            </a:br>
            <a:r>
              <a:rPr lang="en-US" dirty="0" smtClean="0"/>
              <a:t>managed</a:t>
            </a:r>
            <a:endParaRPr lang="en-US" dirty="0"/>
          </a:p>
        </p:txBody>
      </p:sp>
      <p:sp>
        <p:nvSpPr>
          <p:cNvPr id="19" name="TextBox 18"/>
          <p:cNvSpPr txBox="1"/>
          <p:nvPr/>
        </p:nvSpPr>
        <p:spPr>
          <a:xfrm>
            <a:off x="4572000" y="4191000"/>
            <a:ext cx="1447800" cy="381000"/>
          </a:xfrm>
          <a:prstGeom prst="rect">
            <a:avLst/>
          </a:prstGeom>
          <a:noFill/>
        </p:spPr>
        <p:txBody>
          <a:bodyPr wrap="square" rtlCol="0" anchor="ctr" anchorCtr="1">
            <a:noAutofit/>
          </a:bodyPr>
          <a:lstStyle/>
          <a:p>
            <a:r>
              <a:rPr lang="en-US" dirty="0" smtClean="0"/>
              <a:t>1..*</a:t>
            </a:r>
            <a:endParaRPr lang="en-US" dirty="0"/>
          </a:p>
        </p:txBody>
      </p:sp>
      <p:sp>
        <p:nvSpPr>
          <p:cNvPr id="20" name="TextBox 19"/>
          <p:cNvSpPr txBox="1"/>
          <p:nvPr/>
        </p:nvSpPr>
        <p:spPr>
          <a:xfrm>
            <a:off x="3657600" y="4038600"/>
            <a:ext cx="1447800" cy="381000"/>
          </a:xfrm>
          <a:prstGeom prst="rect">
            <a:avLst/>
          </a:prstGeom>
          <a:noFill/>
        </p:spPr>
        <p:txBody>
          <a:bodyPr wrap="square" rtlCol="0" anchor="ctr" anchorCtr="1">
            <a:noAutofit/>
          </a:bodyPr>
          <a:lstStyle/>
          <a:p>
            <a:r>
              <a:rPr lang="en-US" b="1" dirty="0" smtClean="0"/>
              <a:t>R2</a:t>
            </a:r>
            <a:endParaRPr lang="en-US" b="1" dirty="0"/>
          </a:p>
        </p:txBody>
      </p:sp>
      <p:sp>
        <p:nvSpPr>
          <p:cNvPr id="22" name="TextBox 21"/>
          <p:cNvSpPr txBox="1"/>
          <p:nvPr/>
        </p:nvSpPr>
        <p:spPr>
          <a:xfrm>
            <a:off x="2667000" y="4724400"/>
            <a:ext cx="1447800" cy="381000"/>
          </a:xfrm>
          <a:prstGeom prst="rect">
            <a:avLst/>
          </a:prstGeom>
          <a:noFill/>
        </p:spPr>
        <p:txBody>
          <a:bodyPr wrap="square" rtlCol="0" anchor="ctr" anchorCtr="1">
            <a:noAutofit/>
          </a:bodyPr>
          <a:lstStyle/>
          <a:p>
            <a:r>
              <a:rPr lang="en-US" dirty="0" smtClean="0"/>
              <a:t>1..*</a:t>
            </a:r>
            <a:endParaRPr lang="en-US" dirty="0"/>
          </a:p>
        </p:txBody>
      </p:sp>
      <p:sp>
        <p:nvSpPr>
          <p:cNvPr id="21" name="Rectangular Callout 5"/>
          <p:cNvSpPr>
            <a:spLocks noChangeArrowheads="1"/>
          </p:cNvSpPr>
          <p:nvPr/>
        </p:nvSpPr>
        <p:spPr bwMode="auto">
          <a:xfrm>
            <a:off x="4953000" y="2819400"/>
            <a:ext cx="3276600" cy="838200"/>
          </a:xfrm>
          <a:prstGeom prst="wedgeRectCallout">
            <a:avLst>
              <a:gd name="adj1" fmla="val -75708"/>
              <a:gd name="adj2" fmla="val -144269"/>
            </a:avLst>
          </a:prstGeom>
          <a:solidFill>
            <a:schemeClr val="accent1"/>
          </a:solidFill>
          <a:ln w="12700">
            <a:solidFill>
              <a:schemeClr val="tx1"/>
            </a:solidFill>
            <a:round/>
            <a:headEnd/>
            <a:tailEnd/>
          </a:ln>
        </p:spPr>
        <p:txBody>
          <a:bodyPr>
            <a:prstTxWarp prst="textNoShape">
              <a:avLst/>
            </a:prstTxWarp>
          </a:bodyPr>
          <a:lstStyle/>
          <a:p>
            <a:r>
              <a:rPr lang="en-US" sz="2000" dirty="0" smtClean="0"/>
              <a:t>What does “instant in time” mean?   Exactly?</a:t>
            </a:r>
            <a:endParaRPr lang="en-US" sz="2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t="-6350" b="61546"/>
          <a:stretch/>
        </p:blipFill>
        <p:spPr>
          <a:xfrm>
            <a:off x="838200" y="1297200"/>
            <a:ext cx="6781800" cy="2512800"/>
          </a:xfrm>
          <a:prstGeom prst="rect">
            <a:avLst/>
          </a:prstGeom>
        </p:spPr>
      </p:pic>
      <p:sp>
        <p:nvSpPr>
          <p:cNvPr id="2" name="Title 1"/>
          <p:cNvSpPr>
            <a:spLocks noGrp="1"/>
          </p:cNvSpPr>
          <p:nvPr>
            <p:ph type="title"/>
          </p:nvPr>
        </p:nvSpPr>
        <p:spPr/>
        <p:txBody>
          <a:bodyPr/>
          <a:lstStyle/>
          <a:p>
            <a:r>
              <a:rPr lang="en-US" dirty="0" smtClean="0"/>
              <a:t>Preexisting Instances</a:t>
            </a:r>
            <a:endParaRPr lang="en-US" dirty="0"/>
          </a:p>
        </p:txBody>
      </p:sp>
      <p:sp>
        <p:nvSpPr>
          <p:cNvPr id="3" name="Content Placeholder 2"/>
          <p:cNvSpPr>
            <a:spLocks noGrp="1"/>
          </p:cNvSpPr>
          <p:nvPr>
            <p:ph idx="1"/>
          </p:nvPr>
        </p:nvSpPr>
        <p:spPr/>
        <p:txBody>
          <a:bodyPr/>
          <a:lstStyle/>
          <a:p>
            <a:r>
              <a:rPr lang="en-US" dirty="0" smtClean="0"/>
              <a:t>Some instances exist before the system starts running.</a:t>
            </a:r>
            <a:endParaRPr lang="en-US" dirty="0"/>
          </a:p>
        </p:txBody>
      </p:sp>
      <p:graphicFrame>
        <p:nvGraphicFramePr>
          <p:cNvPr id="12" name="Table 11"/>
          <p:cNvGraphicFramePr>
            <a:graphicFrameLocks noGrp="1"/>
          </p:cNvGraphicFramePr>
          <p:nvPr>
            <p:extLst>
              <p:ext uri="{D42A27DB-BD31-4B8C-83A1-F6EECF244321}">
                <p14:modId xmlns:p14="http://schemas.microsoft.com/office/powerpoint/2010/main" val="182650340"/>
              </p:ext>
            </p:extLst>
          </p:nvPr>
        </p:nvGraphicFramePr>
        <p:xfrm>
          <a:off x="762000" y="4419600"/>
          <a:ext cx="8077200" cy="1592688"/>
        </p:xfrm>
        <a:graphic>
          <a:graphicData uri="http://schemas.openxmlformats.org/drawingml/2006/table">
            <a:tbl>
              <a:tblPr/>
              <a:tblGrid>
                <a:gridCol w="1346200"/>
                <a:gridCol w="1346200"/>
                <a:gridCol w="1346200"/>
                <a:gridCol w="1346200"/>
                <a:gridCol w="1346200"/>
                <a:gridCol w="1346200"/>
              </a:tblGrid>
              <a:tr h="265448">
                <a:tc gridSpan="2">
                  <a:txBody>
                    <a:bodyPr/>
                    <a:lstStyle/>
                    <a:p>
                      <a:pPr algn="ctr" fontAlgn="ctr"/>
                      <a:r>
                        <a:rPr lang="en-US" sz="1600" b="1" i="0" u="none" strike="noStrike">
                          <a:effectLst/>
                          <a:latin typeface="Verdana"/>
                        </a:rPr>
                        <a:t>Pub</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algn="ctr" fontAlgn="ctr"/>
                      <a:endParaRPr lang="en-US" sz="1600" b="1" i="0" u="none" strike="noStrike">
                        <a:effectLst/>
                        <a:latin typeface="Verdana"/>
                      </a:endParaRP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gridSpan="3">
                  <a:txBody>
                    <a:bodyPr/>
                    <a:lstStyle/>
                    <a:p>
                      <a:pPr algn="ctr" fontAlgn="ctr"/>
                      <a:r>
                        <a:rPr lang="en-US" sz="1600" b="1" i="0" u="none" strike="noStrike">
                          <a:effectLst/>
                          <a:latin typeface="Verdana"/>
                        </a:rPr>
                        <a:t>Table</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r>
              <a:tr h="265448">
                <a:tc gridSpan="2">
                  <a:txBody>
                    <a:bodyPr/>
                    <a:lstStyle/>
                    <a:p>
                      <a:pPr algn="ctr" fontAlgn="ctr"/>
                      <a:r>
                        <a:rPr lang="en-US" sz="1600" b="1" i="0" u="none" strike="noStrike">
                          <a:effectLst/>
                          <a:latin typeface="Verdana"/>
                        </a:rPr>
                        <a:t>Name</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algn="l" fontAlgn="b"/>
                      <a:endParaRPr lang="en-US" sz="700" b="0" i="0" u="none" strike="noStrike">
                        <a:effectLst/>
                        <a:latin typeface="Verdana"/>
                      </a:endParaRPr>
                    </a:p>
                  </a:txBody>
                  <a:tcPr marL="9480" marR="9480" marT="94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600" b="1" i="0" u="none" strike="noStrike">
                          <a:effectLst/>
                          <a:latin typeface="Verdana"/>
                        </a:rPr>
                        <a:t>Number</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1" i="0" u="none" strike="noStrike">
                          <a:effectLst/>
                          <a:latin typeface="Verdana"/>
                        </a:rPr>
                        <a:t>Available</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1" i="0" u="none" strike="noStrike">
                          <a:effectLst/>
                          <a:latin typeface="Verdana"/>
                        </a:rPr>
                        <a:t>State</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65448">
                <a:tc gridSpan="2">
                  <a:txBody>
                    <a:bodyPr/>
                    <a:lstStyle/>
                    <a:p>
                      <a:pPr algn="l" fontAlgn="ctr"/>
                      <a:r>
                        <a:rPr lang="en-US" sz="1600" b="0" i="0" u="none" strike="noStrike">
                          <a:effectLst/>
                          <a:latin typeface="Verdana"/>
                        </a:rPr>
                        <a:t>The Kings Arms</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algn="l" fontAlgn="b"/>
                      <a:endParaRPr lang="en-US" sz="700" b="0" i="0" u="none" strike="noStrike">
                        <a:effectLst/>
                        <a:latin typeface="Verdana"/>
                      </a:endParaRPr>
                    </a:p>
                  </a:txBody>
                  <a:tcPr marL="9480" marR="9480" marT="94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l" fontAlgn="ctr"/>
                      <a:r>
                        <a:rPr lang="en-US" sz="1600" b="0" i="0" u="none" strike="noStrike">
                          <a:effectLst/>
                          <a:latin typeface="Verdana"/>
                        </a:rPr>
                        <a:t>23456</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600" b="0" i="0" u="none" strike="noStrike">
                          <a:effectLst/>
                          <a:latin typeface="Verdana"/>
                        </a:rPr>
                        <a:t>Yes</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600" b="0" i="0" u="none" strike="noStrike">
                          <a:effectLst/>
                          <a:latin typeface="Verdana"/>
                        </a:rPr>
                        <a:t>  …</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65448">
                <a:tc gridSpan="2">
                  <a:txBody>
                    <a:bodyPr/>
                    <a:lstStyle/>
                    <a:p>
                      <a:pPr algn="l" fontAlgn="ctr"/>
                      <a:r>
                        <a:rPr lang="en-US" sz="1600" b="0" i="0" u="none" strike="noStrike">
                          <a:effectLst/>
                          <a:latin typeface="Verdana"/>
                        </a:rPr>
                        <a:t>The Queens Head</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algn="l" fontAlgn="b"/>
                      <a:endParaRPr lang="en-US" sz="700" b="0" i="0" u="none" strike="noStrike">
                        <a:effectLst/>
                        <a:latin typeface="Verdana"/>
                      </a:endParaRPr>
                    </a:p>
                  </a:txBody>
                  <a:tcPr marL="9480" marR="9480" marT="94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l" fontAlgn="ctr"/>
                      <a:r>
                        <a:rPr lang="en-US" sz="1600" b="0" i="0" u="none" strike="noStrike">
                          <a:effectLst/>
                          <a:latin typeface="Verdana"/>
                        </a:rPr>
                        <a:t>12345</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600" b="0" i="0" u="none" strike="noStrike">
                          <a:effectLst/>
                          <a:latin typeface="Verdana"/>
                        </a:rPr>
                        <a:t>No</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600" b="0" i="0" u="none" strike="noStrike">
                          <a:effectLst/>
                          <a:latin typeface="Verdana"/>
                        </a:rPr>
                        <a:t>  …</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65448">
                <a:tc>
                  <a:txBody>
                    <a:bodyPr/>
                    <a:lstStyle/>
                    <a:p>
                      <a:pPr algn="l" fontAlgn="b"/>
                      <a:endParaRPr lang="en-US" sz="700" b="0" i="0" u="none" strike="noStrike">
                        <a:effectLst/>
                        <a:latin typeface="Verdana"/>
                      </a:endParaRPr>
                    </a:p>
                  </a:txBody>
                  <a:tcPr marL="9480" marR="9480" marT="948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700" b="0" i="0" u="none" strike="noStrike">
                        <a:effectLst/>
                        <a:latin typeface="Verdana"/>
                      </a:endParaRPr>
                    </a:p>
                  </a:txBody>
                  <a:tcPr marL="9480" marR="9480" marT="948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700" b="0" i="0" u="none" strike="noStrike">
                        <a:effectLst/>
                        <a:latin typeface="Verdana"/>
                      </a:endParaRPr>
                    </a:p>
                  </a:txBody>
                  <a:tcPr marL="9480" marR="9480" marT="9480"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l" fontAlgn="ctr"/>
                      <a:r>
                        <a:rPr lang="en-US" sz="1500" b="0" i="0" u="none" strike="noStrike">
                          <a:effectLst/>
                          <a:latin typeface="Verdana"/>
                        </a:rPr>
                        <a:t>67890</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500" b="0" i="0" u="none" strike="noStrike">
                          <a:effectLst/>
                          <a:latin typeface="Verdana"/>
                        </a:rPr>
                        <a:t>No</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600" b="0" i="0" u="none" strike="noStrike">
                          <a:effectLst/>
                          <a:latin typeface="Verdana"/>
                        </a:rPr>
                        <a:t>  …</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65448">
                <a:tc>
                  <a:txBody>
                    <a:bodyPr/>
                    <a:lstStyle/>
                    <a:p>
                      <a:pPr algn="l" fontAlgn="b"/>
                      <a:endParaRPr lang="en-US" sz="700" b="0" i="0" u="none" strike="noStrike">
                        <a:effectLst/>
                        <a:latin typeface="Verdana"/>
                      </a:endParaRPr>
                    </a:p>
                  </a:txBody>
                  <a:tcPr marL="9480" marR="9480" marT="9480" marB="0" anchor="b">
                    <a:lnL>
                      <a:noFill/>
                    </a:lnL>
                    <a:lnR>
                      <a:noFill/>
                    </a:lnR>
                    <a:lnT>
                      <a:noFill/>
                    </a:lnT>
                    <a:lnB>
                      <a:noFill/>
                    </a:lnB>
                  </a:tcPr>
                </a:tc>
                <a:tc>
                  <a:txBody>
                    <a:bodyPr/>
                    <a:lstStyle/>
                    <a:p>
                      <a:pPr algn="l" fontAlgn="b"/>
                      <a:endParaRPr lang="en-US" sz="700" b="0" i="0" u="none" strike="noStrike">
                        <a:effectLst/>
                        <a:latin typeface="Verdana"/>
                      </a:endParaRPr>
                    </a:p>
                  </a:txBody>
                  <a:tcPr marL="9480" marR="9480" marT="9480" marB="0" anchor="b">
                    <a:lnL>
                      <a:noFill/>
                    </a:lnL>
                    <a:lnR>
                      <a:noFill/>
                    </a:lnR>
                    <a:lnT>
                      <a:noFill/>
                    </a:lnT>
                    <a:lnB>
                      <a:noFill/>
                    </a:lnB>
                  </a:tcPr>
                </a:tc>
                <a:tc>
                  <a:txBody>
                    <a:bodyPr/>
                    <a:lstStyle/>
                    <a:p>
                      <a:pPr algn="l" fontAlgn="b"/>
                      <a:endParaRPr lang="en-US" sz="700" b="0" i="0" u="none" strike="noStrike">
                        <a:effectLst/>
                        <a:latin typeface="Verdana"/>
                      </a:endParaRPr>
                    </a:p>
                  </a:txBody>
                  <a:tcPr marL="9480" marR="9480" marT="9480"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l" fontAlgn="ctr"/>
                      <a:r>
                        <a:rPr lang="en-US" sz="1600" b="0" i="0" u="none" strike="noStrike">
                          <a:effectLst/>
                          <a:latin typeface="Verdana"/>
                        </a:rPr>
                        <a:t>13579</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600" b="0" i="0" u="none" strike="noStrike">
                          <a:effectLst/>
                          <a:latin typeface="Verdana"/>
                        </a:rPr>
                        <a:t>Yes</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600" b="0" i="0" u="none" strike="noStrike" dirty="0">
                          <a:effectLst/>
                          <a:latin typeface="Verdana"/>
                        </a:rPr>
                        <a:t>  …</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cxnSp>
        <p:nvCxnSpPr>
          <p:cNvPr id="14" name="Straight Connector 13"/>
          <p:cNvCxnSpPr/>
          <p:nvPr/>
        </p:nvCxnSpPr>
        <p:spPr bwMode="auto">
          <a:xfrm>
            <a:off x="762000" y="4419600"/>
            <a:ext cx="0" cy="1066800"/>
          </a:xfrm>
          <a:prstGeom prst="line">
            <a:avLst/>
          </a:prstGeom>
          <a:solidFill>
            <a:schemeClr val="accent1"/>
          </a:solidFill>
          <a:ln w="12700" cap="flat" cmpd="sng" algn="ctr">
            <a:solidFill>
              <a:schemeClr val="tx1"/>
            </a:solidFill>
            <a:prstDash val="solid"/>
            <a:round/>
            <a:headEnd type="none" w="med" len="med"/>
            <a:tailEnd type="none" w="med" len="med"/>
          </a:ln>
          <a:effectLst/>
        </p:spPr>
      </p:cxnSp>
    </p:spTree>
    <p:extLst>
      <p:ext uri="{BB962C8B-B14F-4D97-AF65-F5344CB8AC3E}">
        <p14:creationId xmlns:p14="http://schemas.microsoft.com/office/powerpoint/2010/main" val="259942243"/>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Workshop</a:t>
            </a:r>
            <a:endParaRPr lang="en-US" dirty="0"/>
          </a:p>
        </p:txBody>
      </p:sp>
      <p:sp>
        <p:nvSpPr>
          <p:cNvPr id="3" name="Content Placeholder 2"/>
          <p:cNvSpPr>
            <a:spLocks noGrp="1"/>
          </p:cNvSpPr>
          <p:nvPr>
            <p:ph idx="1"/>
          </p:nvPr>
        </p:nvSpPr>
        <p:spPr>
          <a:xfrm>
            <a:off x="762000" y="1143000"/>
            <a:ext cx="7620000" cy="5105400"/>
          </a:xfrm>
        </p:spPr>
        <p:txBody>
          <a:bodyPr/>
          <a:lstStyle/>
          <a:p>
            <a:r>
              <a:rPr lang="en-US" dirty="0"/>
              <a:t>Build associations between the classes you have so far</a:t>
            </a:r>
            <a:r>
              <a:rPr lang="en-US" dirty="0" smtClean="0"/>
              <a:t>.</a:t>
            </a:r>
          </a:p>
          <a:p>
            <a:r>
              <a:rPr lang="en-US" dirty="0" smtClean="0"/>
              <a:t>Feel free to incorporate aspects of the provided solution.</a:t>
            </a:r>
          </a:p>
          <a:p>
            <a:endParaRPr lang="en-US" sz="1000" dirty="0"/>
          </a:p>
          <a:p>
            <a:r>
              <a:rPr lang="en-US" dirty="0"/>
              <a:t>Be sure to note:</a:t>
            </a:r>
          </a:p>
          <a:p>
            <a:pPr lvl="1"/>
            <a:r>
              <a:rPr lang="en-US" dirty="0"/>
              <a:t>name</a:t>
            </a:r>
          </a:p>
          <a:p>
            <a:pPr lvl="1"/>
            <a:r>
              <a:rPr lang="en-US" dirty="0"/>
              <a:t>multiplicity</a:t>
            </a:r>
          </a:p>
          <a:p>
            <a:pPr lvl="1"/>
            <a:r>
              <a:rPr lang="en-US" dirty="0"/>
              <a:t>conditionality</a:t>
            </a:r>
          </a:p>
          <a:p>
            <a:r>
              <a:rPr lang="en-US" dirty="0"/>
              <a:t>for each </a:t>
            </a:r>
            <a:r>
              <a:rPr lang="en-US" dirty="0" smtClean="0"/>
              <a:t>‘end’, </a:t>
            </a:r>
            <a:r>
              <a:rPr lang="en-US" dirty="0"/>
              <a:t>and the</a:t>
            </a:r>
          </a:p>
          <a:p>
            <a:pPr lvl="1"/>
            <a:r>
              <a:rPr lang="en-US" dirty="0"/>
              <a:t>association ID</a:t>
            </a:r>
          </a:p>
          <a:p>
            <a:r>
              <a:rPr lang="en-US" dirty="0"/>
              <a:t>for the association as a whole</a:t>
            </a:r>
            <a:r>
              <a:rPr lang="en-US" dirty="0" smtClean="0"/>
              <a:t>.</a:t>
            </a:r>
          </a:p>
          <a:p>
            <a:endParaRPr lang="en-US" sz="1000" dirty="0"/>
          </a:p>
          <a:p>
            <a:r>
              <a:rPr lang="en-US" dirty="0" smtClean="0"/>
              <a:t>Remember to write association descriptions.</a:t>
            </a:r>
          </a:p>
          <a:p>
            <a:endParaRPr lang="en-US" sz="1000" dirty="0" smtClean="0"/>
          </a:p>
          <a:p>
            <a:r>
              <a:rPr lang="en-US" dirty="0" smtClean="0"/>
              <a:t>Apply the tests.</a:t>
            </a:r>
            <a:endParaRPr lang="en-US" i="1" dirty="0" smtClean="0"/>
          </a:p>
          <a:p>
            <a:pPr lvl="1">
              <a:buNone/>
            </a:pPr>
            <a:endParaRPr lang="en-US" dirty="0" smtClean="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228600"/>
            <a:ext cx="8991600" cy="685800"/>
          </a:xfrm>
        </p:spPr>
        <p:txBody>
          <a:bodyPr/>
          <a:lstStyle/>
          <a:p>
            <a:r>
              <a:rPr lang="en-US" dirty="0" smtClean="0"/>
              <a:t>Building Executable Models</a:t>
            </a:r>
            <a:endParaRPr lang="en-US" dirty="0"/>
          </a:p>
        </p:txBody>
      </p:sp>
      <p:sp>
        <p:nvSpPr>
          <p:cNvPr id="3" name="Content Placeholder 2"/>
          <p:cNvSpPr>
            <a:spLocks noGrp="1"/>
          </p:cNvSpPr>
          <p:nvPr>
            <p:ph idx="1"/>
          </p:nvPr>
        </p:nvSpPr>
        <p:spPr/>
        <p:txBody>
          <a:bodyPr/>
          <a:lstStyle/>
          <a:p>
            <a:r>
              <a:rPr lang="en-US" dirty="0" smtClean="0"/>
              <a:t>To begin to build executable models, you must first load the requirements clarification models and functional specification into your brain.</a:t>
            </a:r>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p:txBody>
      </p:sp>
      <p:sp>
        <p:nvSpPr>
          <p:cNvPr id="5" name="TextBox 4"/>
          <p:cNvSpPr txBox="1"/>
          <p:nvPr/>
        </p:nvSpPr>
        <p:spPr>
          <a:xfrm rot="20739119">
            <a:off x="2037993" y="4289769"/>
            <a:ext cx="1493468" cy="646331"/>
          </a:xfrm>
          <a:prstGeom prst="rect">
            <a:avLst/>
          </a:prstGeom>
          <a:noFill/>
        </p:spPr>
        <p:txBody>
          <a:bodyPr wrap="none" rtlCol="0">
            <a:spAutoFit/>
          </a:bodyPr>
          <a:lstStyle/>
          <a:p>
            <a:r>
              <a:rPr lang="en-US" dirty="0" smtClean="0">
                <a:solidFill>
                  <a:schemeClr val="bg1"/>
                </a:solidFill>
              </a:rPr>
              <a:t>Functional </a:t>
            </a:r>
          </a:p>
          <a:p>
            <a:r>
              <a:rPr lang="en-US" dirty="0" smtClean="0">
                <a:solidFill>
                  <a:schemeClr val="bg1"/>
                </a:solidFill>
              </a:rPr>
              <a:t>Specification</a:t>
            </a:r>
            <a:endParaRPr lang="en-US" dirty="0">
              <a:solidFill>
                <a:schemeClr val="bg1"/>
              </a:solidFill>
            </a:endParaRPr>
          </a:p>
        </p:txBody>
      </p:sp>
      <p:grpSp>
        <p:nvGrpSpPr>
          <p:cNvPr id="20" name="Group 19"/>
          <p:cNvGrpSpPr/>
          <p:nvPr/>
        </p:nvGrpSpPr>
        <p:grpSpPr>
          <a:xfrm>
            <a:off x="685800" y="2019300"/>
            <a:ext cx="7239000" cy="4191000"/>
            <a:chOff x="685800" y="1676400"/>
            <a:chExt cx="7239000" cy="4191000"/>
          </a:xfrm>
        </p:grpSpPr>
        <p:pic>
          <p:nvPicPr>
            <p:cNvPr id="4" name="Picture 5" descr="images.jpeg"/>
            <p:cNvPicPr>
              <a:picLocks noChangeAspect="1"/>
            </p:cNvPicPr>
            <p:nvPr/>
          </p:nvPicPr>
          <p:blipFill>
            <a:blip r:embed="rId2"/>
            <a:srcRect/>
            <a:stretch>
              <a:fillRect/>
            </a:stretch>
          </p:blipFill>
          <p:spPr bwMode="auto">
            <a:xfrm>
              <a:off x="1219200" y="3657600"/>
              <a:ext cx="3148502" cy="2133600"/>
            </a:xfrm>
            <a:prstGeom prst="rect">
              <a:avLst/>
            </a:prstGeom>
            <a:noFill/>
            <a:ln w="9525">
              <a:noFill/>
              <a:miter lim="800000"/>
              <a:headEnd/>
              <a:tailEnd/>
            </a:ln>
          </p:spPr>
        </p:pic>
        <p:grpSp>
          <p:nvGrpSpPr>
            <p:cNvPr id="6" name="Group 5"/>
            <p:cNvGrpSpPr>
              <a:grpSpLocks noChangeAspect="1"/>
            </p:cNvGrpSpPr>
            <p:nvPr/>
          </p:nvGrpSpPr>
          <p:grpSpPr>
            <a:xfrm>
              <a:off x="1295400" y="2133600"/>
              <a:ext cx="2743200" cy="913746"/>
              <a:chOff x="762000" y="3352800"/>
              <a:chExt cx="7549200" cy="2514600"/>
            </a:xfrm>
          </p:grpSpPr>
          <p:sp>
            <p:nvSpPr>
              <p:cNvPr id="7" name="Rectangle 6"/>
              <p:cNvSpPr>
                <a:spLocks/>
              </p:cNvSpPr>
              <p:nvPr/>
            </p:nvSpPr>
            <p:spPr bwMode="auto">
              <a:xfrm>
                <a:off x="762000" y="3352800"/>
                <a:ext cx="2520000" cy="25146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en-US" sz="2000" dirty="0" smtClean="0"/>
                  <a:t>Use</a:t>
                </a:r>
              </a:p>
              <a:p>
                <a:r>
                  <a:rPr lang="en-US" sz="2000" dirty="0" smtClean="0"/>
                  <a:t>Case</a:t>
                </a:r>
                <a:r>
                  <a:rPr lang="en-US" sz="1400" dirty="0" smtClean="0"/>
                  <a:t/>
                </a:r>
                <a:br>
                  <a:rPr lang="en-US" sz="1400" dirty="0" smtClean="0"/>
                </a:br>
                <a:endParaRPr lang="en-US" sz="1400" dirty="0" smtClean="0"/>
              </a:p>
            </p:txBody>
          </p:sp>
          <p:sp>
            <p:nvSpPr>
              <p:cNvPr id="8" name="Rectangle 7"/>
              <p:cNvSpPr>
                <a:spLocks/>
              </p:cNvSpPr>
              <p:nvPr/>
            </p:nvSpPr>
            <p:spPr bwMode="auto">
              <a:xfrm>
                <a:off x="3276600" y="3352800"/>
                <a:ext cx="2520000" cy="25146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9" name="Rectangle 8"/>
              <p:cNvSpPr>
                <a:spLocks/>
              </p:cNvSpPr>
              <p:nvPr/>
            </p:nvSpPr>
            <p:spPr bwMode="auto">
              <a:xfrm>
                <a:off x="5791200" y="3352800"/>
                <a:ext cx="2520000" cy="25146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pic>
            <p:nvPicPr>
              <p:cNvPr id="10" name="Picture 9" descr="Screen Shot 2014-07-13 at 13.56.49.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3563602" y="3411202"/>
                <a:ext cx="1904998" cy="2397797"/>
              </a:xfrm>
              <a:prstGeom prst="rect">
                <a:avLst/>
              </a:prstGeom>
            </p:spPr>
          </p:pic>
          <p:pic>
            <p:nvPicPr>
              <p:cNvPr id="11" name="Picture 2" descr="C:\Users\dmcarthu\Google Drive\UC01 - SD - Revised.png"/>
              <p:cNvPicPr>
                <a:picLocks noChangeAspect="1" noChangeArrowheads="1"/>
              </p:cNvPicPr>
              <p:nvPr/>
            </p:nvPicPr>
            <p:blipFill rotWithShape="1">
              <a:blip r:embed="rId4" cstate="print">
                <a:clrChange>
                  <a:clrFrom>
                    <a:srgbClr val="BFD1D2"/>
                  </a:clrFrom>
                  <a:clrTo>
                    <a:srgbClr val="BFD1D2">
                      <a:alpha val="0"/>
                    </a:srgbClr>
                  </a:clrTo>
                </a:clrChange>
                <a:biLevel thresh="50000"/>
                <a:extLst>
                  <a:ext uri="{28A0092B-C50C-407E-A947-70E740481C1C}">
                    <a14:useLocalDpi xmlns:a14="http://schemas.microsoft.com/office/drawing/2010/main" val="0"/>
                  </a:ext>
                </a:extLst>
              </a:blip>
              <a:srcRect l="38283" t="33935" r="35833" b="46680"/>
              <a:stretch/>
            </p:blipFill>
            <p:spPr bwMode="auto">
              <a:xfrm>
                <a:off x="5867777" y="3985632"/>
                <a:ext cx="2366846" cy="1248937"/>
              </a:xfrm>
              <a:prstGeom prst="rect">
                <a:avLst/>
              </a:prstGeom>
            </p:spPr>
          </p:pic>
        </p:grpSp>
        <p:grpSp>
          <p:nvGrpSpPr>
            <p:cNvPr id="12" name="Group 11"/>
            <p:cNvGrpSpPr>
              <a:grpSpLocks noChangeAspect="1"/>
            </p:cNvGrpSpPr>
            <p:nvPr/>
          </p:nvGrpSpPr>
          <p:grpSpPr>
            <a:xfrm>
              <a:off x="1447800" y="2514600"/>
              <a:ext cx="2743200" cy="913746"/>
              <a:chOff x="762000" y="3352800"/>
              <a:chExt cx="7549200" cy="2514600"/>
            </a:xfrm>
          </p:grpSpPr>
          <p:sp>
            <p:nvSpPr>
              <p:cNvPr id="13" name="Rectangle 12"/>
              <p:cNvSpPr>
                <a:spLocks/>
              </p:cNvSpPr>
              <p:nvPr/>
            </p:nvSpPr>
            <p:spPr bwMode="auto">
              <a:xfrm>
                <a:off x="762000" y="3352800"/>
                <a:ext cx="2520000" cy="25146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en-US" sz="2000" dirty="0" smtClean="0"/>
                  <a:t>Use</a:t>
                </a:r>
              </a:p>
              <a:p>
                <a:r>
                  <a:rPr lang="en-US" sz="2000" dirty="0" smtClean="0"/>
                  <a:t>Case</a:t>
                </a:r>
                <a:r>
                  <a:rPr lang="en-US" sz="1400" dirty="0" smtClean="0"/>
                  <a:t/>
                </a:r>
                <a:br>
                  <a:rPr lang="en-US" sz="1400" dirty="0" smtClean="0"/>
                </a:br>
                <a:endParaRPr lang="en-US" sz="1400" dirty="0" smtClean="0"/>
              </a:p>
            </p:txBody>
          </p:sp>
          <p:sp>
            <p:nvSpPr>
              <p:cNvPr id="14" name="Rectangle 13"/>
              <p:cNvSpPr>
                <a:spLocks/>
              </p:cNvSpPr>
              <p:nvPr/>
            </p:nvSpPr>
            <p:spPr bwMode="auto">
              <a:xfrm>
                <a:off x="3276600" y="3352800"/>
                <a:ext cx="2520000" cy="25146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15" name="Rectangle 14"/>
              <p:cNvSpPr>
                <a:spLocks/>
              </p:cNvSpPr>
              <p:nvPr/>
            </p:nvSpPr>
            <p:spPr bwMode="auto">
              <a:xfrm>
                <a:off x="5791200" y="3352800"/>
                <a:ext cx="2520000" cy="25146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pic>
            <p:nvPicPr>
              <p:cNvPr id="16" name="Picture 15" descr="Screen Shot 2014-07-13 at 13.56.49.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3563602" y="3411202"/>
                <a:ext cx="1904998" cy="2397797"/>
              </a:xfrm>
              <a:prstGeom prst="rect">
                <a:avLst/>
              </a:prstGeom>
            </p:spPr>
          </p:pic>
          <p:pic>
            <p:nvPicPr>
              <p:cNvPr id="17" name="Picture 2" descr="C:\Users\dmcarthu\Google Drive\UC01 - SD - Revised.png"/>
              <p:cNvPicPr>
                <a:picLocks noChangeAspect="1" noChangeArrowheads="1"/>
              </p:cNvPicPr>
              <p:nvPr/>
            </p:nvPicPr>
            <p:blipFill rotWithShape="1">
              <a:blip r:embed="rId4" cstate="print">
                <a:clrChange>
                  <a:clrFrom>
                    <a:srgbClr val="BFD1D2"/>
                  </a:clrFrom>
                  <a:clrTo>
                    <a:srgbClr val="BFD1D2">
                      <a:alpha val="0"/>
                    </a:srgbClr>
                  </a:clrTo>
                </a:clrChange>
                <a:biLevel thresh="50000"/>
                <a:extLst>
                  <a:ext uri="{28A0092B-C50C-407E-A947-70E740481C1C}">
                    <a14:useLocalDpi xmlns:a14="http://schemas.microsoft.com/office/drawing/2010/main" val="0"/>
                  </a:ext>
                </a:extLst>
              </a:blip>
              <a:srcRect l="38283" t="33935" r="35833" b="46680"/>
              <a:stretch/>
            </p:blipFill>
            <p:spPr bwMode="auto">
              <a:xfrm>
                <a:off x="5867777" y="3985632"/>
                <a:ext cx="2366846" cy="1248937"/>
              </a:xfrm>
              <a:prstGeom prst="rect">
                <a:avLst/>
              </a:prstGeom>
            </p:spPr>
          </p:pic>
        </p:grpSp>
        <p:pic>
          <p:nvPicPr>
            <p:cNvPr id="18" name="Picture 17" descr="head-and-brain-outline-md.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06505" y="2230879"/>
              <a:ext cx="2618295" cy="3636521"/>
            </a:xfrm>
            <a:prstGeom prst="rect">
              <a:avLst/>
            </a:prstGeom>
          </p:spPr>
        </p:pic>
        <p:sp>
          <p:nvSpPr>
            <p:cNvPr id="19" name="Cloud Callout 18"/>
            <p:cNvSpPr/>
            <p:nvPr/>
          </p:nvSpPr>
          <p:spPr bwMode="auto">
            <a:xfrm>
              <a:off x="685800" y="1676400"/>
              <a:ext cx="5181600" cy="4038600"/>
            </a:xfrm>
            <a:prstGeom prst="cloudCallout">
              <a:avLst>
                <a:gd name="adj1" fmla="val 68934"/>
                <a:gd name="adj2" fmla="val -21155"/>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grpSp>
    </p:spTree>
    <p:extLst>
      <p:ext uri="{BB962C8B-B14F-4D97-AF65-F5344CB8AC3E}">
        <p14:creationId xmlns:p14="http://schemas.microsoft.com/office/powerpoint/2010/main" val="4187654754"/>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p:cNvSpPr>
            <a:spLocks noGrp="1"/>
          </p:cNvSpPr>
          <p:nvPr>
            <p:ph type="title"/>
          </p:nvPr>
        </p:nvSpPr>
        <p:spPr/>
        <p:txBody>
          <a:bodyPr/>
          <a:lstStyle/>
          <a:p>
            <a:r>
              <a:rPr lang="en-US" smtClean="0"/>
              <a:t>Association Classes</a:t>
            </a:r>
          </a:p>
        </p:txBody>
      </p:sp>
      <p:sp>
        <p:nvSpPr>
          <p:cNvPr id="34819" name="Content Placeholder 2"/>
          <p:cNvSpPr>
            <a:spLocks noGrp="1"/>
          </p:cNvSpPr>
          <p:nvPr>
            <p:ph idx="1"/>
          </p:nvPr>
        </p:nvSpPr>
        <p:spPr/>
        <p:txBody>
          <a:bodyPr/>
          <a:lstStyle/>
          <a:p>
            <a:pPr marL="0" indent="0"/>
            <a:r>
              <a:rPr lang="en-US" dirty="0" smtClean="0"/>
              <a:t>An </a:t>
            </a:r>
            <a:r>
              <a:rPr lang="en-US" i="1" dirty="0" smtClean="0"/>
              <a:t>association class </a:t>
            </a:r>
            <a:r>
              <a:rPr lang="en-US" dirty="0" smtClean="0"/>
              <a:t>is a class that comes about as a result of an association.</a:t>
            </a:r>
          </a:p>
          <a:p>
            <a:pPr marL="0" indent="0"/>
            <a:endParaRPr lang="en-US" sz="1200" dirty="0" smtClean="0"/>
          </a:p>
          <a:p>
            <a:pPr marL="0" indent="0"/>
            <a:r>
              <a:rPr lang="en-US" dirty="0" smtClean="0"/>
              <a:t>The association may have:</a:t>
            </a:r>
          </a:p>
          <a:p>
            <a:pPr lvl="1"/>
            <a:r>
              <a:rPr lang="en-US" dirty="0" smtClean="0"/>
              <a:t>attributes that do not describe either participating class</a:t>
            </a:r>
          </a:p>
          <a:p>
            <a:pPr lvl="1"/>
            <a:r>
              <a:rPr lang="en-US" dirty="0" smtClean="0"/>
              <a:t>behavior of its own</a:t>
            </a:r>
          </a:p>
          <a:p>
            <a:pPr marL="179387" lvl="1" indent="0">
              <a:buNone/>
            </a:pPr>
            <a:endParaRPr lang="en-US" dirty="0" smtClean="0"/>
          </a:p>
          <a:p>
            <a:pPr marL="0" indent="0"/>
            <a:endParaRPr lang="en-US" dirty="0" smtClean="0"/>
          </a:p>
        </p:txBody>
      </p:sp>
      <p:grpSp>
        <p:nvGrpSpPr>
          <p:cNvPr id="8" name="Group 7"/>
          <p:cNvGrpSpPr/>
          <p:nvPr/>
        </p:nvGrpSpPr>
        <p:grpSpPr>
          <a:xfrm>
            <a:off x="3352800" y="4116946"/>
            <a:ext cx="1676400" cy="1553528"/>
            <a:chOff x="762000" y="3657600"/>
            <a:chExt cx="1676400" cy="1553528"/>
          </a:xfrm>
        </p:grpSpPr>
        <p:pic>
          <p:nvPicPr>
            <p:cNvPr id="9" name="Picture 8"/>
            <p:cNvPicPr>
              <a:picLocks noChangeAspect="1"/>
            </p:cNvPicPr>
            <p:nvPr/>
          </p:nvPicPr>
          <p:blipFill>
            <a:blip r:embed="rId3"/>
            <a:stretch>
              <a:fillRect/>
            </a:stretch>
          </p:blipFill>
          <p:spPr>
            <a:xfrm>
              <a:off x="762000" y="3657600"/>
              <a:ext cx="1371600" cy="1521854"/>
            </a:xfrm>
            <a:prstGeom prst="rect">
              <a:avLst/>
            </a:prstGeom>
          </p:spPr>
        </p:pic>
        <p:sp>
          <p:nvSpPr>
            <p:cNvPr id="10" name="TextBox 9"/>
            <p:cNvSpPr txBox="1"/>
            <p:nvPr/>
          </p:nvSpPr>
          <p:spPr>
            <a:xfrm>
              <a:off x="1086747" y="3733800"/>
              <a:ext cx="1351653" cy="1477328"/>
            </a:xfrm>
            <a:prstGeom prst="rect">
              <a:avLst/>
            </a:prstGeom>
            <a:noFill/>
          </p:spPr>
          <p:txBody>
            <a:bodyPr wrap="none" rtlCol="0">
              <a:spAutoFit/>
            </a:bodyPr>
            <a:lstStyle/>
            <a:p>
              <a:r>
                <a:rPr lang="en-US" dirty="0" err="1" smtClean="0"/>
                <a:t>Licence</a:t>
              </a:r>
              <a:endParaRPr lang="en-US" dirty="0" smtClean="0"/>
            </a:p>
            <a:p>
              <a:pPr>
                <a:buFontTx/>
                <a:buChar char="•"/>
              </a:pPr>
              <a:r>
                <a:rPr lang="en-US" dirty="0" smtClean="0"/>
                <a:t> Owner</a:t>
              </a:r>
            </a:p>
            <a:p>
              <a:pPr>
                <a:buFontTx/>
                <a:buChar char="•"/>
              </a:pPr>
              <a:r>
                <a:rPr lang="en-US" dirty="0" smtClean="0"/>
                <a:t> </a:t>
              </a:r>
              <a:r>
                <a:rPr lang="en-US" dirty="0" err="1" smtClean="0"/>
                <a:t>DogName</a:t>
              </a:r>
              <a:endParaRPr lang="en-US" dirty="0" smtClean="0"/>
            </a:p>
            <a:p>
              <a:pPr>
                <a:buFontTx/>
                <a:buChar char="•"/>
              </a:pPr>
              <a:r>
                <a:rPr lang="en-US" dirty="0" smtClean="0"/>
                <a:t> Date</a:t>
              </a:r>
            </a:p>
            <a:p>
              <a:endParaRPr lang="en-US" dirty="0"/>
            </a:p>
          </p:txBody>
        </p:sp>
      </p:grpSp>
      <p:pic>
        <p:nvPicPr>
          <p:cNvPr id="11" name="Picture 10"/>
          <p:cNvPicPr>
            <a:picLocks noChangeAspect="1"/>
          </p:cNvPicPr>
          <p:nvPr/>
        </p:nvPicPr>
        <p:blipFill>
          <a:blip r:embed="rId4"/>
          <a:stretch>
            <a:fillRect/>
          </a:stretch>
        </p:blipFill>
        <p:spPr>
          <a:xfrm>
            <a:off x="2743200" y="4038600"/>
            <a:ext cx="2870200" cy="2286000"/>
          </a:xfrm>
          <a:prstGeom prst="rect">
            <a:avLst/>
          </a:prstGeom>
        </p:spPr>
      </p:pic>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p:cNvSpPr>
          <p:nvPr>
            <p:ph type="title"/>
          </p:nvPr>
        </p:nvSpPr>
        <p:spPr/>
        <p:txBody>
          <a:bodyPr/>
          <a:lstStyle/>
          <a:p>
            <a:r>
              <a:rPr lang="en-US" smtClean="0"/>
              <a:t>Association Class</a:t>
            </a:r>
          </a:p>
        </p:txBody>
      </p:sp>
      <p:sp>
        <p:nvSpPr>
          <p:cNvPr id="36867" name="Content Placeholder 2"/>
          <p:cNvSpPr>
            <a:spLocks noGrp="1"/>
          </p:cNvSpPr>
          <p:nvPr>
            <p:ph idx="1"/>
          </p:nvPr>
        </p:nvSpPr>
        <p:spPr/>
        <p:txBody>
          <a:bodyPr/>
          <a:lstStyle/>
          <a:p>
            <a:pPr marL="0" indent="0"/>
            <a:r>
              <a:rPr lang="en-US" dirty="0" smtClean="0"/>
              <a:t>An association class is a class like any other.</a:t>
            </a:r>
          </a:p>
          <a:p>
            <a:pPr marL="0" indent="0"/>
            <a:endParaRPr lang="en-US" dirty="0"/>
          </a:p>
          <a:p>
            <a:pPr marL="0" indent="0"/>
            <a:r>
              <a:rPr lang="en-US" i="1" dirty="0" smtClean="0"/>
              <a:t>And</a:t>
            </a:r>
            <a:r>
              <a:rPr lang="en-US" dirty="0" smtClean="0"/>
              <a:t> an association like any other.</a:t>
            </a:r>
          </a:p>
          <a:p>
            <a:pPr marL="0" indent="0"/>
            <a:endParaRPr lang="en-US" dirty="0"/>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p:txBody>
      </p:sp>
      <p:pic>
        <p:nvPicPr>
          <p:cNvPr id="3" name="Picture 2" descr="Screen Shot 2014-08-17 at 13.34.41.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86867" y="3048000"/>
            <a:ext cx="3699933" cy="2555695"/>
          </a:xfrm>
          <a:prstGeom prst="rect">
            <a:avLst/>
          </a:prstGeom>
        </p:spPr>
      </p:pic>
      <p:pic>
        <p:nvPicPr>
          <p:cNvPr id="4" name="Picture 3" descr="Screen Shot 2014-08-17 at 13.35.05.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4390" y="3048000"/>
            <a:ext cx="3737610" cy="2544318"/>
          </a:xfrm>
          <a:prstGeom prst="rect">
            <a:avLst/>
          </a:prstGeom>
        </p:spPr>
      </p:pic>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itle 1"/>
          <p:cNvSpPr>
            <a:spLocks noGrp="1"/>
          </p:cNvSpPr>
          <p:nvPr>
            <p:ph type="title"/>
          </p:nvPr>
        </p:nvSpPr>
        <p:spPr/>
        <p:txBody>
          <a:bodyPr/>
          <a:lstStyle/>
          <a:p>
            <a:r>
              <a:rPr lang="en-US" smtClean="0"/>
              <a:t>Association Class</a:t>
            </a:r>
          </a:p>
        </p:txBody>
      </p:sp>
      <p:sp>
        <p:nvSpPr>
          <p:cNvPr id="37891" name="Content Placeholder 2"/>
          <p:cNvSpPr>
            <a:spLocks noGrp="1"/>
          </p:cNvSpPr>
          <p:nvPr>
            <p:ph idx="1"/>
          </p:nvPr>
        </p:nvSpPr>
        <p:spPr/>
        <p:txBody>
          <a:bodyPr/>
          <a:lstStyle/>
          <a:p>
            <a:pPr marL="0" indent="0"/>
            <a:r>
              <a:rPr lang="en-US" dirty="0" smtClean="0"/>
              <a:t>An association class is an association like any other.</a:t>
            </a:r>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pPr marL="0" indent="0"/>
            <a:r>
              <a:rPr lang="en-US" dirty="0" smtClean="0"/>
              <a:t>Hence the name!</a:t>
            </a:r>
          </a:p>
        </p:txBody>
      </p:sp>
      <p:sp>
        <p:nvSpPr>
          <p:cNvPr id="4" name="Rectangle 3"/>
          <p:cNvSpPr/>
          <p:nvPr/>
        </p:nvSpPr>
        <p:spPr bwMode="auto">
          <a:xfrm>
            <a:off x="914400" y="21336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Dog</a:t>
            </a:r>
          </a:p>
        </p:txBody>
      </p:sp>
      <p:sp>
        <p:nvSpPr>
          <p:cNvPr id="5" name="Rectangle 4"/>
          <p:cNvSpPr/>
          <p:nvPr/>
        </p:nvSpPr>
        <p:spPr bwMode="auto">
          <a:xfrm>
            <a:off x="5562600" y="21336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Dog Owner</a:t>
            </a:r>
          </a:p>
        </p:txBody>
      </p:sp>
      <p:cxnSp>
        <p:nvCxnSpPr>
          <p:cNvPr id="6" name="Straight Connector 5"/>
          <p:cNvCxnSpPr>
            <a:stCxn id="4" idx="3"/>
            <a:endCxn id="5" idx="1"/>
          </p:cNvCxnSpPr>
          <p:nvPr/>
        </p:nvCxnSpPr>
        <p:spPr bwMode="auto">
          <a:xfrm>
            <a:off x="3048000" y="2628900"/>
            <a:ext cx="2514600" cy="1588"/>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7" name="TextBox 6"/>
          <p:cNvSpPr txBox="1"/>
          <p:nvPr/>
        </p:nvSpPr>
        <p:spPr>
          <a:xfrm>
            <a:off x="2667000" y="2209800"/>
            <a:ext cx="1447800" cy="381000"/>
          </a:xfrm>
          <a:prstGeom prst="rect">
            <a:avLst/>
          </a:prstGeom>
          <a:noFill/>
        </p:spPr>
        <p:txBody>
          <a:bodyPr wrap="square" rtlCol="0" anchor="ctr" anchorCtr="1">
            <a:noAutofit/>
          </a:bodyPr>
          <a:lstStyle/>
          <a:p>
            <a:r>
              <a:rPr lang="en-US" dirty="0" smtClean="0"/>
              <a:t>owns</a:t>
            </a:r>
            <a:endParaRPr lang="en-US" dirty="0"/>
          </a:p>
        </p:txBody>
      </p:sp>
      <p:sp>
        <p:nvSpPr>
          <p:cNvPr id="8" name="TextBox 7"/>
          <p:cNvSpPr txBox="1"/>
          <p:nvPr/>
        </p:nvSpPr>
        <p:spPr>
          <a:xfrm>
            <a:off x="4419600" y="2667000"/>
            <a:ext cx="1447800" cy="762000"/>
          </a:xfrm>
          <a:prstGeom prst="rect">
            <a:avLst/>
          </a:prstGeom>
          <a:noFill/>
        </p:spPr>
        <p:txBody>
          <a:bodyPr wrap="square" rtlCol="0" anchor="ctr" anchorCtr="1">
            <a:noAutofit/>
          </a:bodyPr>
          <a:lstStyle/>
          <a:p>
            <a:pPr algn="ctr"/>
            <a:r>
              <a:rPr lang="en-US" dirty="0" smtClean="0"/>
              <a:t>is </a:t>
            </a:r>
          </a:p>
          <a:p>
            <a:pPr algn="ctr"/>
            <a:r>
              <a:rPr lang="en-US" dirty="0" smtClean="0"/>
              <a:t>owned </a:t>
            </a:r>
          </a:p>
          <a:p>
            <a:pPr algn="ctr"/>
            <a:r>
              <a:rPr lang="en-US" dirty="0" smtClean="0"/>
              <a:t>by</a:t>
            </a:r>
            <a:endParaRPr lang="en-US" dirty="0"/>
          </a:p>
        </p:txBody>
      </p:sp>
      <p:sp>
        <p:nvSpPr>
          <p:cNvPr id="9" name="TextBox 8"/>
          <p:cNvSpPr txBox="1"/>
          <p:nvPr/>
        </p:nvSpPr>
        <p:spPr>
          <a:xfrm>
            <a:off x="2590800" y="2743200"/>
            <a:ext cx="1447800" cy="381000"/>
          </a:xfrm>
          <a:prstGeom prst="rect">
            <a:avLst/>
          </a:prstGeom>
          <a:noFill/>
        </p:spPr>
        <p:txBody>
          <a:bodyPr wrap="square" rtlCol="0" anchor="ctr" anchorCtr="1">
            <a:noAutofit/>
          </a:bodyPr>
          <a:lstStyle/>
          <a:p>
            <a:r>
              <a:rPr lang="en-US" dirty="0" smtClean="0"/>
              <a:t>1..*</a:t>
            </a:r>
            <a:endParaRPr lang="en-US" dirty="0"/>
          </a:p>
        </p:txBody>
      </p:sp>
      <p:sp>
        <p:nvSpPr>
          <p:cNvPr id="10" name="TextBox 9"/>
          <p:cNvSpPr txBox="1"/>
          <p:nvPr/>
        </p:nvSpPr>
        <p:spPr>
          <a:xfrm>
            <a:off x="4495800" y="2133600"/>
            <a:ext cx="1447800" cy="381000"/>
          </a:xfrm>
          <a:prstGeom prst="rect">
            <a:avLst/>
          </a:prstGeom>
          <a:noFill/>
        </p:spPr>
        <p:txBody>
          <a:bodyPr wrap="square" rtlCol="0" anchor="ctr" anchorCtr="1">
            <a:noAutofit/>
          </a:bodyPr>
          <a:lstStyle/>
          <a:p>
            <a:r>
              <a:rPr lang="en-US" dirty="0" smtClean="0"/>
              <a:t>1</a:t>
            </a:r>
            <a:endParaRPr lang="en-US" dirty="0"/>
          </a:p>
        </p:txBody>
      </p:sp>
      <p:sp>
        <p:nvSpPr>
          <p:cNvPr id="11" name="TextBox 10"/>
          <p:cNvSpPr txBox="1"/>
          <p:nvPr/>
        </p:nvSpPr>
        <p:spPr>
          <a:xfrm>
            <a:off x="3657600" y="2209800"/>
            <a:ext cx="1447800" cy="381000"/>
          </a:xfrm>
          <a:prstGeom prst="rect">
            <a:avLst/>
          </a:prstGeom>
          <a:noFill/>
        </p:spPr>
        <p:txBody>
          <a:bodyPr wrap="square" rtlCol="0" anchor="ctr" anchorCtr="1">
            <a:noAutofit/>
          </a:bodyPr>
          <a:lstStyle/>
          <a:p>
            <a:r>
              <a:rPr lang="en-US" b="1" dirty="0" smtClean="0"/>
              <a:t>R1</a:t>
            </a:r>
            <a:endParaRPr lang="en-US" b="1" dirty="0"/>
          </a:p>
        </p:txBody>
      </p:sp>
      <p:sp>
        <p:nvSpPr>
          <p:cNvPr id="12" name="Rectangle 11"/>
          <p:cNvSpPr/>
          <p:nvPr/>
        </p:nvSpPr>
        <p:spPr bwMode="auto">
          <a:xfrm>
            <a:off x="3276600" y="36576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Dog License</a:t>
            </a:r>
          </a:p>
        </p:txBody>
      </p:sp>
      <p:cxnSp>
        <p:nvCxnSpPr>
          <p:cNvPr id="13" name="Straight Arrow Connector 12"/>
          <p:cNvCxnSpPr>
            <a:stCxn id="12" idx="0"/>
          </p:cNvCxnSpPr>
          <p:nvPr/>
        </p:nvCxnSpPr>
        <p:spPr bwMode="auto">
          <a:xfrm rot="5400000" flipH="1" flipV="1">
            <a:off x="3848894" y="3162300"/>
            <a:ext cx="989806" cy="794"/>
          </a:xfrm>
          <a:prstGeom prst="straightConnector1">
            <a:avLst/>
          </a:prstGeom>
          <a:solidFill>
            <a:schemeClr val="accent1"/>
          </a:solidFill>
          <a:ln w="38100" cap="flat" cmpd="sng" algn="ctr">
            <a:solidFill>
              <a:schemeClr val="tx1"/>
            </a:solidFill>
            <a:prstDash val="dash"/>
            <a:round/>
            <a:headEnd type="none" w="med" len="med"/>
            <a:tailEnd type="arrow"/>
          </a:ln>
          <a:effectLst/>
        </p:spPr>
      </p:cxnSp>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Finding Association Classes</a:t>
            </a:r>
            <a:endParaRPr lang="en-US" dirty="0"/>
          </a:p>
        </p:txBody>
      </p:sp>
      <p:sp>
        <p:nvSpPr>
          <p:cNvPr id="3" name="Content Placeholder 2"/>
          <p:cNvSpPr>
            <a:spLocks noGrp="1"/>
          </p:cNvSpPr>
          <p:nvPr>
            <p:ph idx="1"/>
          </p:nvPr>
        </p:nvSpPr>
        <p:spPr/>
        <p:txBody>
          <a:bodyPr/>
          <a:lstStyle/>
          <a:p>
            <a:r>
              <a:rPr lang="en-US" dirty="0" smtClean="0"/>
              <a:t>Association classes come about when:</a:t>
            </a:r>
          </a:p>
          <a:p>
            <a:pPr lvl="1"/>
            <a:r>
              <a:rPr lang="en-US" dirty="0" smtClean="0"/>
              <a:t>the association has data that describes it</a:t>
            </a:r>
          </a:p>
          <a:p>
            <a:pPr lvl="1"/>
            <a:r>
              <a:rPr lang="en-US" dirty="0" smtClean="0"/>
              <a:t>the association has behavior of some sort</a:t>
            </a:r>
            <a:endParaRPr lang="en-US" dirty="0"/>
          </a:p>
        </p:txBody>
      </p:sp>
      <p:grpSp>
        <p:nvGrpSpPr>
          <p:cNvPr id="4" name="Group 3"/>
          <p:cNvGrpSpPr/>
          <p:nvPr/>
        </p:nvGrpSpPr>
        <p:grpSpPr>
          <a:xfrm>
            <a:off x="3352800" y="3583546"/>
            <a:ext cx="1676400" cy="1553528"/>
            <a:chOff x="762000" y="3657600"/>
            <a:chExt cx="1676400" cy="1553528"/>
          </a:xfrm>
        </p:grpSpPr>
        <p:pic>
          <p:nvPicPr>
            <p:cNvPr id="5" name="Picture 4"/>
            <p:cNvPicPr>
              <a:picLocks noChangeAspect="1"/>
            </p:cNvPicPr>
            <p:nvPr/>
          </p:nvPicPr>
          <p:blipFill>
            <a:blip r:embed="rId2"/>
            <a:stretch>
              <a:fillRect/>
            </a:stretch>
          </p:blipFill>
          <p:spPr>
            <a:xfrm>
              <a:off x="762000" y="3657600"/>
              <a:ext cx="1371600" cy="1521854"/>
            </a:xfrm>
            <a:prstGeom prst="rect">
              <a:avLst/>
            </a:prstGeom>
          </p:spPr>
        </p:pic>
        <p:sp>
          <p:nvSpPr>
            <p:cNvPr id="6" name="TextBox 5"/>
            <p:cNvSpPr txBox="1"/>
            <p:nvPr/>
          </p:nvSpPr>
          <p:spPr>
            <a:xfrm>
              <a:off x="1086747" y="3733800"/>
              <a:ext cx="1351653" cy="1477328"/>
            </a:xfrm>
            <a:prstGeom prst="rect">
              <a:avLst/>
            </a:prstGeom>
            <a:noFill/>
          </p:spPr>
          <p:txBody>
            <a:bodyPr wrap="none" rtlCol="0">
              <a:spAutoFit/>
            </a:bodyPr>
            <a:lstStyle/>
            <a:p>
              <a:r>
                <a:rPr lang="en-US" dirty="0" err="1" smtClean="0"/>
                <a:t>Licence</a:t>
              </a:r>
              <a:endParaRPr lang="en-US" dirty="0" smtClean="0"/>
            </a:p>
            <a:p>
              <a:pPr>
                <a:buFontTx/>
                <a:buChar char="•"/>
              </a:pPr>
              <a:r>
                <a:rPr lang="en-US" dirty="0" smtClean="0"/>
                <a:t> Owner</a:t>
              </a:r>
            </a:p>
            <a:p>
              <a:pPr>
                <a:buFontTx/>
                <a:buChar char="•"/>
              </a:pPr>
              <a:r>
                <a:rPr lang="en-US" dirty="0" smtClean="0"/>
                <a:t> </a:t>
              </a:r>
              <a:r>
                <a:rPr lang="en-US" dirty="0" err="1" smtClean="0"/>
                <a:t>DogName</a:t>
              </a:r>
              <a:endParaRPr lang="en-US" dirty="0" smtClean="0"/>
            </a:p>
            <a:p>
              <a:pPr>
                <a:buFontTx/>
                <a:buChar char="•"/>
              </a:pPr>
              <a:r>
                <a:rPr lang="en-US" dirty="0" smtClean="0"/>
                <a:t> Date</a:t>
              </a:r>
            </a:p>
            <a:p>
              <a:endParaRPr lang="en-US" dirty="0"/>
            </a:p>
          </p:txBody>
        </p:sp>
      </p:grpSp>
      <p:pic>
        <p:nvPicPr>
          <p:cNvPr id="7" name="Picture 6"/>
          <p:cNvPicPr>
            <a:picLocks noChangeAspect="1"/>
          </p:cNvPicPr>
          <p:nvPr/>
        </p:nvPicPr>
        <p:blipFill>
          <a:blip r:embed="rId3"/>
          <a:stretch>
            <a:fillRect/>
          </a:stretch>
        </p:blipFill>
        <p:spPr>
          <a:xfrm>
            <a:off x="2743200" y="3505200"/>
            <a:ext cx="2870200" cy="2286000"/>
          </a:xfrm>
          <a:prstGeom prst="rect">
            <a:avLst/>
          </a:prstGeom>
        </p:spPr>
      </p:pic>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Defining and Testing Association Classes</a:t>
            </a:r>
            <a:endParaRPr lang="en-US" dirty="0"/>
          </a:p>
        </p:txBody>
      </p:sp>
      <p:sp>
        <p:nvSpPr>
          <p:cNvPr id="3" name="Content Placeholder 2"/>
          <p:cNvSpPr>
            <a:spLocks noGrp="1"/>
          </p:cNvSpPr>
          <p:nvPr>
            <p:ph idx="1"/>
          </p:nvPr>
        </p:nvSpPr>
        <p:spPr/>
        <p:txBody>
          <a:bodyPr/>
          <a:lstStyle/>
          <a:p>
            <a:r>
              <a:rPr lang="en-US" dirty="0" smtClean="0"/>
              <a:t>Define and test the ‘class’ bit as you would any class:</a:t>
            </a:r>
          </a:p>
          <a:p>
            <a:pPr lvl="1"/>
            <a:r>
              <a:rPr lang="en-US" dirty="0" smtClean="0"/>
              <a:t>The Uniformity test </a:t>
            </a:r>
          </a:p>
          <a:p>
            <a:pPr lvl="1"/>
            <a:r>
              <a:rPr lang="en-US" dirty="0" smtClean="0"/>
              <a:t>The OR test</a:t>
            </a:r>
          </a:p>
          <a:p>
            <a:pPr lvl="1"/>
            <a:r>
              <a:rPr lang="en-US" dirty="0" smtClean="0"/>
              <a:t>The More-than-a-list test</a:t>
            </a:r>
          </a:p>
          <a:p>
            <a:pPr lvl="1"/>
            <a:r>
              <a:rPr lang="en-US" dirty="0" smtClean="0"/>
              <a:t>The Table test</a:t>
            </a:r>
          </a:p>
          <a:p>
            <a:pPr lvl="1"/>
            <a:r>
              <a:rPr lang="en-US" dirty="0" smtClean="0"/>
              <a:t>The –</a:t>
            </a:r>
            <a:r>
              <a:rPr lang="en-US" dirty="0" err="1" smtClean="0"/>
              <a:t>er</a:t>
            </a:r>
            <a:r>
              <a:rPr lang="en-US" dirty="0" smtClean="0"/>
              <a:t> test</a:t>
            </a:r>
          </a:p>
          <a:p>
            <a:endParaRPr lang="en-US" dirty="0" smtClean="0"/>
          </a:p>
          <a:p>
            <a:r>
              <a:rPr lang="en-US" dirty="0" smtClean="0"/>
              <a:t>Define and test the ‘association’ bit as part of the association descriptions.</a:t>
            </a:r>
          </a:p>
          <a:p>
            <a:pPr lvl="1"/>
            <a:r>
              <a:rPr lang="en-US" dirty="0" smtClean="0"/>
              <a:t>The Multiplicity test</a:t>
            </a:r>
          </a:p>
          <a:p>
            <a:pPr lvl="1"/>
            <a:r>
              <a:rPr lang="en-US" dirty="0" smtClean="0"/>
              <a:t>The Conditionality test</a:t>
            </a:r>
          </a:p>
          <a:p>
            <a:endParaRPr lang="en-US" dirty="0"/>
          </a:p>
        </p:txBody>
      </p:sp>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Generalization</a:t>
            </a:r>
            <a:endParaRPr lang="en-US" dirty="0"/>
          </a:p>
        </p:txBody>
      </p:sp>
      <p:sp>
        <p:nvSpPr>
          <p:cNvPr id="3" name="Content Placeholder 2"/>
          <p:cNvSpPr>
            <a:spLocks noGrp="1"/>
          </p:cNvSpPr>
          <p:nvPr>
            <p:ph idx="1"/>
          </p:nvPr>
        </p:nvSpPr>
        <p:spPr/>
        <p:txBody>
          <a:bodyPr/>
          <a:lstStyle/>
          <a:p>
            <a:r>
              <a:rPr lang="en-US" dirty="0" smtClean="0"/>
              <a:t>Generalization partitions a set into subsets.</a:t>
            </a:r>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r>
              <a:rPr lang="en-US" dirty="0" smtClean="0"/>
              <a:t>It is not the same as inheritance</a:t>
            </a:r>
            <a:endParaRPr lang="en-US" dirty="0"/>
          </a:p>
        </p:txBody>
      </p:sp>
      <p:grpSp>
        <p:nvGrpSpPr>
          <p:cNvPr id="20" name="Group 19"/>
          <p:cNvGrpSpPr/>
          <p:nvPr/>
        </p:nvGrpSpPr>
        <p:grpSpPr>
          <a:xfrm>
            <a:off x="1066800" y="1981200"/>
            <a:ext cx="4191000" cy="2438400"/>
            <a:chOff x="1295400" y="1981200"/>
            <a:chExt cx="4648200" cy="3124200"/>
          </a:xfrm>
        </p:grpSpPr>
        <p:sp>
          <p:nvSpPr>
            <p:cNvPr id="4" name="Oval 3"/>
            <p:cNvSpPr/>
            <p:nvPr/>
          </p:nvSpPr>
          <p:spPr bwMode="auto">
            <a:xfrm>
              <a:off x="1524000" y="2514600"/>
              <a:ext cx="1981200" cy="1981200"/>
            </a:xfrm>
            <a:prstGeom prst="ellips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Dog</a:t>
              </a:r>
            </a:p>
          </p:txBody>
        </p:sp>
        <p:sp>
          <p:nvSpPr>
            <p:cNvPr id="5" name="Oval 4"/>
            <p:cNvSpPr/>
            <p:nvPr/>
          </p:nvSpPr>
          <p:spPr bwMode="auto">
            <a:xfrm>
              <a:off x="1981200" y="35052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6" name="Oval 5"/>
            <p:cNvSpPr>
              <a:spLocks noChangeAspect="1"/>
            </p:cNvSpPr>
            <p:nvPr/>
          </p:nvSpPr>
          <p:spPr bwMode="auto">
            <a:xfrm flipH="1" flipV="1">
              <a:off x="2439600" y="35814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7" name="Oval 6"/>
            <p:cNvSpPr>
              <a:spLocks noChangeAspect="1"/>
            </p:cNvSpPr>
            <p:nvPr/>
          </p:nvSpPr>
          <p:spPr bwMode="auto">
            <a:xfrm flipV="1">
              <a:off x="2590800" y="42672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8" name="Oval 7"/>
            <p:cNvSpPr/>
            <p:nvPr/>
          </p:nvSpPr>
          <p:spPr bwMode="auto">
            <a:xfrm>
              <a:off x="2744400" y="3735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9" name="Oval 8"/>
            <p:cNvSpPr>
              <a:spLocks noChangeAspect="1"/>
            </p:cNvSpPr>
            <p:nvPr/>
          </p:nvSpPr>
          <p:spPr bwMode="auto">
            <a:xfrm flipH="1" flipV="1">
              <a:off x="2819400" y="34302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0" name="Oval 9"/>
            <p:cNvSpPr>
              <a:spLocks noChangeAspect="1"/>
            </p:cNvSpPr>
            <p:nvPr/>
          </p:nvSpPr>
          <p:spPr bwMode="auto">
            <a:xfrm flipV="1">
              <a:off x="3049200" y="31242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1" name="Oval 10"/>
            <p:cNvSpPr/>
            <p:nvPr/>
          </p:nvSpPr>
          <p:spPr bwMode="auto">
            <a:xfrm>
              <a:off x="3810000" y="2514600"/>
              <a:ext cx="1981200" cy="1981200"/>
            </a:xfrm>
            <a:prstGeom prst="ellips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Cat</a:t>
              </a:r>
            </a:p>
          </p:txBody>
        </p:sp>
        <p:sp>
          <p:nvSpPr>
            <p:cNvPr id="12" name="Oval 11"/>
            <p:cNvSpPr/>
            <p:nvPr/>
          </p:nvSpPr>
          <p:spPr bwMode="auto">
            <a:xfrm>
              <a:off x="4878000" y="40398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3" name="Oval 12"/>
            <p:cNvSpPr>
              <a:spLocks noChangeAspect="1"/>
            </p:cNvSpPr>
            <p:nvPr/>
          </p:nvSpPr>
          <p:spPr bwMode="auto">
            <a:xfrm flipH="1" flipV="1">
              <a:off x="4191000" y="35814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5" name="Oval 14"/>
            <p:cNvSpPr/>
            <p:nvPr/>
          </p:nvSpPr>
          <p:spPr bwMode="auto">
            <a:xfrm>
              <a:off x="4648200" y="3735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6" name="Oval 15"/>
            <p:cNvSpPr>
              <a:spLocks noChangeAspect="1"/>
            </p:cNvSpPr>
            <p:nvPr/>
          </p:nvSpPr>
          <p:spPr bwMode="auto">
            <a:xfrm flipH="1" flipV="1">
              <a:off x="5105400" y="34302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7" name="Oval 16"/>
            <p:cNvSpPr>
              <a:spLocks noChangeAspect="1"/>
            </p:cNvSpPr>
            <p:nvPr/>
          </p:nvSpPr>
          <p:spPr bwMode="auto">
            <a:xfrm flipV="1">
              <a:off x="5335200" y="31242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8" name="Oval 17"/>
            <p:cNvSpPr/>
            <p:nvPr/>
          </p:nvSpPr>
          <p:spPr bwMode="auto">
            <a:xfrm>
              <a:off x="1295400" y="1981200"/>
              <a:ext cx="4648200" cy="3124200"/>
            </a:xfrm>
            <a:prstGeom prst="ellips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Pet</a:t>
              </a:r>
            </a:p>
          </p:txBody>
        </p:sp>
      </p:grpSp>
      <p:sp>
        <p:nvSpPr>
          <p:cNvPr id="21" name="Rectangle 20"/>
          <p:cNvSpPr/>
          <p:nvPr/>
        </p:nvSpPr>
        <p:spPr bwMode="auto">
          <a:xfrm>
            <a:off x="5638800" y="4038600"/>
            <a:ext cx="1143000" cy="762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Dog</a:t>
            </a:r>
          </a:p>
        </p:txBody>
      </p:sp>
      <p:sp>
        <p:nvSpPr>
          <p:cNvPr id="22" name="Rectangle 21"/>
          <p:cNvSpPr/>
          <p:nvPr/>
        </p:nvSpPr>
        <p:spPr bwMode="auto">
          <a:xfrm>
            <a:off x="7391400" y="4038600"/>
            <a:ext cx="1143000" cy="762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Cat</a:t>
            </a:r>
          </a:p>
        </p:txBody>
      </p:sp>
      <p:sp>
        <p:nvSpPr>
          <p:cNvPr id="23" name="Rectangle 22"/>
          <p:cNvSpPr/>
          <p:nvPr/>
        </p:nvSpPr>
        <p:spPr bwMode="auto">
          <a:xfrm>
            <a:off x="6477000" y="2057400"/>
            <a:ext cx="1143000" cy="762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Pet</a:t>
            </a:r>
          </a:p>
        </p:txBody>
      </p:sp>
      <p:cxnSp>
        <p:nvCxnSpPr>
          <p:cNvPr id="25" name="Straight Connector 24"/>
          <p:cNvCxnSpPr/>
          <p:nvPr/>
        </p:nvCxnSpPr>
        <p:spPr bwMode="auto">
          <a:xfrm>
            <a:off x="6172200" y="3581400"/>
            <a:ext cx="1752600" cy="0"/>
          </a:xfrm>
          <a:prstGeom prst="line">
            <a:avLst/>
          </a:prstGeom>
          <a:solidFill>
            <a:schemeClr val="accent1"/>
          </a:solidFill>
          <a:ln w="12700" cap="flat" cmpd="sng" algn="ctr">
            <a:solidFill>
              <a:schemeClr val="tx1"/>
            </a:solidFill>
            <a:prstDash val="solid"/>
            <a:round/>
            <a:headEnd type="none" w="med" len="med"/>
            <a:tailEnd type="none" w="med" len="med"/>
          </a:ln>
          <a:effectLst/>
        </p:spPr>
      </p:cxnSp>
      <p:sp>
        <p:nvSpPr>
          <p:cNvPr id="26" name="Isosceles Triangle 25"/>
          <p:cNvSpPr/>
          <p:nvPr/>
        </p:nvSpPr>
        <p:spPr bwMode="auto">
          <a:xfrm>
            <a:off x="6858000" y="2819400"/>
            <a:ext cx="304800" cy="304800"/>
          </a:xfrm>
          <a:prstGeom prst="triangl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cxnSp>
        <p:nvCxnSpPr>
          <p:cNvPr id="28" name="Straight Connector 27"/>
          <p:cNvCxnSpPr>
            <a:stCxn id="26" idx="3"/>
          </p:cNvCxnSpPr>
          <p:nvPr/>
        </p:nvCxnSpPr>
        <p:spPr bwMode="auto">
          <a:xfrm>
            <a:off x="7010400" y="3124200"/>
            <a:ext cx="0" cy="45720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29" name="Straight Connector 28"/>
          <p:cNvCxnSpPr/>
          <p:nvPr/>
        </p:nvCxnSpPr>
        <p:spPr bwMode="auto">
          <a:xfrm>
            <a:off x="6172200" y="3581400"/>
            <a:ext cx="0" cy="45720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30" name="Straight Connector 29"/>
          <p:cNvCxnSpPr/>
          <p:nvPr/>
        </p:nvCxnSpPr>
        <p:spPr bwMode="auto">
          <a:xfrm>
            <a:off x="7924800" y="3581400"/>
            <a:ext cx="0" cy="457200"/>
          </a:xfrm>
          <a:prstGeom prst="line">
            <a:avLst/>
          </a:prstGeom>
          <a:solidFill>
            <a:schemeClr val="accent1"/>
          </a:solidFill>
          <a:ln w="12700" cap="flat" cmpd="sng" algn="ctr">
            <a:solidFill>
              <a:schemeClr val="tx1"/>
            </a:solidFill>
            <a:prstDash val="solid"/>
            <a:round/>
            <a:headEnd type="none" w="med" len="med"/>
            <a:tailEnd type="none" w="med" len="med"/>
          </a:ln>
          <a:effectLst/>
        </p:spPr>
      </p:cxnSp>
    </p:spTree>
    <p:extLst>
      <p:ext uri="{BB962C8B-B14F-4D97-AF65-F5344CB8AC3E}">
        <p14:creationId xmlns:p14="http://schemas.microsoft.com/office/powerpoint/2010/main" val="4227340148"/>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Title 1"/>
          <p:cNvSpPr>
            <a:spLocks noGrp="1"/>
          </p:cNvSpPr>
          <p:nvPr>
            <p:ph type="title"/>
          </p:nvPr>
        </p:nvSpPr>
        <p:spPr/>
        <p:txBody>
          <a:bodyPr/>
          <a:lstStyle/>
          <a:p>
            <a:r>
              <a:rPr lang="en-US" dirty="0"/>
              <a:t>5</a:t>
            </a:r>
            <a:r>
              <a:rPr lang="en-US" dirty="0" smtClean="0"/>
              <a:t>. Class Modeling</a:t>
            </a:r>
          </a:p>
        </p:txBody>
      </p:sp>
      <p:sp>
        <p:nvSpPr>
          <p:cNvPr id="74755" name="Content Placeholder 2"/>
          <p:cNvSpPr>
            <a:spLocks noGrp="1"/>
          </p:cNvSpPr>
          <p:nvPr>
            <p:ph idx="1"/>
          </p:nvPr>
        </p:nvSpPr>
        <p:spPr/>
        <p:txBody>
          <a:bodyPr/>
          <a:lstStyle/>
          <a:p>
            <a:pPr marL="0" indent="0"/>
            <a:endParaRPr lang="en-US"/>
          </a:p>
        </p:txBody>
      </p:sp>
      <p:sp>
        <p:nvSpPr>
          <p:cNvPr id="74756" name="Rectangle 3"/>
          <p:cNvSpPr>
            <a:spLocks noChangeArrowheads="1"/>
          </p:cNvSpPr>
          <p:nvPr/>
        </p:nvSpPr>
        <p:spPr bwMode="auto">
          <a:xfrm>
            <a:off x="4414838" y="3244850"/>
            <a:ext cx="755335" cy="1323439"/>
          </a:xfrm>
          <a:prstGeom prst="rect">
            <a:avLst/>
          </a:prstGeom>
          <a:noFill/>
          <a:ln w="9525">
            <a:noFill/>
            <a:miter lim="800000"/>
            <a:headEnd/>
            <a:tailEnd/>
          </a:ln>
        </p:spPr>
        <p:txBody>
          <a:bodyPr wrap="none">
            <a:prstTxWarp prst="textNoShape">
              <a:avLst/>
            </a:prstTxWarp>
            <a:spAutoFit/>
          </a:bodyPr>
          <a:lstStyle/>
          <a:p>
            <a:r>
              <a:rPr lang="en-US" sz="8000" dirty="0">
                <a:solidFill>
                  <a:srgbClr val="FF0000"/>
                </a:solidFill>
              </a:rPr>
              <a:t>5</a:t>
            </a:r>
          </a:p>
        </p:txBody>
      </p:sp>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Title 1"/>
          <p:cNvSpPr>
            <a:spLocks noGrp="1"/>
          </p:cNvSpPr>
          <p:nvPr>
            <p:ph type="title"/>
          </p:nvPr>
        </p:nvSpPr>
        <p:spPr/>
        <p:txBody>
          <a:bodyPr/>
          <a:lstStyle/>
          <a:p>
            <a:r>
              <a:rPr lang="en-US" smtClean="0"/>
              <a:t>Class Modeling</a:t>
            </a:r>
          </a:p>
        </p:txBody>
      </p:sp>
      <p:sp>
        <p:nvSpPr>
          <p:cNvPr id="75779" name="Content Placeholder 2"/>
          <p:cNvSpPr>
            <a:spLocks noGrp="1"/>
          </p:cNvSpPr>
          <p:nvPr>
            <p:ph idx="1"/>
          </p:nvPr>
        </p:nvSpPr>
        <p:spPr/>
        <p:txBody>
          <a:bodyPr/>
          <a:lstStyle/>
          <a:p>
            <a:pPr marL="0" indent="0"/>
            <a:r>
              <a:rPr lang="en-US" dirty="0" smtClean="0"/>
              <a:t>Class modeling is rarely about the classes.</a:t>
            </a:r>
          </a:p>
          <a:p>
            <a:pPr marL="0" indent="0"/>
            <a:endParaRPr lang="en-US" dirty="0" smtClean="0"/>
          </a:p>
          <a:p>
            <a:pPr marL="0" indent="0"/>
            <a:r>
              <a:rPr lang="en-US" dirty="0" smtClean="0"/>
              <a:t>It’s easy to find:</a:t>
            </a:r>
          </a:p>
          <a:p>
            <a:pPr lvl="1"/>
            <a:r>
              <a:rPr lang="en-US" dirty="0" smtClean="0"/>
              <a:t>tangible classes</a:t>
            </a:r>
          </a:p>
          <a:p>
            <a:pPr lvl="1"/>
            <a:r>
              <a:rPr lang="en-US" dirty="0" smtClean="0"/>
              <a:t>classes derived from terms during clarification</a:t>
            </a:r>
          </a:p>
          <a:p>
            <a:pPr lvl="1"/>
            <a:r>
              <a:rPr lang="en-US" dirty="0" smtClean="0"/>
              <a:t>components of various sorts</a:t>
            </a:r>
          </a:p>
          <a:p>
            <a:pPr lvl="1"/>
            <a:endParaRPr lang="en-US" dirty="0" smtClean="0"/>
          </a:p>
          <a:p>
            <a:pPr marL="0" indent="0"/>
            <a:r>
              <a:rPr lang="en-US" dirty="0" smtClean="0"/>
              <a:t>But they often hide behavior of other classes.</a:t>
            </a:r>
          </a:p>
          <a:p>
            <a:pPr marL="0" indent="0"/>
            <a:endParaRPr lang="en-US" dirty="0" smtClean="0"/>
          </a:p>
          <a:p>
            <a:pPr marL="0" indent="0"/>
            <a:r>
              <a:rPr lang="en-US" dirty="0" smtClean="0"/>
              <a:t>Consider this example:</a:t>
            </a:r>
          </a:p>
        </p:txBody>
      </p:sp>
    </p:spTree>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Phone Class</a:t>
            </a:r>
            <a:endParaRPr lang="en-US" dirty="0"/>
          </a:p>
        </p:txBody>
      </p:sp>
      <p:sp>
        <p:nvSpPr>
          <p:cNvPr id="3" name="Content Placeholder 2"/>
          <p:cNvSpPr>
            <a:spLocks noGrp="1"/>
          </p:cNvSpPr>
          <p:nvPr>
            <p:ph idx="1"/>
          </p:nvPr>
        </p:nvSpPr>
        <p:spPr>
          <a:xfrm>
            <a:off x="762000" y="1219200"/>
            <a:ext cx="8077200" cy="5638800"/>
          </a:xfrm>
        </p:spPr>
        <p:txBody>
          <a:bodyPr/>
          <a:lstStyle/>
          <a:p>
            <a:r>
              <a:rPr lang="en-US" dirty="0" smtClean="0"/>
              <a:t>A Phone class could hide the behavior of :</a:t>
            </a:r>
          </a:p>
          <a:p>
            <a:pPr lvl="1"/>
            <a:r>
              <a:rPr lang="en-US" dirty="0" smtClean="0"/>
              <a:t>the phone itself (on/off hook)</a:t>
            </a:r>
          </a:p>
          <a:p>
            <a:pPr lvl="1"/>
            <a:r>
              <a:rPr lang="en-US" dirty="0" smtClean="0"/>
              <a:t>the making of a call</a:t>
            </a:r>
          </a:p>
          <a:p>
            <a:pPr lvl="1"/>
            <a:r>
              <a:rPr lang="en-US" dirty="0" smtClean="0"/>
              <a:t>managing call-waiting</a:t>
            </a:r>
          </a:p>
          <a:p>
            <a:pPr lvl="1"/>
            <a:r>
              <a:rPr lang="en-US" dirty="0" smtClean="0"/>
              <a:t>creating a conference call</a:t>
            </a:r>
          </a:p>
          <a:p>
            <a:pPr lvl="1"/>
            <a:r>
              <a:rPr lang="en-US" dirty="0" smtClean="0"/>
              <a:t>etc</a:t>
            </a:r>
          </a:p>
          <a:p>
            <a:pPr lvl="1"/>
            <a:r>
              <a:rPr lang="en-US" dirty="0" smtClean="0"/>
              <a:t>etc</a:t>
            </a:r>
          </a:p>
          <a:p>
            <a:pPr lvl="1"/>
            <a:r>
              <a:rPr lang="en-US" dirty="0" smtClean="0"/>
              <a:t>etc</a:t>
            </a:r>
          </a:p>
          <a:p>
            <a:endParaRPr lang="en-US" dirty="0" smtClean="0"/>
          </a:p>
          <a:p>
            <a:endParaRPr lang="en-US" dirty="0" smtClean="0"/>
          </a:p>
          <a:p>
            <a:r>
              <a:rPr lang="en-US" dirty="0" smtClean="0"/>
              <a:t>Better to split it up into multiple classes.</a:t>
            </a:r>
          </a:p>
          <a:p>
            <a:endParaRPr lang="en-US" dirty="0" smtClean="0"/>
          </a:p>
          <a:p>
            <a:r>
              <a:rPr lang="en-US" dirty="0" smtClean="0"/>
              <a:t>				                 </a:t>
            </a:r>
            <a:r>
              <a:rPr lang="en-US" i="1" dirty="0" smtClean="0"/>
              <a:t>another example….  </a:t>
            </a:r>
          </a:p>
          <a:p>
            <a:pPr lvl="1"/>
            <a:endParaRPr lang="en-US" dirty="0"/>
          </a:p>
        </p:txBody>
      </p:sp>
      <p:graphicFrame>
        <p:nvGraphicFramePr>
          <p:cNvPr id="509954" name="Object 2"/>
          <p:cNvGraphicFramePr>
            <a:graphicFrameLocks/>
          </p:cNvGraphicFramePr>
          <p:nvPr/>
        </p:nvGraphicFramePr>
        <p:xfrm>
          <a:off x="5365750" y="1879600"/>
          <a:ext cx="3473450" cy="3149600"/>
        </p:xfrm>
        <a:graphic>
          <a:graphicData uri="http://schemas.openxmlformats.org/presentationml/2006/ole">
            <mc:AlternateContent xmlns:mc="http://schemas.openxmlformats.org/markup-compatibility/2006">
              <mc:Choice xmlns:v="urn:schemas-microsoft-com:vml" Requires="v">
                <p:oleObj spid="_x0000_s510047" name="Microsoft ClipArt Gallery" r:id="rId3" imgW="4692600" imgH="4257360" progId="">
                  <p:embed/>
                </p:oleObj>
              </mc:Choice>
              <mc:Fallback>
                <p:oleObj name="Microsoft ClipArt Gallery" r:id="rId3" imgW="4692600" imgH="4257360" progId="">
                  <p:embed/>
                  <p:pic>
                    <p:nvPicPr>
                      <p:cNvPr id="0" name="Picture 11"/>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65750" y="1879600"/>
                        <a:ext cx="3473450" cy="3149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 uri="{FAA26D3D-D897-4be2-8F04-BA451C77F1D7}">
                          <ma14:placeholderFlag xmlns="" xmlns:ma14="http://schemas.microsoft.com/office/mac/drawingml/2011/main" val="1"/>
                        </a:ext>
                      </a:extLst>
                    </p:spPr>
                  </p:pic>
                </p:oleObj>
              </mc:Fallback>
            </mc:AlternateContent>
          </a:graphicData>
        </a:graphic>
      </p:graphicFrame>
    </p:spTree>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3" name="Rectangle 2"/>
          <p:cNvSpPr>
            <a:spLocks noGrp="1" noChangeArrowheads="1"/>
          </p:cNvSpPr>
          <p:nvPr>
            <p:ph type="title"/>
          </p:nvPr>
        </p:nvSpPr>
        <p:spPr/>
        <p:txBody>
          <a:bodyPr/>
          <a:lstStyle/>
          <a:p>
            <a:r>
              <a:rPr lang="en-US" smtClean="0"/>
              <a:t>What are the Classes?</a:t>
            </a:r>
          </a:p>
        </p:txBody>
      </p:sp>
      <p:graphicFrame>
        <p:nvGraphicFramePr>
          <p:cNvPr id="76802" name="Object 2"/>
          <p:cNvGraphicFramePr>
            <a:graphicFrameLocks noChangeAspect="1"/>
          </p:cNvGraphicFramePr>
          <p:nvPr/>
        </p:nvGraphicFramePr>
        <p:xfrm>
          <a:off x="495300" y="1143000"/>
          <a:ext cx="8153400" cy="5121275"/>
        </p:xfrm>
        <a:graphic>
          <a:graphicData uri="http://schemas.openxmlformats.org/presentationml/2006/ole">
            <mc:AlternateContent xmlns:mc="http://schemas.openxmlformats.org/markup-compatibility/2006">
              <mc:Choice xmlns:v="urn:schemas-microsoft-com:vml" Requires="v">
                <p:oleObj spid="_x0000_s76895" name="Slide" r:id="rId3" imgW="6070600" imgH="4584700" progId="">
                  <p:embed/>
                </p:oleObj>
              </mc:Choice>
              <mc:Fallback>
                <p:oleObj name="Slide" r:id="rId3" imgW="6070600" imgH="4584700" progId="">
                  <p:embed/>
                  <p:pic>
                    <p:nvPicPr>
                      <p:cNvPr id="0" name="Picture 11"/>
                      <p:cNvPicPr>
                        <a:picLocks noChangeAspect="1" noChangeArrowheads="1"/>
                      </p:cNvPicPr>
                      <p:nvPr/>
                    </p:nvPicPr>
                    <p:blipFill>
                      <a:blip r:embed="rId4">
                        <a:extLst>
                          <a:ext uri="{28A0092B-C50C-407E-A947-70E740481C1C}">
                            <a14:useLocalDpi xmlns:a14="http://schemas.microsoft.com/office/drawing/2010/main" val="0"/>
                          </a:ext>
                        </a:extLst>
                      </a:blip>
                      <a:srcRect t="16574"/>
                      <a:stretch>
                        <a:fillRect/>
                      </a:stretch>
                    </p:blipFill>
                    <p:spPr bwMode="auto">
                      <a:xfrm>
                        <a:off x="495300" y="1143000"/>
                        <a:ext cx="8153400" cy="512127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38100">
                            <a:solidFill>
                              <a:srgbClr val="FC0128"/>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spTree>
  </p:cSld>
  <p:clrMapOvr>
    <a:masterClrMapping/>
  </p:clrMapOvr>
  <p:transition/>
  <p:timing>
    <p:tnLst>
      <p:par>
        <p:cTn id="1" dur="indefinite" restart="never" nodeType="tmRoot"/>
      </p:par>
    </p:tnLst>
  </p:timing>
</p:sld>
</file>

<file path=ppt/theme/theme1.xml><?xml version="1.0" encoding="utf-8"?>
<a:theme xmlns:a="http://schemas.openxmlformats.org/drawingml/2006/main" name="mgc_training_slidemaster">
  <a:themeElements>
    <a:clrScheme name="">
      <a:dk1>
        <a:srgbClr val="000000"/>
      </a:dk1>
      <a:lt1>
        <a:srgbClr val="FFFFFF"/>
      </a:lt1>
      <a:dk2>
        <a:srgbClr val="114FFB"/>
      </a:dk2>
      <a:lt2>
        <a:srgbClr val="919191"/>
      </a:lt2>
      <a:accent1>
        <a:srgbClr val="A2C1FE"/>
      </a:accent1>
      <a:accent2>
        <a:srgbClr val="EAEC5E"/>
      </a:accent2>
      <a:accent3>
        <a:srgbClr val="FFFFFF"/>
      </a:accent3>
      <a:accent4>
        <a:srgbClr val="000000"/>
      </a:accent4>
      <a:accent5>
        <a:srgbClr val="CEDDFE"/>
      </a:accent5>
      <a:accent6>
        <a:srgbClr val="D4D654"/>
      </a:accent6>
      <a:hlink>
        <a:srgbClr val="950728"/>
      </a:hlink>
      <a:folHlink>
        <a:srgbClr val="60C900"/>
      </a:folHlink>
    </a:clrScheme>
    <a:fontScheme name="mgc_training_slidemaster">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mgc_training_slidemaster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mgc_training_slidemaster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mgc_training_slidemaster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mgc_training_slidemaste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mgc_training_slidemaster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mgc_training_slidemaster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mgc_training_slidemaster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41600</TotalTime>
  <Pages>3</Pages>
  <Words>9170</Words>
  <Application>Microsoft Office PowerPoint</Application>
  <PresentationFormat>On-screen Show (4:3)</PresentationFormat>
  <Paragraphs>2948</Paragraphs>
  <Slides>235</Slides>
  <Notes>63</Notes>
  <HiddenSlides>0</HiddenSlides>
  <MMClips>0</MMClips>
  <ScaleCrop>false</ScaleCrop>
  <HeadingPairs>
    <vt:vector size="8" baseType="variant">
      <vt:variant>
        <vt:lpstr>Fonts Used</vt:lpstr>
      </vt:variant>
      <vt:variant>
        <vt:i4>22</vt:i4>
      </vt:variant>
      <vt:variant>
        <vt:lpstr>Theme</vt:lpstr>
      </vt:variant>
      <vt:variant>
        <vt:i4>1</vt:i4>
      </vt:variant>
      <vt:variant>
        <vt:lpstr>Embedded OLE Servers</vt:lpstr>
      </vt:variant>
      <vt:variant>
        <vt:i4>2</vt:i4>
      </vt:variant>
      <vt:variant>
        <vt:lpstr>Slide Titles</vt:lpstr>
      </vt:variant>
      <vt:variant>
        <vt:i4>235</vt:i4>
      </vt:variant>
    </vt:vector>
  </HeadingPairs>
  <TitlesOfParts>
    <vt:vector size="260" baseType="lpstr">
      <vt:lpstr>Arial Unicode MS</vt:lpstr>
      <vt:lpstr>ＭＳ Ｐゴシック</vt:lpstr>
      <vt:lpstr>ＭＳ Ｐゴシック</vt:lpstr>
      <vt:lpstr>Andale Mono</vt:lpstr>
      <vt:lpstr>Arial</vt:lpstr>
      <vt:lpstr>Book Antiqua</vt:lpstr>
      <vt:lpstr>Cambria</vt:lpstr>
      <vt:lpstr>Comic Sans MS</vt:lpstr>
      <vt:lpstr>Courier</vt:lpstr>
      <vt:lpstr>Courier New</vt:lpstr>
      <vt:lpstr>Ericsson Capital TT</vt:lpstr>
      <vt:lpstr>Eurostile-Demi</vt:lpstr>
      <vt:lpstr>Helvetica</vt:lpstr>
      <vt:lpstr>Helvetica-Narrow</vt:lpstr>
      <vt:lpstr>Monotype Sorts</vt:lpstr>
      <vt:lpstr>Symbol</vt:lpstr>
      <vt:lpstr>Tahoma</vt:lpstr>
      <vt:lpstr>Times New Roman</vt:lpstr>
      <vt:lpstr>Times Roman</vt:lpstr>
      <vt:lpstr>Verdana</vt:lpstr>
      <vt:lpstr>Wingdings</vt:lpstr>
      <vt:lpstr>Zapf Dingbats</vt:lpstr>
      <vt:lpstr>mgc_training_slidemaster</vt:lpstr>
      <vt:lpstr>Microsoft ClipArt Gallery</vt:lpstr>
      <vt:lpstr>Slide</vt:lpstr>
      <vt:lpstr>PowerPoint Presentation</vt:lpstr>
      <vt:lpstr>Levels of Commitment</vt:lpstr>
      <vt:lpstr>Requirements Clarification Process</vt:lpstr>
      <vt:lpstr>Abstraction</vt:lpstr>
      <vt:lpstr>Levels of Commitment</vt:lpstr>
      <vt:lpstr>Executable Model Hierarchy</vt:lpstr>
      <vt:lpstr>Table of Contents</vt:lpstr>
      <vt:lpstr>1.  Requirements Clarification</vt:lpstr>
      <vt:lpstr>Building Executable Models</vt:lpstr>
      <vt:lpstr>Read the Functional Specification</vt:lpstr>
      <vt:lpstr>Relationship to Use Cases</vt:lpstr>
      <vt:lpstr>Scope</vt:lpstr>
      <vt:lpstr>Each Use Case is a Feature</vt:lpstr>
      <vt:lpstr>Use Cases</vt:lpstr>
      <vt:lpstr>Use Case Definition</vt:lpstr>
      <vt:lpstr>Activity Diagram</vt:lpstr>
      <vt:lpstr>Sequence Diagrams</vt:lpstr>
      <vt:lpstr>2.  Classes</vt:lpstr>
      <vt:lpstr>Executable Model Hierarchy</vt:lpstr>
      <vt:lpstr>Class Diagram</vt:lpstr>
      <vt:lpstr>Class</vt:lpstr>
      <vt:lpstr>Class</vt:lpstr>
      <vt:lpstr>Start with the Requirements!</vt:lpstr>
      <vt:lpstr>Blitz</vt:lpstr>
      <vt:lpstr>Class Blitz</vt:lpstr>
      <vt:lpstr>Finding Classes</vt:lpstr>
      <vt:lpstr>Tangible Classes</vt:lpstr>
      <vt:lpstr>Roles as Classes</vt:lpstr>
      <vt:lpstr>Incident Classes</vt:lpstr>
      <vt:lpstr>Interaction Classes</vt:lpstr>
      <vt:lpstr>Specification Classes</vt:lpstr>
      <vt:lpstr>Finding Classes</vt:lpstr>
      <vt:lpstr>Finding Classes</vt:lpstr>
      <vt:lpstr>Workshop</vt:lpstr>
      <vt:lpstr>Class Definitions</vt:lpstr>
      <vt:lpstr>Definitions</vt:lpstr>
      <vt:lpstr>Realms</vt:lpstr>
      <vt:lpstr>Class Definitions</vt:lpstr>
      <vt:lpstr>Workshop</vt:lpstr>
      <vt:lpstr>Testing Classes</vt:lpstr>
      <vt:lpstr>The Uniformity Test</vt:lpstr>
      <vt:lpstr>The Or Test</vt:lpstr>
      <vt:lpstr>The More-Than-a-List Test</vt:lpstr>
      <vt:lpstr>The Table Test</vt:lpstr>
      <vt:lpstr>The –er Test</vt:lpstr>
      <vt:lpstr>Workshop</vt:lpstr>
      <vt:lpstr>PowerPoint Presentation</vt:lpstr>
      <vt:lpstr>3.  ATTRIBUTES</vt:lpstr>
      <vt:lpstr>Attributes</vt:lpstr>
      <vt:lpstr>Roles of Attributes</vt:lpstr>
      <vt:lpstr>Descriptive Attributes</vt:lpstr>
      <vt:lpstr>Naming Attributes</vt:lpstr>
      <vt:lpstr>Identifiers</vt:lpstr>
      <vt:lpstr>Referential Attributes</vt:lpstr>
      <vt:lpstr>Finding Descriptive Attributes</vt:lpstr>
      <vt:lpstr>Finding Naming Attributes</vt:lpstr>
      <vt:lpstr>Finding Identifiers</vt:lpstr>
      <vt:lpstr>Finding Identifiers</vt:lpstr>
      <vt:lpstr>Data Types</vt:lpstr>
      <vt:lpstr>Data Types</vt:lpstr>
      <vt:lpstr>Workshop</vt:lpstr>
      <vt:lpstr>Attribute Definitions</vt:lpstr>
      <vt:lpstr>Examples</vt:lpstr>
      <vt:lpstr>Examples</vt:lpstr>
      <vt:lpstr>Attribute Definition Guidelines</vt:lpstr>
      <vt:lpstr>Testing Attributes</vt:lpstr>
      <vt:lpstr>Applies-to-All-Instances Test</vt:lpstr>
      <vt:lpstr>Valid-Value Test</vt:lpstr>
      <vt:lpstr>Multiple-Value Test</vt:lpstr>
      <vt:lpstr>Compound-Value Test</vt:lpstr>
      <vt:lpstr>Workshop</vt:lpstr>
      <vt:lpstr>Workshop</vt:lpstr>
      <vt:lpstr>PowerPoint Presentation</vt:lpstr>
      <vt:lpstr>4.  Associations</vt:lpstr>
      <vt:lpstr>Binary Associations</vt:lpstr>
      <vt:lpstr>Binary Associations</vt:lpstr>
      <vt:lpstr>Names</vt:lpstr>
      <vt:lpstr>Multiplicity</vt:lpstr>
      <vt:lpstr>Multiplicity</vt:lpstr>
      <vt:lpstr>Conditionality</vt:lpstr>
      <vt:lpstr>Conditionality</vt:lpstr>
      <vt:lpstr>Association Identifiers</vt:lpstr>
      <vt:lpstr>Finding Associations</vt:lpstr>
      <vt:lpstr>Association Descriptions</vt:lpstr>
      <vt:lpstr>Multiplicity Test</vt:lpstr>
      <vt:lpstr>Conditionality Test</vt:lpstr>
      <vt:lpstr>Time Scope</vt:lpstr>
      <vt:lpstr>Preexisting Instances</vt:lpstr>
      <vt:lpstr>Workshop</vt:lpstr>
      <vt:lpstr>Association Classes</vt:lpstr>
      <vt:lpstr>Association Class</vt:lpstr>
      <vt:lpstr>Association Class</vt:lpstr>
      <vt:lpstr>Finding Association Classes</vt:lpstr>
      <vt:lpstr>Defining and Testing Association Classes</vt:lpstr>
      <vt:lpstr>Generalization</vt:lpstr>
      <vt:lpstr>5. Class Modeling</vt:lpstr>
      <vt:lpstr>Class Modeling</vt:lpstr>
      <vt:lpstr>A Phone Class</vt:lpstr>
      <vt:lpstr>What are the Classes?</vt:lpstr>
      <vt:lpstr>Workshop</vt:lpstr>
      <vt:lpstr>Simplistic Solution</vt:lpstr>
      <vt:lpstr>Simplistic Class Model</vt:lpstr>
      <vt:lpstr>What’s Wrong With That?</vt:lpstr>
      <vt:lpstr>Possible Changes</vt:lpstr>
      <vt:lpstr>Simplistic Solution</vt:lpstr>
      <vt:lpstr>Invariants</vt:lpstr>
      <vt:lpstr>The Abstractions</vt:lpstr>
      <vt:lpstr>The Behavior</vt:lpstr>
      <vt:lpstr>Logic</vt:lpstr>
      <vt:lpstr>Resilient to Change?</vt:lpstr>
      <vt:lpstr>What Did We Learn?</vt:lpstr>
      <vt:lpstr>What Did We Learn?</vt:lpstr>
      <vt:lpstr>Context</vt:lpstr>
      <vt:lpstr>Changes</vt:lpstr>
      <vt:lpstr>Invariants</vt:lpstr>
      <vt:lpstr>Abstractions</vt:lpstr>
      <vt:lpstr>The Behavior</vt:lpstr>
      <vt:lpstr>Impact of Requirements Changes</vt:lpstr>
      <vt:lpstr>Impact of Requirements Changes</vt:lpstr>
      <vt:lpstr>Remember!</vt:lpstr>
      <vt:lpstr>Class Models</vt:lpstr>
      <vt:lpstr>Good Class Models</vt:lpstr>
      <vt:lpstr>PowerPoint Presentation</vt:lpstr>
      <vt:lpstr>6. State Models</vt:lpstr>
      <vt:lpstr>Executable Model Hierarchy</vt:lpstr>
      <vt:lpstr>State Models</vt:lpstr>
      <vt:lpstr>State Models</vt:lpstr>
      <vt:lpstr>States</vt:lpstr>
      <vt:lpstr>Transitions</vt:lpstr>
      <vt:lpstr>Events</vt:lpstr>
      <vt:lpstr>Activities</vt:lpstr>
      <vt:lpstr>Finding States</vt:lpstr>
      <vt:lpstr>Blitz</vt:lpstr>
      <vt:lpstr>State Blitz</vt:lpstr>
      <vt:lpstr>One State at a Time</vt:lpstr>
      <vt:lpstr>Finding Transitions</vt:lpstr>
      <vt:lpstr>Finding Patterns</vt:lpstr>
      <vt:lpstr>Anthropomorphize</vt:lpstr>
      <vt:lpstr>Workshop</vt:lpstr>
      <vt:lpstr>Identify Events</vt:lpstr>
      <vt:lpstr>Event Data</vt:lpstr>
      <vt:lpstr>Anti-Pattern</vt:lpstr>
      <vt:lpstr>Garage Door State Model</vt:lpstr>
      <vt:lpstr>State Models</vt:lpstr>
      <vt:lpstr>Workshop</vt:lpstr>
      <vt:lpstr>Testing the State Model</vt:lpstr>
      <vt:lpstr>Testing the State Model</vt:lpstr>
      <vt:lpstr>Fill in the State-Event Matrix</vt:lpstr>
      <vt:lpstr>Empty Cells</vt:lpstr>
      <vt:lpstr>Event Ignored</vt:lpstr>
      <vt:lpstr>Can’t Happen</vt:lpstr>
      <vt:lpstr>Filling the State Event Matrix</vt:lpstr>
      <vt:lpstr>Completed Diagram</vt:lpstr>
      <vt:lpstr>Workshop</vt:lpstr>
      <vt:lpstr>PowerPoint Presentation</vt:lpstr>
      <vt:lpstr>7. Activities</vt:lpstr>
      <vt:lpstr>Executable Model Hierarchy</vt:lpstr>
      <vt:lpstr>Activities</vt:lpstr>
      <vt:lpstr>Activities</vt:lpstr>
      <vt:lpstr>Activities on Transitions</vt:lpstr>
      <vt:lpstr>Activities on Entry</vt:lpstr>
      <vt:lpstr>Event Data</vt:lpstr>
      <vt:lpstr>Execution Sequence</vt:lpstr>
      <vt:lpstr>Event Dispatch</vt:lpstr>
      <vt:lpstr>Activities on SEMs</vt:lpstr>
      <vt:lpstr>Activities</vt:lpstr>
      <vt:lpstr>Workshop</vt:lpstr>
      <vt:lpstr>8. Action Language</vt:lpstr>
      <vt:lpstr>Object Action Language [OAL]</vt:lpstr>
      <vt:lpstr>OAL Does…</vt:lpstr>
      <vt:lpstr>Data Types</vt:lpstr>
      <vt:lpstr>Operators</vt:lpstr>
      <vt:lpstr>Loops</vt:lpstr>
      <vt:lpstr>Parameters</vt:lpstr>
      <vt:lpstr>Relate / Unrelate Statement</vt:lpstr>
      <vt:lpstr>Select Any / Many</vt:lpstr>
      <vt:lpstr>Select One / Many … Related By</vt:lpstr>
      <vt:lpstr>Workshop</vt:lpstr>
      <vt:lpstr>PowerPoint Presentation</vt:lpstr>
      <vt:lpstr>9. Distribution of Intelligence</vt:lpstr>
      <vt:lpstr>Tangible Things</vt:lpstr>
      <vt:lpstr>Complex State Model</vt:lpstr>
      <vt:lpstr>Simpler Communicating State Models</vt:lpstr>
      <vt:lpstr>Patterns</vt:lpstr>
      <vt:lpstr>Top-Driven</vt:lpstr>
      <vt:lpstr>Bottom-Driven</vt:lpstr>
      <vt:lpstr>Push-and-Pull</vt:lpstr>
      <vt:lpstr>Pivot</vt:lpstr>
      <vt:lpstr>Associations</vt:lpstr>
      <vt:lpstr>Anti-pattern</vt:lpstr>
      <vt:lpstr>Completeness</vt:lpstr>
      <vt:lpstr>Workshop</vt:lpstr>
      <vt:lpstr>PowerPoint Presentation</vt:lpstr>
      <vt:lpstr>10. Model Execution</vt:lpstr>
      <vt:lpstr>State Machines</vt:lpstr>
      <vt:lpstr>State Machines</vt:lpstr>
      <vt:lpstr>Concurrent Execution</vt:lpstr>
      <vt:lpstr>Executing the Model</vt:lpstr>
      <vt:lpstr>Communication</vt:lpstr>
      <vt:lpstr>Communication</vt:lpstr>
      <vt:lpstr>Run-to-Completion ≠ Atomic!</vt:lpstr>
      <vt:lpstr>Synchronization</vt:lpstr>
      <vt:lpstr>Time</vt:lpstr>
      <vt:lpstr>Timers</vt:lpstr>
      <vt:lpstr>Summary</vt:lpstr>
      <vt:lpstr>Workshop</vt:lpstr>
      <vt:lpstr>Workshop</vt:lpstr>
      <vt:lpstr>Workshop</vt:lpstr>
      <vt:lpstr>PowerPoint Presentation</vt:lpstr>
      <vt:lpstr>11. Components and Interfaces</vt:lpstr>
      <vt:lpstr>Components</vt:lpstr>
      <vt:lpstr>Ports</vt:lpstr>
      <vt:lpstr>Interfaces</vt:lpstr>
      <vt:lpstr>Messages</vt:lpstr>
      <vt:lpstr>Port Activity</vt:lpstr>
      <vt:lpstr>Provided vs. Required Interfaces</vt:lpstr>
      <vt:lpstr>Workshop</vt:lpstr>
      <vt:lpstr>Bridges</vt:lpstr>
      <vt:lpstr>Ports vs Bridges</vt:lpstr>
      <vt:lpstr>12. Model-Driven Testing</vt:lpstr>
      <vt:lpstr>Model-Driven Testing</vt:lpstr>
      <vt:lpstr>Types of Testing</vt:lpstr>
      <vt:lpstr>Black-Box Testing</vt:lpstr>
      <vt:lpstr>White-Box Testing</vt:lpstr>
      <vt:lpstr>White-Box Tests</vt:lpstr>
      <vt:lpstr>Use Cases</vt:lpstr>
      <vt:lpstr>Testbench</vt:lpstr>
      <vt:lpstr>Testing Structure</vt:lpstr>
      <vt:lpstr>Use a Model</vt:lpstr>
      <vt:lpstr>Workshop</vt:lpstr>
      <vt:lpstr>PowerPoint Presentation</vt:lpstr>
      <vt:lpstr>13. What’s Next?</vt:lpstr>
      <vt:lpstr>Executable Model Hierarchy</vt:lpstr>
      <vt:lpstr>What’s Next?</vt:lpstr>
      <vt:lpstr>Workshops</vt:lpstr>
    </vt:vector>
  </TitlesOfParts>
  <Company>Mentor Graphics</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  -  Course Name  </dc:title>
  <dc:subject/>
  <dc:creator>Steve Mock</dc:creator>
  <cp:keywords/>
  <dc:description/>
  <cp:lastModifiedBy>Dean</cp:lastModifiedBy>
  <cp:revision>255</cp:revision>
  <cp:lastPrinted>2014-08-31T15:12:27Z</cp:lastPrinted>
  <dcterms:created xsi:type="dcterms:W3CDTF">2014-05-05T05:30:08Z</dcterms:created>
  <dcterms:modified xsi:type="dcterms:W3CDTF">2015-09-07T14:47:24Z</dcterms:modified>
</cp:coreProperties>
</file>